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6" r:id="rId2"/>
    <p:sldId id="296" r:id="rId3"/>
    <p:sldId id="267" r:id="rId4"/>
    <p:sldId id="297" r:id="rId5"/>
    <p:sldId id="313" r:id="rId6"/>
    <p:sldId id="315" r:id="rId7"/>
    <p:sldId id="300" r:id="rId8"/>
    <p:sldId id="302" r:id="rId9"/>
    <p:sldId id="303" r:id="rId10"/>
    <p:sldId id="304" r:id="rId11"/>
    <p:sldId id="305" r:id="rId12"/>
    <p:sldId id="306" r:id="rId13"/>
    <p:sldId id="307" r:id="rId14"/>
    <p:sldId id="308" r:id="rId15"/>
    <p:sldId id="309" r:id="rId16"/>
    <p:sldId id="314" r:id="rId17"/>
    <p:sldId id="310" r:id="rId18"/>
    <p:sldId id="299" r:id="rId19"/>
    <p:sldId id="301" r:id="rId20"/>
    <p:sldId id="311" r:id="rId21"/>
  </p:sldIdLst>
  <p:sldSz cx="17338675" cy="9753600"/>
  <p:notesSz cx="6858000" cy="9144000"/>
  <p:defaultTextStyle>
    <a:defPPr>
      <a:defRPr lang="en-US"/>
    </a:defPPr>
    <a:lvl1pPr marL="0" algn="l" defTabSz="1300368" rtl="0" eaLnBrk="1" latinLnBrk="0" hangingPunct="1">
      <a:defRPr sz="2560" kern="1200">
        <a:solidFill>
          <a:schemeClr val="tx1"/>
        </a:solidFill>
        <a:latin typeface="+mn-lt"/>
        <a:ea typeface="+mn-ea"/>
        <a:cs typeface="+mn-cs"/>
      </a:defRPr>
    </a:lvl1pPr>
    <a:lvl2pPr marL="650184" algn="l" defTabSz="1300368" rtl="0" eaLnBrk="1" latinLnBrk="0" hangingPunct="1">
      <a:defRPr sz="2560" kern="1200">
        <a:solidFill>
          <a:schemeClr val="tx1"/>
        </a:solidFill>
        <a:latin typeface="+mn-lt"/>
        <a:ea typeface="+mn-ea"/>
        <a:cs typeface="+mn-cs"/>
      </a:defRPr>
    </a:lvl2pPr>
    <a:lvl3pPr marL="1300368" algn="l" defTabSz="1300368" rtl="0" eaLnBrk="1" latinLnBrk="0" hangingPunct="1">
      <a:defRPr sz="2560" kern="1200">
        <a:solidFill>
          <a:schemeClr val="tx1"/>
        </a:solidFill>
        <a:latin typeface="+mn-lt"/>
        <a:ea typeface="+mn-ea"/>
        <a:cs typeface="+mn-cs"/>
      </a:defRPr>
    </a:lvl3pPr>
    <a:lvl4pPr marL="1950552" algn="l" defTabSz="1300368" rtl="0" eaLnBrk="1" latinLnBrk="0" hangingPunct="1">
      <a:defRPr sz="2560" kern="1200">
        <a:solidFill>
          <a:schemeClr val="tx1"/>
        </a:solidFill>
        <a:latin typeface="+mn-lt"/>
        <a:ea typeface="+mn-ea"/>
        <a:cs typeface="+mn-cs"/>
      </a:defRPr>
    </a:lvl4pPr>
    <a:lvl5pPr marL="2600736" algn="l" defTabSz="1300368" rtl="0" eaLnBrk="1" latinLnBrk="0" hangingPunct="1">
      <a:defRPr sz="2560" kern="1200">
        <a:solidFill>
          <a:schemeClr val="tx1"/>
        </a:solidFill>
        <a:latin typeface="+mn-lt"/>
        <a:ea typeface="+mn-ea"/>
        <a:cs typeface="+mn-cs"/>
      </a:defRPr>
    </a:lvl5pPr>
    <a:lvl6pPr marL="3250921" algn="l" defTabSz="1300368" rtl="0" eaLnBrk="1" latinLnBrk="0" hangingPunct="1">
      <a:defRPr sz="2560" kern="1200">
        <a:solidFill>
          <a:schemeClr val="tx1"/>
        </a:solidFill>
        <a:latin typeface="+mn-lt"/>
        <a:ea typeface="+mn-ea"/>
        <a:cs typeface="+mn-cs"/>
      </a:defRPr>
    </a:lvl6pPr>
    <a:lvl7pPr marL="3901105" algn="l" defTabSz="1300368" rtl="0" eaLnBrk="1" latinLnBrk="0" hangingPunct="1">
      <a:defRPr sz="2560" kern="1200">
        <a:solidFill>
          <a:schemeClr val="tx1"/>
        </a:solidFill>
        <a:latin typeface="+mn-lt"/>
        <a:ea typeface="+mn-ea"/>
        <a:cs typeface="+mn-cs"/>
      </a:defRPr>
    </a:lvl7pPr>
    <a:lvl8pPr marL="4551289" algn="l" defTabSz="1300368" rtl="0" eaLnBrk="1" latinLnBrk="0" hangingPunct="1">
      <a:defRPr sz="2560" kern="1200">
        <a:solidFill>
          <a:schemeClr val="tx1"/>
        </a:solidFill>
        <a:latin typeface="+mn-lt"/>
        <a:ea typeface="+mn-ea"/>
        <a:cs typeface="+mn-cs"/>
      </a:defRPr>
    </a:lvl8pPr>
    <a:lvl9pPr marL="5201473" algn="l" defTabSz="1300368" rtl="0" eaLnBrk="1" latinLnBrk="0" hangingPunct="1">
      <a:defRPr sz="25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userDrawn="1">
          <p15:clr>
            <a:srgbClr val="A4A3A4"/>
          </p15:clr>
        </p15:guide>
        <p15:guide id="2" pos="546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Samuel" initials="AS" lastIdx="8" clrIdx="0">
    <p:extLst>
      <p:ext uri="{19B8F6BF-5375-455C-9EA6-DF929625EA0E}">
        <p15:presenceInfo xmlns:p15="http://schemas.microsoft.com/office/powerpoint/2012/main" userId="S::asamuel@loyola.edu::0fb7c66f-6c9c-4a51-abd8-cf286fb01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C4E28"/>
    <a:srgbClr val="1E64C8"/>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4" autoAdjust="0"/>
  </p:normalViewPr>
  <p:slideViewPr>
    <p:cSldViewPr snapToGrid="0" showGuides="1">
      <p:cViewPr varScale="1">
        <p:scale>
          <a:sx n="39" d="100"/>
          <a:sy n="39" d="100"/>
        </p:scale>
        <p:origin x="82" y="91"/>
      </p:cViewPr>
      <p:guideLst>
        <p:guide orient="horz" pos="3072"/>
        <p:guide pos="54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680C0C-85DF-417F-8238-DB0D15743621}" type="datetimeFigureOut">
              <a:rPr lang="en-GB" smtClean="0"/>
              <a:t>21/09/2019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9A0A48-EDB1-4AFE-B1B7-10CE2A416496}" type="slidenum">
              <a:rPr lang="en-GB" smtClean="0"/>
              <a:t>‹#›</a:t>
            </a:fld>
            <a:endParaRPr lang="en-GB"/>
          </a:p>
        </p:txBody>
      </p:sp>
    </p:spTree>
    <p:extLst>
      <p:ext uri="{BB962C8B-B14F-4D97-AF65-F5344CB8AC3E}">
        <p14:creationId xmlns:p14="http://schemas.microsoft.com/office/powerpoint/2010/main" val="326201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Corporate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64F84-246C-4657-8172-1E2969D0F603}" type="datetime1">
              <a:rPr lang="en-GB" smtClean="0"/>
              <a:t>21/09/2019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E184E0-0BD4-4705-A12B-9B71DDE63301}" type="slidenum">
              <a:rPr lang="en-GB" smtClean="0"/>
              <a:t>‹#›</a:t>
            </a:fld>
            <a:endParaRPr lang="en-GB"/>
          </a:p>
        </p:txBody>
      </p:sp>
      <p:pic>
        <p:nvPicPr>
          <p:cNvPr id="6" name="Logo Large 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747" y="2283675"/>
            <a:ext cx="4800610" cy="4172720"/>
          </a:xfrm>
          <a:prstGeom prst="rect">
            <a:avLst/>
          </a:prstGeom>
        </p:spPr>
      </p:pic>
    </p:spTree>
    <p:extLst>
      <p:ext uri="{BB962C8B-B14F-4D97-AF65-F5344CB8AC3E}">
        <p14:creationId xmlns:p14="http://schemas.microsoft.com/office/powerpoint/2010/main" val="109143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7" name="Rectangle 6"/>
          <p:cNvSpPr/>
          <p:nvPr userDrawn="1"/>
        </p:nvSpPr>
        <p:spPr>
          <a:xfrm>
            <a:off x="914400" y="1393200"/>
            <a:ext cx="16424275" cy="6505200"/>
          </a:xfrm>
          <a:prstGeom prst="rect">
            <a:avLst/>
          </a:prstGeom>
          <a:solidFill>
            <a:srgbClr val="1E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bwMode="white">
          <a:xfrm>
            <a:off x="1291074" y="2286000"/>
            <a:ext cx="15183366" cy="4436316"/>
          </a:xfrm>
        </p:spPr>
        <p:txBody>
          <a:bodyPr anchor="b">
            <a:noAutofit/>
          </a:bodyPr>
          <a:lstStyle>
            <a:lvl1pPr algn="l">
              <a:lnSpc>
                <a:spcPts val="11000"/>
              </a:lnSpc>
              <a:defRPr sz="10000" u="sng" baseline="0">
                <a:solidFill>
                  <a:schemeClr val="bg1"/>
                </a:solidFill>
                <a:uFill>
                  <a:solidFill>
                    <a:schemeClr val="bg1"/>
                  </a:solidFill>
                </a:uFill>
              </a:defRPr>
            </a:lvl1pPr>
          </a:lstStyle>
          <a:p>
            <a:r>
              <a:rPr lang="en-US" noProof="0"/>
              <a:t>Click to edit Master title style</a:t>
            </a:r>
            <a:endParaRPr lang="en-GB" noProof="0" dirty="0"/>
          </a:p>
        </p:txBody>
      </p:sp>
      <p:sp>
        <p:nvSpPr>
          <p:cNvPr id="3" name="Subtitle 2"/>
          <p:cNvSpPr>
            <a:spLocks noGrp="1"/>
          </p:cNvSpPr>
          <p:nvPr>
            <p:ph type="subTitle" idx="1" hasCustomPrompt="1"/>
          </p:nvPr>
        </p:nvSpPr>
        <p:spPr bwMode="white">
          <a:xfrm>
            <a:off x="1283414" y="6874716"/>
            <a:ext cx="15191026" cy="583200"/>
          </a:xfrm>
        </p:spPr>
        <p:txBody>
          <a:bodyPr>
            <a:normAutofit/>
          </a:bodyPr>
          <a:lstStyle>
            <a:lvl1pPr marL="0" indent="0" algn="l">
              <a:lnSpc>
                <a:spcPts val="3600"/>
              </a:lnSpc>
              <a:buNone/>
              <a:defRPr sz="3000">
                <a:solidFill>
                  <a:srgbClr val="FFD200"/>
                </a:solidFill>
              </a:defRPr>
            </a:lvl1pPr>
            <a:lvl2pPr marL="650184" indent="0" algn="ctr">
              <a:buNone/>
              <a:defRPr sz="2844"/>
            </a:lvl2pPr>
            <a:lvl3pPr marL="1300368" indent="0" algn="ctr">
              <a:buNone/>
              <a:defRPr sz="2560"/>
            </a:lvl3pPr>
            <a:lvl4pPr marL="1950552" indent="0" algn="ctr">
              <a:buNone/>
              <a:defRPr sz="2275"/>
            </a:lvl4pPr>
            <a:lvl5pPr marL="2600736" indent="0" algn="ctr">
              <a:buNone/>
              <a:defRPr sz="2275"/>
            </a:lvl5pPr>
            <a:lvl6pPr marL="3250921" indent="0" algn="ctr">
              <a:buNone/>
              <a:defRPr sz="2275"/>
            </a:lvl6pPr>
            <a:lvl7pPr marL="3901105" indent="0" algn="ctr">
              <a:buNone/>
              <a:defRPr sz="2275"/>
            </a:lvl7pPr>
            <a:lvl8pPr marL="4551289" indent="0" algn="ctr">
              <a:buNone/>
              <a:defRPr sz="2275"/>
            </a:lvl8pPr>
            <a:lvl9pPr marL="5201473" indent="0" algn="ctr">
              <a:buNone/>
              <a:defRPr sz="2275"/>
            </a:lvl9pPr>
          </a:lstStyle>
          <a:p>
            <a:r>
              <a:rPr lang="en-GB" noProof="0" dirty="0"/>
              <a:t>Click to add subtitle / presenter / date [</a:t>
            </a:r>
            <a:r>
              <a:rPr lang="en-GB" noProof="0" dirty="0" err="1"/>
              <a:t>dd</a:t>
            </a:r>
            <a:r>
              <a:rPr lang="en-GB" noProof="0" dirty="0"/>
              <a:t>-mm-</a:t>
            </a:r>
            <a:r>
              <a:rPr lang="en-GB" noProof="0" dirty="0" err="1"/>
              <a:t>yyyy</a:t>
            </a:r>
            <a:r>
              <a:rPr lang="en-GB" noProof="0" dirty="0"/>
              <a:t>]</a:t>
            </a:r>
          </a:p>
        </p:txBody>
      </p:sp>
      <p:sp>
        <p:nvSpPr>
          <p:cNvPr id="8" name="Titles positoning box" hidden="1"/>
          <p:cNvSpPr/>
          <p:nvPr userDrawn="1"/>
        </p:nvSpPr>
        <p:spPr>
          <a:xfrm>
            <a:off x="1371600" y="6408000"/>
            <a:ext cx="15012000" cy="576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icture Placeholder 11"/>
          <p:cNvSpPr>
            <a:spLocks noGrp="1"/>
          </p:cNvSpPr>
          <p:nvPr>
            <p:ph type="pic" sz="quarter" idx="11" hasCustomPrompt="1"/>
          </p:nvPr>
        </p:nvSpPr>
        <p:spPr>
          <a:xfrm>
            <a:off x="3200400" y="8366400"/>
            <a:ext cx="2286000" cy="928800"/>
          </a:xfrm>
        </p:spPr>
        <p:txBody>
          <a:bodyPr/>
          <a:lstStyle>
            <a:lvl1pPr>
              <a:defRPr sz="1600">
                <a:solidFill>
                  <a:schemeClr val="bg1">
                    <a:lumMod val="50000"/>
                  </a:schemeClr>
                </a:solidFill>
              </a:defRPr>
            </a:lvl1pPr>
          </a:lstStyle>
          <a:p>
            <a:r>
              <a:rPr lang="en-GB" noProof="0" dirty="0"/>
              <a:t>Partner Logo 1</a:t>
            </a:r>
          </a:p>
        </p:txBody>
      </p:sp>
      <p:sp>
        <p:nvSpPr>
          <p:cNvPr id="13" name="Picture Placeholder 11"/>
          <p:cNvSpPr>
            <a:spLocks noGrp="1"/>
          </p:cNvSpPr>
          <p:nvPr>
            <p:ph type="pic" sz="quarter" idx="12" hasCustomPrompt="1"/>
          </p:nvPr>
        </p:nvSpPr>
        <p:spPr>
          <a:xfrm>
            <a:off x="5713200" y="8366400"/>
            <a:ext cx="2286000" cy="928800"/>
          </a:xfrm>
        </p:spPr>
        <p:txBody>
          <a:bodyPr/>
          <a:lstStyle>
            <a:lvl1pPr>
              <a:defRPr sz="1600">
                <a:solidFill>
                  <a:schemeClr val="bg1">
                    <a:lumMod val="50000"/>
                  </a:schemeClr>
                </a:solidFill>
              </a:defRPr>
            </a:lvl1pPr>
          </a:lstStyle>
          <a:p>
            <a:r>
              <a:rPr lang="en-GB" noProof="0" dirty="0"/>
              <a:t>Partner Logo 2</a:t>
            </a:r>
          </a:p>
        </p:txBody>
      </p:sp>
      <p:sp>
        <p:nvSpPr>
          <p:cNvPr id="14" name="Picture Placeholder 11"/>
          <p:cNvSpPr>
            <a:spLocks noGrp="1"/>
          </p:cNvSpPr>
          <p:nvPr>
            <p:ph type="pic" sz="quarter" idx="13" hasCustomPrompt="1"/>
          </p:nvPr>
        </p:nvSpPr>
        <p:spPr>
          <a:xfrm>
            <a:off x="8229600" y="8366400"/>
            <a:ext cx="2322000" cy="928800"/>
          </a:xfrm>
        </p:spPr>
        <p:txBody>
          <a:bodyPr/>
          <a:lstStyle>
            <a:lvl1pPr>
              <a:defRPr sz="1600">
                <a:solidFill>
                  <a:schemeClr val="bg1">
                    <a:lumMod val="50000"/>
                  </a:schemeClr>
                </a:solidFill>
              </a:defRPr>
            </a:lvl1pPr>
          </a:lstStyle>
          <a:p>
            <a:r>
              <a:rPr lang="en-GB" noProof="0" dirty="0"/>
              <a:t>Partner Logo 3</a:t>
            </a:r>
          </a:p>
        </p:txBody>
      </p:sp>
      <p:sp>
        <p:nvSpPr>
          <p:cNvPr id="15" name="Picture Placeholder 11"/>
          <p:cNvSpPr>
            <a:spLocks noGrp="1"/>
          </p:cNvSpPr>
          <p:nvPr>
            <p:ph type="pic" sz="quarter" idx="14" hasCustomPrompt="1"/>
          </p:nvPr>
        </p:nvSpPr>
        <p:spPr>
          <a:xfrm>
            <a:off x="10746000" y="8366400"/>
            <a:ext cx="2322000" cy="928800"/>
          </a:xfrm>
        </p:spPr>
        <p:txBody>
          <a:bodyPr/>
          <a:lstStyle>
            <a:lvl1pPr>
              <a:defRPr sz="1600">
                <a:solidFill>
                  <a:schemeClr val="bg1">
                    <a:lumMod val="50000"/>
                  </a:schemeClr>
                </a:solidFill>
              </a:defRPr>
            </a:lvl1pPr>
          </a:lstStyle>
          <a:p>
            <a:r>
              <a:rPr lang="en-GB" noProof="0" dirty="0"/>
              <a:t>Partner Logo 4</a:t>
            </a:r>
          </a:p>
        </p:txBody>
      </p:sp>
      <p:sp>
        <p:nvSpPr>
          <p:cNvPr id="16" name="Oranisation Placeholder"/>
          <p:cNvSpPr>
            <a:spLocks noGrp="1"/>
          </p:cNvSpPr>
          <p:nvPr>
            <p:ph type="body" sz="quarter" idx="15" hasCustomPrompt="1"/>
          </p:nvPr>
        </p:nvSpPr>
        <p:spPr bwMode="white">
          <a:xfrm>
            <a:off x="8580530" y="395008"/>
            <a:ext cx="8294400" cy="540000"/>
          </a:xfrm>
        </p:spPr>
        <p:txBody>
          <a:bodyPr anchor="b" anchorCtr="0">
            <a:normAutofit/>
          </a:bodyPr>
          <a:lstStyle>
            <a:lvl1pPr>
              <a:lnSpc>
                <a:spcPts val="1700"/>
              </a:lnSpc>
              <a:defRPr sz="1400" b="1" i="0" u="sng" cap="all" baseline="0">
                <a:solidFill>
                  <a:srgbClr val="1E64C8"/>
                </a:solidFill>
                <a:uFill>
                  <a:solidFill>
                    <a:schemeClr val="bg1"/>
                  </a:solidFill>
                </a:uFill>
              </a:defRPr>
            </a:lvl1pPr>
            <a:lvl2pPr marL="0" indent="0">
              <a:lnSpc>
                <a:spcPts val="1700"/>
              </a:lnSpc>
              <a:buNone/>
              <a:defRPr sz="1400" cap="all" baseline="0">
                <a:solidFill>
                  <a:srgbClr val="1E64C8"/>
                </a:solidFill>
              </a:defRPr>
            </a:lvl2pPr>
          </a:lstStyle>
          <a:p>
            <a:pPr lvl="0"/>
            <a:r>
              <a:rPr lang="en-GB" noProof="0" dirty="0"/>
              <a:t>Click to edit organisation styles</a:t>
            </a:r>
          </a:p>
          <a:p>
            <a:pPr lvl="1"/>
            <a:r>
              <a:rPr lang="en-GB" noProof="0" dirty="0"/>
              <a:t>Second level</a:t>
            </a:r>
          </a:p>
        </p:txBody>
      </p:sp>
      <p:pic>
        <p:nvPicPr>
          <p:cNvPr id="1026" name="Picture 2" descr="C:\Users\lrbeke\Desktop\RE-naamswijziging\nieuw v3\Faculteit Rechtsgeleerdheid (RE)\icon_UGent_RE_EN\icon_UGent_RE_EN_RGB_2400_color.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4400" y="0"/>
            <a:ext cx="3717933" cy="139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81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7" name="Rectangle 6"/>
          <p:cNvSpPr/>
          <p:nvPr userDrawn="1"/>
        </p:nvSpPr>
        <p:spPr>
          <a:xfrm>
            <a:off x="914400" y="0"/>
            <a:ext cx="16424275" cy="7898400"/>
          </a:xfrm>
          <a:prstGeom prst="rect">
            <a:avLst/>
          </a:prstGeom>
          <a:solidFill>
            <a:srgbClr val="1E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bwMode="white">
          <a:xfrm>
            <a:off x="1291074" y="3246120"/>
            <a:ext cx="15183366" cy="4436316"/>
          </a:xfrm>
        </p:spPr>
        <p:txBody>
          <a:bodyPr anchor="b">
            <a:noAutofit/>
          </a:bodyPr>
          <a:lstStyle>
            <a:lvl1pPr algn="l">
              <a:lnSpc>
                <a:spcPts val="11000"/>
              </a:lnSpc>
              <a:defRPr sz="10000" u="sng" baseline="0">
                <a:solidFill>
                  <a:schemeClr val="bg1"/>
                </a:solidFill>
                <a:uFill>
                  <a:solidFill>
                    <a:schemeClr val="bg1"/>
                  </a:solidFill>
                </a:uFill>
              </a:defRPr>
            </a:lvl1pPr>
          </a:lstStyle>
          <a:p>
            <a:r>
              <a:rPr lang="en-GB" noProof="0" dirty="0"/>
              <a:t>Click to add chapter title</a:t>
            </a:r>
          </a:p>
        </p:txBody>
      </p:sp>
      <p:sp>
        <p:nvSpPr>
          <p:cNvPr id="8" name="Titles positoning box" hidden="1"/>
          <p:cNvSpPr/>
          <p:nvPr userDrawn="1"/>
        </p:nvSpPr>
        <p:spPr>
          <a:xfrm>
            <a:off x="1371600" y="7344000"/>
            <a:ext cx="15012000" cy="576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a:t>
            </a:fld>
            <a:endParaRPr lang="en-GB" noProof="0" dirty="0"/>
          </a:p>
        </p:txBody>
      </p:sp>
    </p:spTree>
    <p:extLst>
      <p:ext uri="{BB962C8B-B14F-4D97-AF65-F5344CB8AC3E}">
        <p14:creationId xmlns:p14="http://schemas.microsoft.com/office/powerpoint/2010/main" val="129473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835825" y="1194364"/>
            <a:ext cx="15699575" cy="6696000"/>
          </a:xfrm>
        </p:spPr>
        <p:txBody>
          <a:bodyPr/>
          <a:lstStyle>
            <a:lvl1pPr marL="536400" indent="-450000" defTabSz="457200">
              <a:lnSpc>
                <a:spcPct val="120000"/>
              </a:lnSpc>
              <a:buFont typeface="Arial" panose="020B0604020202020204" pitchFamily="34" charset="0"/>
              <a:buChar char="̶"/>
              <a:defRPr/>
            </a:lvl1pPr>
            <a:lvl2pPr marL="1170000" indent="-450000">
              <a:lnSpc>
                <a:spcPct val="120000"/>
              </a:lnSpc>
              <a:defRPr/>
            </a:lvl2pPr>
            <a:lvl3pPr marL="1756800" indent="-450000" defTabSz="457200">
              <a:lnSpc>
                <a:spcPct val="120000"/>
              </a:lnSpc>
              <a:defRPr/>
            </a:lvl3pPr>
            <a:lvl4pPr marL="2329200" indent="-550800" defTabSz="457200">
              <a:lnSpc>
                <a:spcPct val="120000"/>
              </a:lnSpc>
              <a:defRPr/>
            </a:lvl4pPr>
            <a:lvl5pPr marL="2962800" indent="-442800" defTabSz="457200">
              <a:lnSpc>
                <a:spcPct val="120000"/>
              </a:lnSpc>
              <a:buFont typeface="Arial" panose="020B0604020202020204" pitchFamily="34" charset="0"/>
              <a:buChar cha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0"/>
          </p:nvPr>
        </p:nvSpPr>
        <p:spPr/>
        <p:txBody>
          <a:bodyPr/>
          <a:lstStyle/>
          <a:p>
            <a:fld id="{4FCCCAF6-1686-4743-9124-83F33F1A0EA9}" type="datetime1">
              <a:rPr lang="en-GB" noProof="0" smtClean="0"/>
              <a:t>21/09/2019</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p:txBody>
          <a:bodyPr/>
          <a:lstStyle/>
          <a:p>
            <a:fld id="{7AE184E0-0BD4-4705-A12B-9B71DDE63301}" type="slidenum">
              <a:rPr lang="en-GB" noProof="0" smtClean="0"/>
              <a:t>‹#›</a:t>
            </a:fld>
            <a:endParaRPr lang="en-GB" noProof="0" dirty="0"/>
          </a:p>
        </p:txBody>
      </p:sp>
    </p:spTree>
    <p:extLst>
      <p:ext uri="{BB962C8B-B14F-4D97-AF65-F5344CB8AC3E}">
        <p14:creationId xmlns:p14="http://schemas.microsoft.com/office/powerpoint/2010/main" val="308157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4" name="Date Placeholder 3"/>
          <p:cNvSpPr>
            <a:spLocks noGrp="1"/>
          </p:cNvSpPr>
          <p:nvPr>
            <p:ph type="dt" sz="half" idx="10"/>
          </p:nvPr>
        </p:nvSpPr>
        <p:spPr/>
        <p:txBody>
          <a:bodyPr/>
          <a:lstStyle/>
          <a:p>
            <a:fld id="{B86ADBF0-A618-4E69-83BB-0C41E08702AA}" type="datetime1">
              <a:rPr lang="en-GB" noProof="0" smtClean="0"/>
              <a:t>21/09/2019</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8" name="Picture Placeholder 7"/>
          <p:cNvSpPr>
            <a:spLocks noGrp="1"/>
          </p:cNvSpPr>
          <p:nvPr>
            <p:ph type="pic" sz="quarter" idx="13" hasCustomPrompt="1"/>
          </p:nvPr>
        </p:nvSpPr>
        <p:spPr>
          <a:xfrm>
            <a:off x="10104438" y="1371918"/>
            <a:ext cx="6300000" cy="6498000"/>
          </a:xfrm>
        </p:spPr>
        <p:txBody>
          <a:bodyPr/>
          <a:lstStyle>
            <a:lvl1pPr>
              <a:defRPr>
                <a:solidFill>
                  <a:schemeClr val="bg1">
                    <a:lumMod val="50000"/>
                  </a:schemeClr>
                </a:solidFill>
              </a:defRPr>
            </a:lvl1pPr>
          </a:lstStyle>
          <a:p>
            <a:r>
              <a:rPr lang="en-GB" noProof="0" dirty="0"/>
              <a:t>Photo</a:t>
            </a:r>
          </a:p>
        </p:txBody>
      </p:sp>
      <p:sp>
        <p:nvSpPr>
          <p:cNvPr id="9"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a:t>
            </a:fld>
            <a:endParaRPr lang="en-GB" noProof="0" dirty="0"/>
          </a:p>
        </p:txBody>
      </p:sp>
      <p:sp>
        <p:nvSpPr>
          <p:cNvPr id="12" name="Content Placeholder 2"/>
          <p:cNvSpPr>
            <a:spLocks noGrp="1"/>
          </p:cNvSpPr>
          <p:nvPr>
            <p:ph idx="1"/>
          </p:nvPr>
        </p:nvSpPr>
        <p:spPr>
          <a:xfrm>
            <a:off x="835825" y="1194364"/>
            <a:ext cx="8442000" cy="6696000"/>
          </a:xfrm>
        </p:spPr>
        <p:txBody>
          <a:bodyPr/>
          <a:lstStyle>
            <a:lvl1pPr defTabSz="457200">
              <a:lnSpc>
                <a:spcPct val="120000"/>
              </a:lnSpc>
              <a:defRPr/>
            </a:lvl1pPr>
            <a:lvl2pPr>
              <a:lnSpc>
                <a:spcPct val="120000"/>
              </a:lnSpc>
              <a:defRPr/>
            </a:lvl2pPr>
            <a:lvl3pPr defTabSz="457200">
              <a:lnSpc>
                <a:spcPct val="120000"/>
              </a:lnSpc>
              <a:defRPr/>
            </a:lvl3pPr>
            <a:lvl4pPr defTabSz="457200">
              <a:lnSpc>
                <a:spcPct val="120000"/>
              </a:lnSpc>
              <a:defRPr/>
            </a:lvl4pPr>
            <a:lvl5pPr defTabSz="457200">
              <a:lnSpc>
                <a:spcPct val="120000"/>
              </a:lnSpc>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131488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Date Placeholder 2"/>
          <p:cNvSpPr>
            <a:spLocks noGrp="1"/>
          </p:cNvSpPr>
          <p:nvPr>
            <p:ph type="dt" sz="half" idx="10"/>
          </p:nvPr>
        </p:nvSpPr>
        <p:spPr/>
        <p:txBody>
          <a:bodyPr/>
          <a:lstStyle/>
          <a:p>
            <a:fld id="{F2443E58-CDC3-4782-B82C-4D381C795B98}" type="datetime1">
              <a:rPr lang="en-GB" noProof="0" smtClean="0"/>
              <a:t>21/09/2019</a:t>
            </a:fld>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7AE184E0-0BD4-4705-A12B-9B71DDE63301}" type="slidenum">
              <a:rPr lang="en-GB" noProof="0" smtClean="0"/>
              <a:t>‹#›</a:t>
            </a:fld>
            <a:endParaRPr lang="en-GB" noProof="0" dirty="0"/>
          </a:p>
        </p:txBody>
      </p:sp>
      <p:sp>
        <p:nvSpPr>
          <p:cNvPr id="7" name="Picture Placeholder 6"/>
          <p:cNvSpPr>
            <a:spLocks noGrp="1"/>
          </p:cNvSpPr>
          <p:nvPr>
            <p:ph type="pic" sz="quarter" idx="13" hasCustomPrompt="1"/>
          </p:nvPr>
        </p:nvSpPr>
        <p:spPr>
          <a:xfrm>
            <a:off x="952038" y="1371600"/>
            <a:ext cx="15480000" cy="6501600"/>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37451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Only">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465D1-804F-429B-83CD-3EFA8410E123}" type="datetime1">
              <a:rPr lang="en-GB" smtClean="0"/>
              <a:t>21/09/2019</a:t>
            </a:fld>
            <a:endParaRPr lang="en-GB"/>
          </a:p>
        </p:txBody>
      </p:sp>
      <p:sp>
        <p:nvSpPr>
          <p:cNvPr id="3" name="Footer Placeholder 2"/>
          <p:cNvSpPr>
            <a:spLocks noGrp="1"/>
          </p:cNvSpPr>
          <p:nvPr>
            <p:ph type="ftr" sz="quarter" idx="11"/>
          </p:nvPr>
        </p:nvSpPr>
        <p:spPr/>
        <p:txBody>
          <a:bodyPr/>
          <a:lstStyle/>
          <a:p>
            <a:endParaRPr lang="en-GB"/>
          </a:p>
        </p:txBody>
      </p:sp>
      <p:sp>
        <p:nvSpPr>
          <p:cNvPr id="7" name="Covering Background"/>
          <p:cNvSpPr/>
          <p:nvPr userDrawn="1"/>
        </p:nvSpPr>
        <p:spPr>
          <a:xfrm>
            <a:off x="-1" y="0"/>
            <a:ext cx="17337600" cy="975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Picture Placeholder 5"/>
          <p:cNvSpPr>
            <a:spLocks noGrp="1"/>
          </p:cNvSpPr>
          <p:nvPr>
            <p:ph type="pic" sz="quarter" idx="12" hasCustomPrompt="1"/>
          </p:nvPr>
        </p:nvSpPr>
        <p:spPr>
          <a:xfrm>
            <a:off x="-1" y="0"/>
            <a:ext cx="17337600" cy="9753600"/>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294941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6"/>
          <p:cNvSpPr/>
          <p:nvPr userDrawn="1"/>
        </p:nvSpPr>
        <p:spPr>
          <a:xfrm>
            <a:off x="914400" y="1393200"/>
            <a:ext cx="16424275" cy="6505200"/>
          </a:xfrm>
          <a:prstGeom prst="rect">
            <a:avLst/>
          </a:prstGeom>
          <a:solidFill>
            <a:srgbClr val="1E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le 1"/>
          <p:cNvSpPr>
            <a:spLocks noGrp="1"/>
          </p:cNvSpPr>
          <p:nvPr>
            <p:ph type="ctrTitle" hasCustomPrompt="1"/>
          </p:nvPr>
        </p:nvSpPr>
        <p:spPr bwMode="white">
          <a:xfrm>
            <a:off x="1291074" y="1743240"/>
            <a:ext cx="7416000" cy="5769600"/>
          </a:xfrm>
        </p:spPr>
        <p:txBody>
          <a:bodyPr anchor="t" anchorCtr="0">
            <a:noAutofit/>
          </a:bodyPr>
          <a:lstStyle>
            <a:lvl1pPr algn="l">
              <a:lnSpc>
                <a:spcPts val="3500"/>
              </a:lnSpc>
              <a:defRPr sz="2500" u="none" cap="none" baseline="0">
                <a:solidFill>
                  <a:schemeClr val="bg1"/>
                </a:solidFill>
                <a:uFill>
                  <a:solidFill>
                    <a:schemeClr val="bg1"/>
                  </a:solidFill>
                </a:uFill>
                <a:latin typeface="+mn-lt"/>
              </a:defRPr>
            </a:lvl1pPr>
          </a:lstStyle>
          <a:p>
            <a:r>
              <a:rPr lang="en-GB" noProof="0" dirty="0"/>
              <a:t>Click to add presenters </a:t>
            </a:r>
            <a:r>
              <a:rPr lang="en-GB" noProof="0"/>
              <a:t>contact data</a:t>
            </a:r>
            <a:endParaRPr lang="en-GB" noProof="0" dirty="0"/>
          </a:p>
        </p:txBody>
      </p:sp>
      <p:sp>
        <p:nvSpPr>
          <p:cNvPr id="8" name="Titles positoning box" hidden="1"/>
          <p:cNvSpPr/>
          <p:nvPr userDrawn="1"/>
        </p:nvSpPr>
        <p:spPr>
          <a:xfrm>
            <a:off x="1371600" y="1828800"/>
            <a:ext cx="15012000" cy="599976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tekst 4"/>
          <p:cNvSpPr>
            <a:spLocks noGrp="1"/>
          </p:cNvSpPr>
          <p:nvPr>
            <p:ph type="body" sz="quarter" idx="10" hasCustomPrompt="1"/>
          </p:nvPr>
        </p:nvSpPr>
        <p:spPr bwMode="white">
          <a:xfrm>
            <a:off x="9215999" y="3095999"/>
            <a:ext cx="7257600" cy="1717969"/>
          </a:xfrm>
        </p:spPr>
        <p:txBody>
          <a:bodyPr>
            <a:normAutofit/>
          </a:bodyPr>
          <a:lstStyle>
            <a:lvl1pPr>
              <a:lnSpc>
                <a:spcPts val="3500"/>
              </a:lnSpc>
              <a:defRPr sz="2400">
                <a:solidFill>
                  <a:schemeClr val="bg1"/>
                </a:solidFill>
              </a:defRPr>
            </a:lvl1pPr>
          </a:lstStyle>
          <a:p>
            <a:pPr lvl="0"/>
            <a:r>
              <a:rPr lang="en-GB" noProof="0" dirty="0"/>
              <a:t>Click to add social media names</a:t>
            </a:r>
            <a:endParaRPr lang="nl-NL" dirty="0"/>
          </a:p>
        </p:txBody>
      </p:sp>
      <p:pic>
        <p:nvPicPr>
          <p:cNvPr id="10" name="Picture 2" descr="C:\Users\lrbeke\Desktop\RE-naamswijziging\nieuw v3\Faculteit Rechtsgeleerdheid (RE)\icon_UGent_RE_EN\icon_UGent_RE_EN_RGB_2400_color.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4400" y="0"/>
            <a:ext cx="3717933" cy="139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785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0118" y="252000"/>
            <a:ext cx="15705282" cy="863693"/>
          </a:xfrm>
          <a:prstGeom prst="rect">
            <a:avLst/>
          </a:prstGeom>
        </p:spPr>
        <p:txBody>
          <a:bodyPr vert="horz" lIns="91440" tIns="45720" rIns="91440" bIns="45720" rtlCol="0" anchor="t" anchorCtr="0">
            <a:noAutofit/>
          </a:bodyPr>
          <a:lstStyle/>
          <a:p>
            <a:r>
              <a:rPr lang="nl-NL" noProof="0"/>
              <a:t>Klik om de stijl te bewerken</a:t>
            </a:r>
            <a:endParaRPr lang="en-GB" noProof="0" dirty="0"/>
          </a:p>
        </p:txBody>
      </p:sp>
      <p:sp>
        <p:nvSpPr>
          <p:cNvPr id="3" name="Text Placeholder 2"/>
          <p:cNvSpPr>
            <a:spLocks noGrp="1"/>
          </p:cNvSpPr>
          <p:nvPr>
            <p:ph type="body" idx="1"/>
          </p:nvPr>
        </p:nvSpPr>
        <p:spPr>
          <a:xfrm>
            <a:off x="835825" y="1194364"/>
            <a:ext cx="15699575" cy="66960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
        <p:nvSpPr>
          <p:cNvPr id="4" name="Date Placeholder 3"/>
          <p:cNvSpPr>
            <a:spLocks noGrp="1"/>
          </p:cNvSpPr>
          <p:nvPr>
            <p:ph type="dt" sz="half" idx="2"/>
          </p:nvPr>
        </p:nvSpPr>
        <p:spPr>
          <a:xfrm>
            <a:off x="4072394" y="8948703"/>
            <a:ext cx="2297926"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434BA3CA-1064-434F-B179-AB3B0298C0D6}" type="datetime1">
              <a:rPr lang="en-GB" noProof="0" smtClean="0"/>
              <a:t>21/09/2019</a:t>
            </a:fld>
            <a:endParaRPr lang="en-GB" noProof="0" dirty="0"/>
          </a:p>
        </p:txBody>
      </p:sp>
      <p:sp>
        <p:nvSpPr>
          <p:cNvPr id="5" name="Footer Placeholder 4"/>
          <p:cNvSpPr>
            <a:spLocks noGrp="1"/>
          </p:cNvSpPr>
          <p:nvPr>
            <p:ph type="ftr" sz="quarter" idx="3"/>
          </p:nvPr>
        </p:nvSpPr>
        <p:spPr>
          <a:xfrm>
            <a:off x="6810236" y="8994423"/>
            <a:ext cx="8353564" cy="437932"/>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a:t>
            </a:fld>
            <a:endParaRPr lang="en-GB" noProof="0" dirty="0"/>
          </a:p>
        </p:txBody>
      </p:sp>
      <p:sp>
        <p:nvSpPr>
          <p:cNvPr id="7" name="Title positioning box" hidden="1"/>
          <p:cNvSpPr/>
          <p:nvPr/>
        </p:nvSpPr>
        <p:spPr>
          <a:xfrm>
            <a:off x="927265" y="367200"/>
            <a:ext cx="15480000" cy="4636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ositoning box" hidden="1"/>
          <p:cNvSpPr/>
          <p:nvPr/>
        </p:nvSpPr>
        <p:spPr>
          <a:xfrm>
            <a:off x="927265" y="1584000"/>
            <a:ext cx="8229600" cy="630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Logo positioning box" hidden="1"/>
          <p:cNvSpPr/>
          <p:nvPr/>
        </p:nvSpPr>
        <p:spPr>
          <a:xfrm flipV="1">
            <a:off x="928800" y="7878842"/>
            <a:ext cx="15478465" cy="141635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ositoning box" hidden="1"/>
          <p:cNvSpPr/>
          <p:nvPr/>
        </p:nvSpPr>
        <p:spPr>
          <a:xfrm>
            <a:off x="9172105" y="1584000"/>
            <a:ext cx="914400" cy="630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ositoning box" hidden="1"/>
          <p:cNvSpPr/>
          <p:nvPr/>
        </p:nvSpPr>
        <p:spPr>
          <a:xfrm>
            <a:off x="10099369" y="1356360"/>
            <a:ext cx="6307895" cy="65276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Logo EN"/>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7200" y="7909180"/>
            <a:ext cx="2307600" cy="1846822"/>
          </a:xfrm>
          <a:prstGeom prst="rect">
            <a:avLst/>
          </a:prstGeom>
        </p:spPr>
      </p:pic>
    </p:spTree>
    <p:extLst>
      <p:ext uri="{BB962C8B-B14F-4D97-AF65-F5344CB8AC3E}">
        <p14:creationId xmlns:p14="http://schemas.microsoft.com/office/powerpoint/2010/main" val="3770589907"/>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73" r:id="rId3"/>
    <p:sldLayoutId id="2147483662" r:id="rId4"/>
    <p:sldLayoutId id="2147483674" r:id="rId5"/>
    <p:sldLayoutId id="2147483666" r:id="rId6"/>
    <p:sldLayoutId id="2147483675" r:id="rId7"/>
    <p:sldLayoutId id="2147483676" r:id="rId8"/>
  </p:sldLayoutIdLst>
  <p:hf hdr="0" ftr="0" dt="0"/>
  <p:txStyles>
    <p:titleStyle>
      <a:lvl1pPr algn="l" defTabSz="1300368" rtl="0" eaLnBrk="1" latinLnBrk="0" hangingPunct="1">
        <a:lnSpc>
          <a:spcPct val="90000"/>
        </a:lnSpc>
        <a:spcBef>
          <a:spcPct val="0"/>
        </a:spcBef>
        <a:buNone/>
        <a:defRPr sz="5400" u="sng" kern="1200" cap="all" baseline="0">
          <a:solidFill>
            <a:srgbClr val="1E64C8"/>
          </a:solidFill>
          <a:uFill>
            <a:solidFill>
              <a:srgbClr val="1E64C8"/>
            </a:solidFill>
          </a:uFill>
          <a:latin typeface="+mj-lt"/>
          <a:ea typeface="+mj-ea"/>
          <a:cs typeface="+mj-cs"/>
        </a:defRPr>
      </a:lvl1pPr>
    </p:titleStyle>
    <p:bodyStyle>
      <a:lvl1pPr marL="0" indent="0" algn="l" defTabSz="1300368" rtl="0" eaLnBrk="1" latinLnBrk="0" hangingPunct="1">
        <a:lnSpc>
          <a:spcPct val="120000"/>
        </a:lnSpc>
        <a:spcBef>
          <a:spcPts val="0"/>
        </a:spcBef>
        <a:buFont typeface="Arial" panose="020B0604020202020204" pitchFamily="34" charset="0"/>
        <a:buNone/>
        <a:defRPr sz="4800" kern="1200">
          <a:solidFill>
            <a:schemeClr val="tx1"/>
          </a:solidFill>
          <a:latin typeface="+mn-lt"/>
          <a:ea typeface="+mn-ea"/>
          <a:cs typeface="+mn-cs"/>
        </a:defRPr>
      </a:lvl1pPr>
      <a:lvl2pPr marL="457200" indent="-360000" algn="l" defTabSz="457200" rtl="0" eaLnBrk="1" latinLnBrk="0" hangingPunct="1">
        <a:lnSpc>
          <a:spcPct val="120000"/>
        </a:lnSpc>
        <a:spcBef>
          <a:spcPts val="0"/>
        </a:spcBef>
        <a:buFont typeface="Arial" panose="020B0604020202020204" pitchFamily="34" charset="0"/>
        <a:buChar char="̶"/>
        <a:tabLst/>
        <a:defRPr sz="4800" kern="1200">
          <a:solidFill>
            <a:schemeClr val="tx1"/>
          </a:solidFill>
          <a:latin typeface="+mn-lt"/>
          <a:ea typeface="+mn-ea"/>
          <a:cs typeface="+mn-cs"/>
        </a:defRPr>
      </a:lvl2pPr>
      <a:lvl3pPr marL="900113" indent="-458788" algn="l" defTabSz="1300368" rtl="0" eaLnBrk="1" latinLnBrk="0" hangingPunct="1">
        <a:lnSpc>
          <a:spcPct val="120000"/>
        </a:lnSpc>
        <a:spcBef>
          <a:spcPts val="0"/>
        </a:spcBef>
        <a:buFont typeface="Arial" panose="020B0604020202020204" pitchFamily="34" charset="0"/>
        <a:buChar char="‒"/>
        <a:defRPr sz="4800" kern="1200">
          <a:solidFill>
            <a:schemeClr val="tx1"/>
          </a:solidFill>
          <a:latin typeface="+mn-lt"/>
          <a:ea typeface="+mn-ea"/>
          <a:cs typeface="+mn-cs"/>
        </a:defRPr>
      </a:lvl3pPr>
      <a:lvl4pPr marL="1441450" indent="-541338" algn="l" defTabSz="1300368" rtl="0" eaLnBrk="1" latinLnBrk="0" hangingPunct="1">
        <a:lnSpc>
          <a:spcPct val="120000"/>
        </a:lnSpc>
        <a:spcBef>
          <a:spcPts val="0"/>
        </a:spcBef>
        <a:buFont typeface="Arial" panose="020B0604020202020204" pitchFamily="34" charset="0"/>
        <a:buChar char="‒"/>
        <a:defRPr sz="4800" kern="1200">
          <a:solidFill>
            <a:schemeClr val="tx1"/>
          </a:solidFill>
          <a:latin typeface="+mn-lt"/>
          <a:ea typeface="+mn-ea"/>
          <a:cs typeface="+mn-cs"/>
        </a:defRPr>
      </a:lvl4pPr>
      <a:lvl5pPr marL="2600325" indent="-1158875" algn="l" defTabSz="1300368" rtl="0" eaLnBrk="1" latinLnBrk="0" hangingPunct="1">
        <a:lnSpc>
          <a:spcPct val="120000"/>
        </a:lnSpc>
        <a:spcBef>
          <a:spcPts val="0"/>
        </a:spcBef>
        <a:buFont typeface="Arial" panose="020B0604020202020204" pitchFamily="34" charset="0"/>
        <a:buNone/>
        <a:defRPr sz="4800" kern="1200">
          <a:solidFill>
            <a:schemeClr val="tx1"/>
          </a:solidFill>
          <a:latin typeface="+mn-lt"/>
          <a:ea typeface="+mn-ea"/>
          <a:cs typeface="+mn-cs"/>
        </a:defRPr>
      </a:lvl5pPr>
      <a:lvl6pPr marL="3576013"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197"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381"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565"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368" rtl="0" eaLnBrk="1" latinLnBrk="0" hangingPunct="1">
        <a:defRPr sz="2560" kern="1200">
          <a:solidFill>
            <a:schemeClr val="tx1"/>
          </a:solidFill>
          <a:latin typeface="+mn-lt"/>
          <a:ea typeface="+mn-ea"/>
          <a:cs typeface="+mn-cs"/>
        </a:defRPr>
      </a:lvl1pPr>
      <a:lvl2pPr marL="650184" algn="l" defTabSz="1300368" rtl="0" eaLnBrk="1" latinLnBrk="0" hangingPunct="1">
        <a:defRPr sz="2560" kern="1200">
          <a:solidFill>
            <a:schemeClr val="tx1"/>
          </a:solidFill>
          <a:latin typeface="+mn-lt"/>
          <a:ea typeface="+mn-ea"/>
          <a:cs typeface="+mn-cs"/>
        </a:defRPr>
      </a:lvl2pPr>
      <a:lvl3pPr marL="1300368" algn="l" defTabSz="1300368" rtl="0" eaLnBrk="1" latinLnBrk="0" hangingPunct="1">
        <a:defRPr sz="2560" kern="1200">
          <a:solidFill>
            <a:schemeClr val="tx1"/>
          </a:solidFill>
          <a:latin typeface="+mn-lt"/>
          <a:ea typeface="+mn-ea"/>
          <a:cs typeface="+mn-cs"/>
        </a:defRPr>
      </a:lvl3pPr>
      <a:lvl4pPr marL="1950552" algn="l" defTabSz="1300368" rtl="0" eaLnBrk="1" latinLnBrk="0" hangingPunct="1">
        <a:defRPr sz="2560" kern="1200">
          <a:solidFill>
            <a:schemeClr val="tx1"/>
          </a:solidFill>
          <a:latin typeface="+mn-lt"/>
          <a:ea typeface="+mn-ea"/>
          <a:cs typeface="+mn-cs"/>
        </a:defRPr>
      </a:lvl4pPr>
      <a:lvl5pPr marL="2600736" algn="l" defTabSz="1300368" rtl="0" eaLnBrk="1" latinLnBrk="0" hangingPunct="1">
        <a:defRPr sz="2560" kern="1200">
          <a:solidFill>
            <a:schemeClr val="tx1"/>
          </a:solidFill>
          <a:latin typeface="+mn-lt"/>
          <a:ea typeface="+mn-ea"/>
          <a:cs typeface="+mn-cs"/>
        </a:defRPr>
      </a:lvl5pPr>
      <a:lvl6pPr marL="3250921" algn="l" defTabSz="1300368" rtl="0" eaLnBrk="1" latinLnBrk="0" hangingPunct="1">
        <a:defRPr sz="2560" kern="1200">
          <a:solidFill>
            <a:schemeClr val="tx1"/>
          </a:solidFill>
          <a:latin typeface="+mn-lt"/>
          <a:ea typeface="+mn-ea"/>
          <a:cs typeface="+mn-cs"/>
        </a:defRPr>
      </a:lvl6pPr>
      <a:lvl7pPr marL="3901105" algn="l" defTabSz="1300368" rtl="0" eaLnBrk="1" latinLnBrk="0" hangingPunct="1">
        <a:defRPr sz="2560" kern="1200">
          <a:solidFill>
            <a:schemeClr val="tx1"/>
          </a:solidFill>
          <a:latin typeface="+mn-lt"/>
          <a:ea typeface="+mn-ea"/>
          <a:cs typeface="+mn-cs"/>
        </a:defRPr>
      </a:lvl7pPr>
      <a:lvl8pPr marL="4551289" algn="l" defTabSz="1300368" rtl="0" eaLnBrk="1" latinLnBrk="0" hangingPunct="1">
        <a:defRPr sz="2560" kern="1200">
          <a:solidFill>
            <a:schemeClr val="tx1"/>
          </a:solidFill>
          <a:latin typeface="+mn-lt"/>
          <a:ea typeface="+mn-ea"/>
          <a:cs typeface="+mn-cs"/>
        </a:defRPr>
      </a:lvl8pPr>
      <a:lvl9pPr marL="5201473" algn="l" defTabSz="1300368"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p:txBody>
          <a:bodyPr/>
          <a:lstStyle/>
          <a:p>
            <a:r>
              <a:rPr lang="en-US" sz="3600" u="none" dirty="0"/>
              <a:t>Hiding corporate secrets and the willingness to cooperate in public and private antitrust proceedings</a:t>
            </a:r>
            <a:r>
              <a:rPr lang="en-US" dirty="0"/>
              <a:t/>
            </a:r>
            <a:br>
              <a:rPr lang="en-US" dirty="0"/>
            </a:br>
            <a:r>
              <a:rPr lang="en-US" sz="2400" dirty="0"/>
              <a:t>RUBEN KORSTEN (GHENT UNIVERSITY, BE), ANDREW SAMUEL (LOYOLA UNIVERSITY, MD, US)</a:t>
            </a:r>
            <a:endParaRPr lang="en-US" sz="8000" dirty="0"/>
          </a:p>
        </p:txBody>
      </p:sp>
      <p:sp>
        <p:nvSpPr>
          <p:cNvPr id="11" name="Ondertitel 10"/>
          <p:cNvSpPr>
            <a:spLocks noGrp="1"/>
          </p:cNvSpPr>
          <p:nvPr>
            <p:ph type="subTitle" idx="1"/>
          </p:nvPr>
        </p:nvSpPr>
        <p:spPr/>
        <p:txBody>
          <a:bodyPr>
            <a:normAutofit/>
          </a:bodyPr>
          <a:lstStyle/>
          <a:p>
            <a:r>
              <a:rPr lang="en-US" sz="2400" dirty="0"/>
              <a:t>Presenter: Ruben Korsten, (PhD), 09/21/2019. Prepared for CLEA, Toronto</a:t>
            </a:r>
          </a:p>
        </p:txBody>
      </p:sp>
      <p:sp>
        <p:nvSpPr>
          <p:cNvPr id="6" name="Text Placeholder Organsation L1/L2"/>
          <p:cNvSpPr>
            <a:spLocks noGrp="1"/>
          </p:cNvSpPr>
          <p:nvPr>
            <p:ph type="body" sz="quarter" idx="15"/>
          </p:nvPr>
        </p:nvSpPr>
        <p:spPr/>
        <p:txBody>
          <a:bodyPr/>
          <a:lstStyle/>
          <a:p>
            <a:r>
              <a:rPr lang="en-GB" dirty="0"/>
              <a:t>centre for advanced studies in law and economics</a:t>
            </a:r>
          </a:p>
        </p:txBody>
      </p:sp>
      <p:pic>
        <p:nvPicPr>
          <p:cNvPr id="1028" name="Picture 4" descr="Afbeeldingsresultaat voor LOYOLA UNIVERSITY BALTIMOR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198" y="8073308"/>
            <a:ext cx="1368597" cy="149861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a:stretch>
            <a:fillRect/>
          </a:stretch>
        </p:blipFill>
        <p:spPr>
          <a:xfrm>
            <a:off x="4702174" y="8313027"/>
            <a:ext cx="5457825" cy="1019175"/>
          </a:xfrm>
          <a:prstGeom prst="rect">
            <a:avLst/>
          </a:prstGeom>
        </p:spPr>
      </p:pic>
    </p:spTree>
    <p:extLst>
      <p:ext uri="{BB962C8B-B14F-4D97-AF65-F5344CB8AC3E}">
        <p14:creationId xmlns:p14="http://schemas.microsoft.com/office/powerpoint/2010/main" val="3355618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(iii)</a:t>
            </a:r>
            <a:endParaRPr lang="nl-B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Presence of enforcement creates incentives for firms to release or hide evidence. Firms choose a level of hiding (</a:t>
                </a:r>
                <a:r>
                  <a:rPr lang="en-US" i="1" dirty="0"/>
                  <a:t>x)</a:t>
                </a:r>
                <a:r>
                  <a:rPr lang="en-US" dirty="0"/>
                  <a:t> </a:t>
                </a:r>
                <a:endParaRPr lang="nl-BE" dirty="0"/>
              </a:p>
              <a:p>
                <a:r>
                  <a:rPr lang="en-US" dirty="0"/>
                  <a:t>The cost from revealing corporate secrets is </a:t>
                </a:r>
                <a:r>
                  <a:rPr lang="en-US" i="1" dirty="0"/>
                  <a:t>I(x), </a:t>
                </a:r>
                <a:r>
                  <a:rPr lang="en-US" dirty="0"/>
                  <a:t>which can be reduced by </a:t>
                </a:r>
                <a:r>
                  <a:rPr lang="en-US" i="1" dirty="0"/>
                  <a:t>x</a:t>
                </a:r>
                <a:r>
                  <a:rPr lang="en-US" dirty="0"/>
                  <a:t>. Hence, </a:t>
                </a:r>
                <a:r>
                  <a:rPr lang="en-US" i="1" dirty="0"/>
                  <a:t>I'(x) </a:t>
                </a:r>
                <a:r>
                  <a:rPr lang="en-US" dirty="0"/>
                  <a:t>&lt; </a:t>
                </a:r>
                <a:r>
                  <a:rPr lang="en-US" i="1" dirty="0"/>
                  <a:t>0 </a:t>
                </a:r>
                <a:r>
                  <a:rPr lang="en-US" dirty="0"/>
                  <a:t>and </a:t>
                </a:r>
                <a:r>
                  <a:rPr lang="en-US" i="1" dirty="0"/>
                  <a:t>I''(x) </a:t>
                </a:r>
                <a:r>
                  <a:rPr lang="en-US" dirty="0"/>
                  <a:t>≤ </a:t>
                </a:r>
                <a:r>
                  <a:rPr lang="en-US" i="1" dirty="0"/>
                  <a:t>0</a:t>
                </a:r>
                <a:r>
                  <a:rPr lang="en-US" dirty="0"/>
                  <a:t>.</a:t>
                </a:r>
                <a:endParaRPr lang="nl-BE" dirty="0"/>
              </a:p>
              <a:p>
                <a:r>
                  <a:rPr lang="en-US" dirty="0"/>
                  <a:t>By hiding more evidence damages also can be lowered. Hence, damages (</a:t>
                </a:r>
                <a:r>
                  <a:rPr lang="en-US" i="1" dirty="0"/>
                  <a:t>D)</a:t>
                </a:r>
                <a:r>
                  <a:rPr lang="en-US" dirty="0"/>
                  <a:t> are functions of </a:t>
                </a:r>
                <a:r>
                  <a:rPr lang="en-US" i="1" dirty="0"/>
                  <a:t>x</a:t>
                </a:r>
                <a:r>
                  <a:rPr lang="en-US" dirty="0"/>
                  <a:t>. [ </a:t>
                </a:r>
                <a:r>
                  <a:rPr lang="en-US" i="1" dirty="0" err="1"/>
                  <a:t>Dr</a:t>
                </a:r>
                <a:r>
                  <a:rPr lang="en-US" i="1" dirty="0"/>
                  <a:t>(x) </a:t>
                </a:r>
                <a:r>
                  <a:rPr lang="en-US" dirty="0"/>
                  <a:t>and </a:t>
                </a:r>
                <a:r>
                  <a:rPr lang="en-US" i="1" dirty="0" err="1"/>
                  <a:t>Dn</a:t>
                </a:r>
                <a:r>
                  <a:rPr lang="en-US" i="1" dirty="0"/>
                  <a:t>(x)</a:t>
                </a:r>
                <a:r>
                  <a:rPr lang="en-US" dirty="0"/>
                  <a:t>]. Note that under full leniency, </a:t>
                </a:r>
                <a:r>
                  <a:rPr lang="en-US" i="1" dirty="0" err="1"/>
                  <a:t>Dr</a:t>
                </a:r>
                <a:r>
                  <a:rPr lang="en-US" i="1" dirty="0"/>
                  <a:t>(x)</a:t>
                </a:r>
                <a:r>
                  <a:rPr lang="en-US" dirty="0"/>
                  <a:t> = </a:t>
                </a:r>
                <a:r>
                  <a:rPr lang="en-US" i="1" dirty="0"/>
                  <a:t>0</a:t>
                </a:r>
                <a:r>
                  <a:rPr lang="en-US" dirty="0"/>
                  <a:t>.  </a:t>
                </a:r>
                <a:endParaRPr lang="nl-BE" dirty="0"/>
              </a:p>
              <a:p>
                <a:r>
                  <a:rPr lang="en-US" i="1" dirty="0"/>
                  <a:t>I'(x) </a:t>
                </a:r>
                <a:r>
                  <a:rPr lang="en-US" dirty="0"/>
                  <a:t>is the same for both regimes and </a:t>
                </a:r>
                <a:r>
                  <a:rPr lang="en-US" i="1" dirty="0" err="1"/>
                  <a:t>D'r</a:t>
                </a:r>
                <a:r>
                  <a:rPr lang="en-US" i="1" dirty="0"/>
                  <a:t>(x)=</a:t>
                </a:r>
                <a:r>
                  <a:rPr lang="en-US" i="1" dirty="0" err="1"/>
                  <a:t>D'c</a:t>
                </a:r>
                <a:r>
                  <a:rPr lang="en-US" i="1" dirty="0"/>
                  <a:t>(x).</a:t>
                </a:r>
                <a:endParaRPr lang="nl-BE" i="1" dirty="0"/>
              </a:p>
              <a:p>
                <a:r>
                  <a:rPr lang="en-US" dirty="0"/>
                  <a:t>Hiding costs are given by </a:t>
                </a:r>
                <a:r>
                  <a:rPr lang="en-US" i="1" dirty="0"/>
                  <a:t>k(x) </a:t>
                </a:r>
                <a:r>
                  <a:rPr lang="en-US" dirty="0"/>
                  <a:t>= </a:t>
                </a:r>
                <a14:m>
                  <m:oMath xmlns:m="http://schemas.openxmlformats.org/officeDocument/2006/math">
                    <m:f>
                      <m:fPr>
                        <m:ctrlPr>
                          <a:rPr lang="nl-BE" i="1" smtClean="0">
                            <a:latin typeface="Cambria Math" panose="02040503050406030204" pitchFamily="18" charset="0"/>
                          </a:rPr>
                        </m:ctrlPr>
                      </m:fPr>
                      <m:num>
                        <m:r>
                          <m:rPr>
                            <m:sty m:val="p"/>
                          </m:rPr>
                          <a:rPr lang="en-US" i="0">
                            <a:latin typeface="Cambria Math" panose="02040503050406030204" pitchFamily="18" charset="0"/>
                          </a:rPr>
                          <m:t>x</m:t>
                        </m:r>
                        <m:r>
                          <a:rPr lang="en-US" i="0">
                            <a:latin typeface="Cambria Math" panose="02040503050406030204" pitchFamily="18" charset="0"/>
                          </a:rPr>
                          <m:t>²</m:t>
                        </m:r>
                      </m:num>
                      <m:den>
                        <m:r>
                          <a:rPr lang="en-US" i="0">
                            <a:latin typeface="Cambria Math" panose="02040503050406030204" pitchFamily="18" charset="0"/>
                          </a:rPr>
                          <m:t>2</m:t>
                        </m:r>
                      </m:den>
                    </m:f>
                  </m:oMath>
                </a14:m>
                <a:endParaRPr lang="nl-B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54" t="-2004" r="-349"/>
                </a:stretch>
              </a:blipFill>
            </p:spPr>
            <p:txBody>
              <a:bodyPr/>
              <a:lstStyle/>
              <a:p>
                <a:r>
                  <a:rPr lang="nl-BE">
                    <a:noFill/>
                  </a:rPr>
                  <a:t> </a:t>
                </a:r>
              </a:p>
            </p:txBody>
          </p:sp>
        </mc:Fallback>
      </mc:AlternateContent>
      <p:sp>
        <p:nvSpPr>
          <p:cNvPr id="4" name="Slide Number Placeholder 3"/>
          <p:cNvSpPr>
            <a:spLocks noGrp="1"/>
          </p:cNvSpPr>
          <p:nvPr>
            <p:ph type="sldNum" sz="quarter" idx="12"/>
          </p:nvPr>
        </p:nvSpPr>
        <p:spPr/>
        <p:txBody>
          <a:bodyPr/>
          <a:lstStyle/>
          <a:p>
            <a:fld id="{7AE184E0-0BD4-4705-A12B-9B71DDE63301}" type="slidenum">
              <a:rPr lang="en-GB" noProof="0" smtClean="0"/>
              <a:t>10</a:t>
            </a:fld>
            <a:endParaRPr lang="en-GB" noProof="0" dirty="0"/>
          </a:p>
        </p:txBody>
      </p:sp>
    </p:spTree>
    <p:extLst>
      <p:ext uri="{BB962C8B-B14F-4D97-AF65-F5344CB8AC3E}">
        <p14:creationId xmlns:p14="http://schemas.microsoft.com/office/powerpoint/2010/main" val="385185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One-shot payoffs</a:t>
            </a:r>
            <a:endParaRPr lang="nl-BE" dirty="0"/>
          </a:p>
        </p:txBody>
      </p:sp>
      <p:sp>
        <p:nvSpPr>
          <p:cNvPr id="3" name="Content Placeholder 2"/>
          <p:cNvSpPr>
            <a:spLocks noGrp="1"/>
          </p:cNvSpPr>
          <p:nvPr>
            <p:ph idx="1"/>
          </p:nvPr>
        </p:nvSpPr>
        <p:spPr/>
        <p:txBody>
          <a:bodyPr/>
          <a:lstStyle/>
          <a:p>
            <a:r>
              <a:rPr lang="en-US" dirty="0"/>
              <a:t>one-shot payoffs from colluding (</a:t>
            </a:r>
            <a:r>
              <a:rPr lang="en-US" i="1" dirty="0"/>
              <a:t>C</a:t>
            </a:r>
            <a:r>
              <a:rPr lang="en-US" dirty="0"/>
              <a:t>) and not reporting :</a:t>
            </a:r>
            <a:endParaRPr lang="nl-BE" dirty="0"/>
          </a:p>
          <a:p>
            <a:pPr marL="86400" indent="0">
              <a:buNone/>
            </a:pPr>
            <a:endParaRPr lang="en-US" dirty="0"/>
          </a:p>
          <a:p>
            <a:pPr marL="86400" indent="0">
              <a:buNone/>
            </a:pPr>
            <a:endParaRPr lang="en-US" dirty="0"/>
          </a:p>
          <a:p>
            <a:pPr marL="86400" indent="0">
              <a:buNone/>
            </a:pPr>
            <a:endParaRPr lang="nl-BE" dirty="0"/>
          </a:p>
          <a:p>
            <a:r>
              <a:rPr lang="en-US" dirty="0"/>
              <a:t>payoffs from deviating and reporting (</a:t>
            </a:r>
            <a:r>
              <a:rPr lang="en-US" i="1" dirty="0"/>
              <a:t>R</a:t>
            </a:r>
            <a:r>
              <a:rPr lang="en-US" dirty="0"/>
              <a:t>):</a:t>
            </a:r>
            <a:endParaRPr lang="nl-BE" dirty="0"/>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11</a:t>
            </a:fld>
            <a:endParaRPr lang="en-GB" noProof="0" dirty="0"/>
          </a:p>
        </p:txBody>
      </p:sp>
      <p:pic>
        <p:nvPicPr>
          <p:cNvPr id="6" name="Picture 5"/>
          <p:cNvPicPr>
            <a:picLocks noChangeAspect="1"/>
          </p:cNvPicPr>
          <p:nvPr/>
        </p:nvPicPr>
        <p:blipFill>
          <a:blip r:embed="rId2"/>
          <a:stretch>
            <a:fillRect/>
          </a:stretch>
        </p:blipFill>
        <p:spPr>
          <a:xfrm>
            <a:off x="1344611" y="2390774"/>
            <a:ext cx="13082443" cy="1666875"/>
          </a:xfrm>
          <a:prstGeom prst="rect">
            <a:avLst/>
          </a:prstGeom>
        </p:spPr>
      </p:pic>
      <p:pic>
        <p:nvPicPr>
          <p:cNvPr id="7" name="Picture 6"/>
          <p:cNvPicPr>
            <a:picLocks noChangeAspect="1"/>
          </p:cNvPicPr>
          <p:nvPr/>
        </p:nvPicPr>
        <p:blipFill>
          <a:blip r:embed="rId3"/>
          <a:stretch>
            <a:fillRect/>
          </a:stretch>
        </p:blipFill>
        <p:spPr>
          <a:xfrm>
            <a:off x="997183" y="5876924"/>
            <a:ext cx="13777298" cy="1590675"/>
          </a:xfrm>
          <a:prstGeom prst="rect">
            <a:avLst/>
          </a:prstGeom>
        </p:spPr>
      </p:pic>
    </p:spTree>
    <p:extLst>
      <p:ext uri="{BB962C8B-B14F-4D97-AF65-F5344CB8AC3E}">
        <p14:creationId xmlns:p14="http://schemas.microsoft.com/office/powerpoint/2010/main" val="2934604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timing</a:t>
            </a:r>
            <a:endParaRPr lang="nl-BE" dirty="0"/>
          </a:p>
        </p:txBody>
      </p:sp>
      <p:sp>
        <p:nvSpPr>
          <p:cNvPr id="3" name="Content Placeholder 2"/>
          <p:cNvSpPr>
            <a:spLocks noGrp="1"/>
          </p:cNvSpPr>
          <p:nvPr>
            <p:ph idx="1"/>
          </p:nvPr>
        </p:nvSpPr>
        <p:spPr>
          <a:xfrm>
            <a:off x="835825" y="1194364"/>
            <a:ext cx="15699575" cy="5796986"/>
          </a:xfrm>
        </p:spPr>
        <p:txBody>
          <a:bodyPr>
            <a:noAutofit/>
          </a:bodyPr>
          <a:lstStyle/>
          <a:p>
            <a:pPr marL="86400" indent="0">
              <a:buNone/>
            </a:pPr>
            <a:r>
              <a:rPr lang="en-US" sz="3200" dirty="0"/>
              <a:t>The AA chooses its policies at </a:t>
            </a:r>
            <a:r>
              <a:rPr lang="en-US" sz="3200" i="1" dirty="0"/>
              <a:t>t</a:t>
            </a:r>
            <a:r>
              <a:rPr lang="en-US" sz="3200" dirty="0"/>
              <a:t>=0. From </a:t>
            </a:r>
            <a:r>
              <a:rPr lang="en-US" sz="3200" i="1" dirty="0"/>
              <a:t>t</a:t>
            </a:r>
            <a:r>
              <a:rPr lang="en-US" sz="3200" dirty="0"/>
              <a:t>=1 on, the timing of this stage game in each period is as follows:</a:t>
            </a:r>
          </a:p>
          <a:p>
            <a:pPr marL="86400" indent="0">
              <a:buNone/>
            </a:pPr>
            <a:endParaRPr lang="nl-BE" sz="3200" dirty="0"/>
          </a:p>
          <a:p>
            <a:pPr>
              <a:buFont typeface="Wingdings" panose="05000000000000000000" pitchFamily="2" charset="2"/>
              <a:buChar char="v"/>
            </a:pPr>
            <a:r>
              <a:rPr lang="en-US" sz="3200" b="1" dirty="0"/>
              <a:t>[Stage 1.] </a:t>
            </a:r>
            <a:r>
              <a:rPr lang="en-US" sz="3200" dirty="0"/>
              <a:t>Firms choose whether to enter into a collusive agreement. If at least one firm chooses not to collude, then the competitive equilibrium is achieved.</a:t>
            </a:r>
            <a:endParaRPr lang="nl-BE" sz="3200" dirty="0"/>
          </a:p>
          <a:p>
            <a:pPr>
              <a:buFont typeface="Wingdings" panose="05000000000000000000" pitchFamily="2" charset="2"/>
              <a:buChar char="v"/>
            </a:pPr>
            <a:r>
              <a:rPr lang="en-US" sz="3200" b="1" dirty="0"/>
              <a:t> [Stage 2.] </a:t>
            </a:r>
            <a:r>
              <a:rPr lang="en-US" sz="3200" dirty="0"/>
              <a:t>Firms choose whether to deviate and report (R) and how much to hide or collude (C) and how much to hide</a:t>
            </a:r>
            <a:endParaRPr lang="nl-BE" sz="3200" dirty="0"/>
          </a:p>
          <a:p>
            <a:pPr>
              <a:buFont typeface="Wingdings" panose="05000000000000000000" pitchFamily="2" charset="2"/>
              <a:buChar char="v"/>
            </a:pPr>
            <a:r>
              <a:rPr lang="en-US" sz="3200" dirty="0"/>
              <a:t> </a:t>
            </a:r>
            <a:r>
              <a:rPr lang="en-US" sz="3200" b="1" dirty="0"/>
              <a:t>[Stage 3.] </a:t>
            </a:r>
            <a:r>
              <a:rPr lang="en-US" sz="3200" dirty="0"/>
              <a:t>Conditional on not reporting in stage 2 the anti-trust authority discovers the cartel with probability </a:t>
            </a:r>
            <a:r>
              <a:rPr lang="nl-BE" sz="3200" dirty="0"/>
              <a:t>ρ</a:t>
            </a:r>
            <a:r>
              <a:rPr lang="en-US" sz="3200" dirty="0"/>
              <a:t>. Whereas if the firm has reported in stage 2, the cartel is discovered with probability 1. In either case, the firm is sanctioned (private and public) depending on the leniency policies in place.</a:t>
            </a:r>
            <a:endParaRPr lang="nl-BE" sz="3200" dirty="0"/>
          </a:p>
          <a:p>
            <a:pPr>
              <a:buFont typeface="Wingdings" panose="05000000000000000000" pitchFamily="2" charset="2"/>
              <a:buChar char="v"/>
            </a:pPr>
            <a:r>
              <a:rPr lang="en-US" sz="3200" dirty="0"/>
              <a:t> </a:t>
            </a:r>
            <a:r>
              <a:rPr lang="en-US" sz="3200" b="1" dirty="0"/>
              <a:t>[Stage 4.] </a:t>
            </a:r>
            <a:r>
              <a:rPr lang="en-US" sz="3200" dirty="0"/>
              <a:t>The game ends, payoffs received and all evidence is destroyed.</a:t>
            </a:r>
            <a:endParaRPr lang="nl-BE" sz="3200" dirty="0"/>
          </a:p>
          <a:p>
            <a:endParaRPr lang="nl-BE" sz="3200"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12</a:t>
            </a:fld>
            <a:endParaRPr lang="en-GB" noProof="0" dirty="0"/>
          </a:p>
        </p:txBody>
      </p:sp>
    </p:spTree>
    <p:extLst>
      <p:ext uri="{BB962C8B-B14F-4D97-AF65-F5344CB8AC3E}">
        <p14:creationId xmlns:p14="http://schemas.microsoft.com/office/powerpoint/2010/main" val="2925462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Unconditional leniency</a:t>
            </a:r>
            <a:endParaRPr lang="nl-BE" dirty="0"/>
          </a:p>
        </p:txBody>
      </p:sp>
      <p:sp>
        <p:nvSpPr>
          <p:cNvPr id="3" name="Content Placeholder 2"/>
          <p:cNvSpPr>
            <a:spLocks noGrp="1"/>
          </p:cNvSpPr>
          <p:nvPr>
            <p:ph idx="1"/>
          </p:nvPr>
        </p:nvSpPr>
        <p:spPr>
          <a:xfrm>
            <a:off x="835825" y="1496693"/>
            <a:ext cx="15699575" cy="6696000"/>
          </a:xfrm>
        </p:spPr>
        <p:txBody>
          <a:bodyPr>
            <a:normAutofit fontScale="77500" lnSpcReduction="20000"/>
          </a:bodyPr>
          <a:lstStyle/>
          <a:p>
            <a:r>
              <a:rPr lang="en-US" sz="4600" dirty="0"/>
              <a:t>Assuming that (1) is violated, a firm that chooses to not report, chooses </a:t>
            </a:r>
            <a:r>
              <a:rPr lang="en-US" sz="4600" i="1" dirty="0"/>
              <a:t>x</a:t>
            </a:r>
            <a:r>
              <a:rPr lang="en-US" sz="4600" dirty="0"/>
              <a:t> to maximize </a:t>
            </a:r>
            <a:r>
              <a:rPr lang="en-US" sz="4600" i="1" dirty="0" err="1"/>
              <a:t>Vc</a:t>
            </a:r>
            <a:r>
              <a:rPr lang="en-US" sz="4600" dirty="0"/>
              <a:t>. The first order condition for </a:t>
            </a:r>
            <a:r>
              <a:rPr lang="en-US" sz="4600" i="1" dirty="0"/>
              <a:t>x</a:t>
            </a:r>
            <a:r>
              <a:rPr lang="en-US" sz="4600" dirty="0"/>
              <a:t>: </a:t>
            </a:r>
            <a:endParaRPr lang="nl-BE" sz="4600" dirty="0"/>
          </a:p>
          <a:p>
            <a:pPr marL="86400" indent="0">
              <a:buNone/>
            </a:pPr>
            <a:r>
              <a:rPr lang="en-US" sz="4600" dirty="0"/>
              <a:t>                                                                                     </a:t>
            </a:r>
          </a:p>
          <a:p>
            <a:pPr marL="86400" indent="0" algn="r">
              <a:buNone/>
            </a:pPr>
            <a:r>
              <a:rPr lang="en-US" sz="4600" dirty="0"/>
              <a:t>                                                                                (1)</a:t>
            </a:r>
          </a:p>
          <a:p>
            <a:pPr marL="86400" indent="0">
              <a:buNone/>
            </a:pPr>
            <a:endParaRPr lang="nl-BE" sz="4600" dirty="0"/>
          </a:p>
          <a:p>
            <a:r>
              <a:rPr lang="en-US" sz="4600" dirty="0"/>
              <a:t>Given our assumptions concerning </a:t>
            </a:r>
            <a:r>
              <a:rPr lang="en-US" sz="4600" i="1" dirty="0"/>
              <a:t>x</a:t>
            </a:r>
            <a:r>
              <a:rPr lang="en-US" sz="4600" dirty="0"/>
              <a:t>, there exists an </a:t>
            </a:r>
            <a:r>
              <a:rPr lang="en-US" sz="4600" i="1" dirty="0" err="1"/>
              <a:t>xC</a:t>
            </a:r>
            <a:r>
              <a:rPr lang="en-US" sz="4600" dirty="0"/>
              <a:t> that satisfies (1). Similarly, conditional (1) being satisfied </a:t>
            </a:r>
            <a:r>
              <a:rPr lang="en-US" sz="4600" i="1" dirty="0"/>
              <a:t>x</a:t>
            </a:r>
            <a:r>
              <a:rPr lang="en-US" sz="4600" dirty="0"/>
              <a:t> is:</a:t>
            </a:r>
          </a:p>
          <a:p>
            <a:endParaRPr lang="en-US" sz="4600" dirty="0"/>
          </a:p>
          <a:p>
            <a:pPr marL="86400" indent="0" algn="r">
              <a:buNone/>
            </a:pPr>
            <a:r>
              <a:rPr lang="en-US" sz="4600" dirty="0"/>
              <a:t>                                                                                       (2)   </a:t>
            </a:r>
          </a:p>
          <a:p>
            <a:endParaRPr lang="en-US" sz="4600" dirty="0"/>
          </a:p>
          <a:p>
            <a:pPr marL="86400" indent="0">
              <a:buNone/>
            </a:pPr>
            <a:endParaRPr lang="en-US" sz="4600" dirty="0"/>
          </a:p>
          <a:p>
            <a:r>
              <a:rPr lang="en-US" sz="4600" dirty="0"/>
              <a:t>Let </a:t>
            </a:r>
            <a:r>
              <a:rPr lang="en-US" sz="4600" i="1" dirty="0" err="1"/>
              <a:t>xR</a:t>
            </a:r>
            <a:r>
              <a:rPr lang="en-US" sz="4600" dirty="0"/>
              <a:t> that satisfies (2)</a:t>
            </a:r>
            <a:endParaRPr lang="nl-BE" sz="4600" dirty="0"/>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13</a:t>
            </a:fld>
            <a:endParaRPr lang="en-GB" noProof="0" dirty="0"/>
          </a:p>
        </p:txBody>
      </p:sp>
      <p:pic>
        <p:nvPicPr>
          <p:cNvPr id="5" name="Picture 4"/>
          <p:cNvPicPr>
            <a:picLocks noChangeAspect="1"/>
          </p:cNvPicPr>
          <p:nvPr/>
        </p:nvPicPr>
        <p:blipFill>
          <a:blip r:embed="rId2"/>
          <a:stretch>
            <a:fillRect/>
          </a:stretch>
        </p:blipFill>
        <p:spPr>
          <a:xfrm>
            <a:off x="5268912" y="2881312"/>
            <a:ext cx="6408738" cy="1303847"/>
          </a:xfrm>
          <a:prstGeom prst="rect">
            <a:avLst/>
          </a:prstGeom>
        </p:spPr>
      </p:pic>
      <p:pic>
        <p:nvPicPr>
          <p:cNvPr id="6" name="Picture 5"/>
          <p:cNvPicPr>
            <a:picLocks noChangeAspect="1"/>
          </p:cNvPicPr>
          <p:nvPr/>
        </p:nvPicPr>
        <p:blipFill>
          <a:blip r:embed="rId3"/>
          <a:stretch>
            <a:fillRect/>
          </a:stretch>
        </p:blipFill>
        <p:spPr>
          <a:xfrm>
            <a:off x="5553992" y="5569778"/>
            <a:ext cx="6257534" cy="1370263"/>
          </a:xfrm>
          <a:prstGeom prst="rect">
            <a:avLst/>
          </a:prstGeom>
        </p:spPr>
      </p:pic>
    </p:spTree>
    <p:extLst>
      <p:ext uri="{BB962C8B-B14F-4D97-AF65-F5344CB8AC3E}">
        <p14:creationId xmlns:p14="http://schemas.microsoft.com/office/powerpoint/2010/main" val="1930216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Unconditional leniency</a:t>
            </a:r>
            <a:endParaRPr lang="nl-BE" dirty="0"/>
          </a:p>
        </p:txBody>
      </p:sp>
      <p:sp>
        <p:nvSpPr>
          <p:cNvPr id="3" name="Content Placeholder 2"/>
          <p:cNvSpPr>
            <a:spLocks noGrp="1"/>
          </p:cNvSpPr>
          <p:nvPr>
            <p:ph idx="1"/>
          </p:nvPr>
        </p:nvSpPr>
        <p:spPr/>
        <p:txBody>
          <a:bodyPr>
            <a:normAutofit fontScale="70000" lnSpcReduction="20000"/>
          </a:bodyPr>
          <a:lstStyle/>
          <a:p>
            <a:r>
              <a:rPr lang="en-US" dirty="0"/>
              <a:t>The first order condition (1) implies that:</a:t>
            </a:r>
            <a:endParaRPr lang="nl-BE" dirty="0"/>
          </a:p>
          <a:p>
            <a:pPr marL="86400" indent="0">
              <a:buNone/>
            </a:pPr>
            <a:endParaRPr lang="en-US" dirty="0"/>
          </a:p>
          <a:p>
            <a:pPr marL="86400" indent="0">
              <a:buNone/>
            </a:pPr>
            <a:endParaRPr lang="en-US" dirty="0"/>
          </a:p>
          <a:p>
            <a:pPr marL="86400" indent="0">
              <a:buNone/>
            </a:pPr>
            <a:endParaRPr lang="nl-BE" dirty="0"/>
          </a:p>
          <a:p>
            <a:r>
              <a:rPr lang="en-US" dirty="0"/>
              <a:t>Similarly, the first order condition (2) implies that:</a:t>
            </a:r>
            <a:endParaRPr lang="nl-BE" dirty="0"/>
          </a:p>
          <a:p>
            <a:pPr marL="86400" indent="0">
              <a:buNone/>
            </a:pPr>
            <a:endParaRPr lang="en-US" dirty="0"/>
          </a:p>
          <a:p>
            <a:pPr marL="86400" indent="0">
              <a:buNone/>
            </a:pPr>
            <a:endParaRPr lang="en-US" dirty="0"/>
          </a:p>
          <a:p>
            <a:pPr marL="86400" indent="0">
              <a:buNone/>
            </a:pPr>
            <a:endParaRPr lang="nl-BE" dirty="0"/>
          </a:p>
          <a:p>
            <a:r>
              <a:rPr lang="en-US" dirty="0"/>
              <a:t>At </a:t>
            </a:r>
            <a:r>
              <a:rPr lang="nl-BE" i="1" dirty="0"/>
              <a:t>ρ</a:t>
            </a:r>
            <a:r>
              <a:rPr lang="nl-BE" dirty="0"/>
              <a:t> </a:t>
            </a:r>
            <a:r>
              <a:rPr lang="en-US" dirty="0"/>
              <a:t>= 1, </a:t>
            </a:r>
            <a:r>
              <a:rPr lang="en-US" i="1" dirty="0" err="1"/>
              <a:t>xC</a:t>
            </a:r>
            <a:r>
              <a:rPr lang="en-US" dirty="0"/>
              <a:t>=</a:t>
            </a:r>
            <a:r>
              <a:rPr lang="en-US" i="1" dirty="0" err="1"/>
              <a:t>xR</a:t>
            </a:r>
            <a:r>
              <a:rPr lang="en-US" dirty="0"/>
              <a:t>, therefore, </a:t>
            </a:r>
            <a:r>
              <a:rPr lang="en-US" i="1" dirty="0" err="1"/>
              <a:t>xC</a:t>
            </a:r>
            <a:r>
              <a:rPr lang="en-US" i="1" dirty="0"/>
              <a:t> </a:t>
            </a:r>
            <a:r>
              <a:rPr lang="en-US" dirty="0"/>
              <a:t>&lt; </a:t>
            </a:r>
            <a:r>
              <a:rPr lang="en-US" i="1" dirty="0" err="1"/>
              <a:t>xR</a:t>
            </a:r>
            <a:r>
              <a:rPr lang="en-US" dirty="0"/>
              <a:t> for all </a:t>
            </a:r>
            <a:r>
              <a:rPr lang="nl-BE" i="1" dirty="0"/>
              <a:t>ρ</a:t>
            </a:r>
            <a:r>
              <a:rPr lang="nl-BE" dirty="0"/>
              <a:t> </a:t>
            </a:r>
            <a:r>
              <a:rPr lang="en-US" dirty="0"/>
              <a:t>&lt; 1.</a:t>
            </a:r>
            <a:endParaRPr lang="nl-BE" dirty="0"/>
          </a:p>
          <a:p>
            <a:pPr marL="86400" indent="0">
              <a:buNone/>
            </a:pPr>
            <a:endParaRPr lang="nl-BE" dirty="0"/>
          </a:p>
          <a:p>
            <a:r>
              <a:rPr lang="en-US" sz="5700" b="1" dirty="0"/>
              <a:t>Outcome: </a:t>
            </a:r>
            <a:r>
              <a:rPr lang="en-US" sz="5700" dirty="0"/>
              <a:t>providing incentives for reporting (leniency), could encourage more hiding.</a:t>
            </a:r>
            <a:endParaRPr lang="nl-BE" sz="5700" dirty="0"/>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14</a:t>
            </a:fld>
            <a:endParaRPr lang="en-GB" noProof="0" dirty="0"/>
          </a:p>
        </p:txBody>
      </p:sp>
      <p:pic>
        <p:nvPicPr>
          <p:cNvPr id="5" name="Picture 4"/>
          <p:cNvPicPr>
            <a:picLocks noChangeAspect="1"/>
          </p:cNvPicPr>
          <p:nvPr/>
        </p:nvPicPr>
        <p:blipFill>
          <a:blip r:embed="rId2"/>
          <a:stretch>
            <a:fillRect/>
          </a:stretch>
        </p:blipFill>
        <p:spPr>
          <a:xfrm>
            <a:off x="2273299" y="1833562"/>
            <a:ext cx="7499351" cy="1411730"/>
          </a:xfrm>
          <a:prstGeom prst="rect">
            <a:avLst/>
          </a:prstGeom>
        </p:spPr>
      </p:pic>
      <p:pic>
        <p:nvPicPr>
          <p:cNvPr id="6" name="Picture 5"/>
          <p:cNvPicPr>
            <a:picLocks noChangeAspect="1"/>
          </p:cNvPicPr>
          <p:nvPr/>
        </p:nvPicPr>
        <p:blipFill>
          <a:blip r:embed="rId3"/>
          <a:stretch>
            <a:fillRect/>
          </a:stretch>
        </p:blipFill>
        <p:spPr>
          <a:xfrm>
            <a:off x="4359274" y="4076700"/>
            <a:ext cx="2822576" cy="1198027"/>
          </a:xfrm>
          <a:prstGeom prst="rect">
            <a:avLst/>
          </a:prstGeom>
        </p:spPr>
      </p:pic>
    </p:spTree>
    <p:extLst>
      <p:ext uri="{BB962C8B-B14F-4D97-AF65-F5344CB8AC3E}">
        <p14:creationId xmlns:p14="http://schemas.microsoft.com/office/powerpoint/2010/main" val="4253989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The model. Incentives for self-reporting</a:t>
            </a:r>
            <a:endParaRPr lang="nl-BE" sz="4800" dirty="0"/>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endParaRPr lang="en-US" dirty="0"/>
          </a:p>
          <a:p>
            <a:pPr marL="86400" indent="0">
              <a:buNone/>
            </a:pPr>
            <a:r>
              <a:rPr lang="en-US" dirty="0"/>
              <a:t>When </a:t>
            </a:r>
            <a:r>
              <a:rPr lang="en-US" b="1" dirty="0"/>
              <a:t>condition 1 </a:t>
            </a:r>
            <a:r>
              <a:rPr lang="en-US" dirty="0"/>
              <a:t>is satisfied, a firm chooses to report</a:t>
            </a:r>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15</a:t>
            </a:fld>
            <a:endParaRPr lang="en-GB" noProof="0" dirty="0"/>
          </a:p>
        </p:txBody>
      </p:sp>
      <p:pic>
        <p:nvPicPr>
          <p:cNvPr id="5" name="Picture 4"/>
          <p:cNvPicPr>
            <a:picLocks noChangeAspect="1"/>
          </p:cNvPicPr>
          <p:nvPr/>
        </p:nvPicPr>
        <p:blipFill>
          <a:blip r:embed="rId2"/>
          <a:stretch>
            <a:fillRect/>
          </a:stretch>
        </p:blipFill>
        <p:spPr>
          <a:xfrm>
            <a:off x="6363537" y="3866089"/>
            <a:ext cx="4266363" cy="1494907"/>
          </a:xfrm>
          <a:prstGeom prst="rect">
            <a:avLst/>
          </a:prstGeom>
        </p:spPr>
      </p:pic>
      <p:pic>
        <p:nvPicPr>
          <p:cNvPr id="7" name="Picture 6"/>
          <p:cNvPicPr>
            <a:picLocks noChangeAspect="1"/>
          </p:cNvPicPr>
          <p:nvPr/>
        </p:nvPicPr>
        <p:blipFill>
          <a:blip r:embed="rId3"/>
          <a:stretch>
            <a:fillRect/>
          </a:stretch>
        </p:blipFill>
        <p:spPr>
          <a:xfrm>
            <a:off x="830118" y="1784275"/>
            <a:ext cx="14588210" cy="1850743"/>
          </a:xfrm>
          <a:prstGeom prst="rect">
            <a:avLst/>
          </a:prstGeom>
        </p:spPr>
      </p:pic>
    </p:spTree>
    <p:extLst>
      <p:ext uri="{BB962C8B-B14F-4D97-AF65-F5344CB8AC3E}">
        <p14:creationId xmlns:p14="http://schemas.microsoft.com/office/powerpoint/2010/main" val="1179574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7C97-BE93-4153-B045-1A4417B7A0EB}"/>
              </a:ext>
            </a:extLst>
          </p:cNvPr>
          <p:cNvSpPr>
            <a:spLocks noGrp="1"/>
          </p:cNvSpPr>
          <p:nvPr>
            <p:ph type="title"/>
          </p:nvPr>
        </p:nvSpPr>
        <p:spPr/>
        <p:txBody>
          <a:bodyPr/>
          <a:lstStyle/>
          <a:p>
            <a:r>
              <a:rPr lang="en-US" dirty="0"/>
              <a:t>Hiding and Reporting</a:t>
            </a:r>
          </a:p>
        </p:txBody>
      </p:sp>
      <p:sp>
        <p:nvSpPr>
          <p:cNvPr id="3" name="Content Placeholder 2">
            <a:extLst>
              <a:ext uri="{FF2B5EF4-FFF2-40B4-BE49-F238E27FC236}">
                <a16:creationId xmlns:a16="http://schemas.microsoft.com/office/drawing/2014/main" id="{160534B1-2658-4C3A-A4CB-AF649AE80E14}"/>
              </a:ext>
            </a:extLst>
          </p:cNvPr>
          <p:cNvSpPr>
            <a:spLocks noGrp="1"/>
          </p:cNvSpPr>
          <p:nvPr>
            <p:ph idx="1"/>
          </p:nvPr>
        </p:nvSpPr>
        <p:spPr/>
        <p:txBody>
          <a:bodyPr/>
          <a:lstStyle/>
          <a:p>
            <a:r>
              <a:rPr lang="en-US" dirty="0" smtClean="0"/>
              <a:t>Remember, at </a:t>
            </a:r>
            <a:r>
              <a:rPr lang="nl-BE" i="1" dirty="0"/>
              <a:t>ρ</a:t>
            </a:r>
            <a:r>
              <a:rPr lang="nl-BE" dirty="0"/>
              <a:t> </a:t>
            </a:r>
            <a:r>
              <a:rPr lang="en-US" dirty="0"/>
              <a:t>= 1, </a:t>
            </a:r>
            <a:r>
              <a:rPr lang="en-US" i="1" dirty="0" err="1"/>
              <a:t>xC</a:t>
            </a:r>
            <a:r>
              <a:rPr lang="en-US" dirty="0"/>
              <a:t>=</a:t>
            </a:r>
            <a:r>
              <a:rPr lang="en-US" i="1" dirty="0" err="1"/>
              <a:t>xR</a:t>
            </a:r>
            <a:r>
              <a:rPr lang="en-US" dirty="0"/>
              <a:t>, therefore, </a:t>
            </a:r>
            <a:r>
              <a:rPr lang="en-US" i="1" dirty="0" err="1"/>
              <a:t>xC</a:t>
            </a:r>
            <a:r>
              <a:rPr lang="en-US" i="1" dirty="0"/>
              <a:t> </a:t>
            </a:r>
            <a:r>
              <a:rPr lang="en-US" dirty="0"/>
              <a:t>&lt; </a:t>
            </a:r>
            <a:r>
              <a:rPr lang="en-US" i="1" dirty="0" err="1"/>
              <a:t>xR</a:t>
            </a:r>
            <a:r>
              <a:rPr lang="en-US" dirty="0"/>
              <a:t> for all </a:t>
            </a:r>
            <a:r>
              <a:rPr lang="nl-BE" i="1" dirty="0"/>
              <a:t>ρ</a:t>
            </a:r>
            <a:r>
              <a:rPr lang="nl-BE" dirty="0"/>
              <a:t> </a:t>
            </a:r>
            <a:r>
              <a:rPr lang="en-US" dirty="0"/>
              <a:t>&lt; 1</a:t>
            </a:r>
            <a:r>
              <a:rPr lang="en-US" dirty="0" smtClean="0"/>
              <a:t>.</a:t>
            </a:r>
          </a:p>
          <a:p>
            <a:r>
              <a:rPr lang="en-US" dirty="0" smtClean="0"/>
              <a:t>So: hiding is always higher in the reporting case</a:t>
            </a:r>
            <a:endParaRPr lang="nl-BE" dirty="0"/>
          </a:p>
          <a:p>
            <a:endParaRPr lang="en-US" dirty="0"/>
          </a:p>
        </p:txBody>
      </p:sp>
      <p:sp>
        <p:nvSpPr>
          <p:cNvPr id="4" name="Slide Number Placeholder 3">
            <a:extLst>
              <a:ext uri="{FF2B5EF4-FFF2-40B4-BE49-F238E27FC236}">
                <a16:creationId xmlns:a16="http://schemas.microsoft.com/office/drawing/2014/main" id="{6768A881-C68E-416C-80DB-E8D83EA455F9}"/>
              </a:ext>
            </a:extLst>
          </p:cNvPr>
          <p:cNvSpPr>
            <a:spLocks noGrp="1"/>
          </p:cNvSpPr>
          <p:nvPr>
            <p:ph type="sldNum" sz="quarter" idx="12"/>
          </p:nvPr>
        </p:nvSpPr>
        <p:spPr/>
        <p:txBody>
          <a:bodyPr/>
          <a:lstStyle/>
          <a:p>
            <a:fld id="{7AE184E0-0BD4-4705-A12B-9B71DDE63301}" type="slidenum">
              <a:rPr lang="en-GB" noProof="0" smtClean="0"/>
              <a:t>16</a:t>
            </a:fld>
            <a:endParaRPr lang="en-GB" noProof="0" dirty="0"/>
          </a:p>
        </p:txBody>
      </p:sp>
    </p:spTree>
    <p:extLst>
      <p:ext uri="{BB962C8B-B14F-4D97-AF65-F5344CB8AC3E}">
        <p14:creationId xmlns:p14="http://schemas.microsoft.com/office/powerpoint/2010/main" val="580955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Expected damages</a:t>
            </a:r>
            <a:endParaRPr lang="nl-B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12825" y="1473022"/>
                <a:ext cx="15699575" cy="6696000"/>
              </a:xfrm>
            </p:spPr>
            <p:txBody>
              <a:bodyPr>
                <a:normAutofit fontScale="47500" lnSpcReduction="20000"/>
              </a:bodyPr>
              <a:lstStyle/>
              <a:p>
                <a:r>
                  <a:rPr lang="en-US" sz="5100" dirty="0"/>
                  <a:t>At </a:t>
                </a:r>
                <a:r>
                  <a:rPr lang="nl-BE" sz="5100" i="1" dirty="0"/>
                  <a:t>ρ</a:t>
                </a:r>
                <a:r>
                  <a:rPr lang="nl-BE" sz="5100" dirty="0"/>
                  <a:t> </a:t>
                </a:r>
                <a:r>
                  <a:rPr lang="en-US" sz="5100" dirty="0"/>
                  <a:t>= 1 the expected damages are identical regardless of whether </a:t>
                </a:r>
                <a:r>
                  <a:rPr lang="en-US" sz="5100" b="1" dirty="0"/>
                  <a:t>Condition 1</a:t>
                </a:r>
                <a:r>
                  <a:rPr lang="en-US" sz="5100" dirty="0"/>
                  <a:t> is satisfied or violated. When </a:t>
                </a:r>
                <a:r>
                  <a:rPr lang="nl-BE" sz="5100" i="1" dirty="0"/>
                  <a:t>ρ</a:t>
                </a:r>
                <a:r>
                  <a:rPr lang="nl-BE" sz="5100" dirty="0"/>
                  <a:t> </a:t>
                </a:r>
                <a:r>
                  <a:rPr lang="en-US" sz="5100" dirty="0"/>
                  <a:t>&lt; 1, then if </a:t>
                </a:r>
                <a:r>
                  <a:rPr lang="en-US" sz="5100" b="1" dirty="0"/>
                  <a:t>Condition 1</a:t>
                </a:r>
                <a:r>
                  <a:rPr lang="en-US" sz="5100" dirty="0"/>
                  <a:t> is violated: </a:t>
                </a:r>
                <a:endParaRPr lang="nl-BE" sz="5100" dirty="0"/>
              </a:p>
              <a:p>
                <a:pPr marL="86400" indent="0">
                  <a:buNone/>
                </a:pPr>
                <a:endParaRPr lang="en-US" sz="5100" dirty="0"/>
              </a:p>
              <a:p>
                <a:pPr marL="86400" indent="0">
                  <a:buNone/>
                </a:pPr>
                <a:endParaRPr lang="en-US" sz="5100" dirty="0"/>
              </a:p>
              <a:p>
                <a:pPr marL="86400" indent="0">
                  <a:buNone/>
                </a:pPr>
                <a:endParaRPr lang="en-US" sz="5100" dirty="0"/>
              </a:p>
              <a:p>
                <a:pPr marL="86400" indent="0">
                  <a:buNone/>
                </a:pPr>
                <a:endParaRPr lang="en-US" sz="5100" dirty="0"/>
              </a:p>
              <a:p>
                <a:pPr marL="86400" indent="0">
                  <a:buNone/>
                </a:pPr>
                <a:endParaRPr lang="nl-BE" sz="5100" dirty="0"/>
              </a:p>
              <a:p>
                <a:r>
                  <a:rPr lang="en-US" sz="5100" dirty="0"/>
                  <a:t>Whereas, if </a:t>
                </a:r>
                <a:r>
                  <a:rPr lang="en-US" sz="5100" b="1" dirty="0"/>
                  <a:t>Condition 1</a:t>
                </a:r>
                <a:r>
                  <a:rPr lang="en-US" sz="5100" dirty="0"/>
                  <a:t> is satisfied, then:</a:t>
                </a:r>
                <a:endParaRPr lang="nl-BE" sz="5100" dirty="0"/>
              </a:p>
              <a:p>
                <a:pPr marL="86400" indent="0">
                  <a:buNone/>
                </a:pPr>
                <a:endParaRPr lang="en-US" sz="5100" dirty="0"/>
              </a:p>
              <a:p>
                <a:pPr marL="86400" indent="0">
                  <a:buNone/>
                </a:pPr>
                <a:endParaRPr lang="en-US" sz="5100" dirty="0"/>
              </a:p>
              <a:p>
                <a:pPr marL="86400" indent="0">
                  <a:buNone/>
                </a:pPr>
                <a:endParaRPr lang="nl-BE" sz="5100" dirty="0"/>
              </a:p>
              <a:p>
                <a:r>
                  <a:rPr lang="en-US" sz="5100" dirty="0"/>
                  <a:t>Thus, whether expected damages are higher or lower depends on whether  </a:t>
                </a:r>
                <a14:m>
                  <m:oMath xmlns:m="http://schemas.openxmlformats.org/officeDocument/2006/math">
                    <m:f>
                      <m:fPr>
                        <m:ctrlPr>
                          <a:rPr lang="nl-BE" sz="5900" i="1">
                            <a:latin typeface="Cambria Math" panose="02040503050406030204" pitchFamily="18" charset="0"/>
                          </a:rPr>
                        </m:ctrlPr>
                      </m:fPr>
                      <m:num>
                        <m:r>
                          <a:rPr lang="en-US" sz="5900" i="1">
                            <a:latin typeface="Cambria Math" panose="02040503050406030204" pitchFamily="18" charset="0"/>
                          </a:rPr>
                          <m:t>𝜕</m:t>
                        </m:r>
                        <m:r>
                          <a:rPr lang="nl-BE" sz="5900" i="1">
                            <a:latin typeface="Cambria Math" panose="02040503050406030204" pitchFamily="18" charset="0"/>
                          </a:rPr>
                          <m:t>𝜌</m:t>
                        </m:r>
                        <m:r>
                          <a:rPr lang="nl-BE" sz="5900" i="1">
                            <a:latin typeface="Cambria Math" panose="02040503050406030204" pitchFamily="18" charset="0"/>
                          </a:rPr>
                          <m:t>𝐷</m:t>
                        </m:r>
                        <m:r>
                          <a:rPr lang="en-US" sz="5900">
                            <a:latin typeface="Cambria Math" panose="02040503050406030204" pitchFamily="18" charset="0"/>
                          </a:rPr>
                          <m:t>(</m:t>
                        </m:r>
                        <m:r>
                          <a:rPr lang="nl-BE" sz="5900" i="1">
                            <a:latin typeface="Cambria Math" panose="02040503050406030204" pitchFamily="18" charset="0"/>
                          </a:rPr>
                          <m:t>𝑥𝑁</m:t>
                        </m:r>
                        <m:r>
                          <a:rPr lang="en-US" sz="5900">
                            <a:latin typeface="Cambria Math" panose="02040503050406030204" pitchFamily="18" charset="0"/>
                          </a:rPr>
                          <m:t>)</m:t>
                        </m:r>
                      </m:num>
                      <m:den>
                        <m:r>
                          <a:rPr lang="en-US" sz="5900" i="1">
                            <a:latin typeface="Cambria Math" panose="02040503050406030204" pitchFamily="18" charset="0"/>
                          </a:rPr>
                          <m:t>𝜕</m:t>
                        </m:r>
                        <m:r>
                          <a:rPr lang="nl-BE" sz="5900" i="1">
                            <a:latin typeface="Cambria Math" panose="02040503050406030204" pitchFamily="18" charset="0"/>
                          </a:rPr>
                          <m:t>𝜌</m:t>
                        </m:r>
                      </m:den>
                    </m:f>
                    <m:r>
                      <a:rPr lang="en-US" sz="5900" i="1">
                        <a:latin typeface="Cambria Math" panose="02040503050406030204" pitchFamily="18" charset="0"/>
                      </a:rPr>
                      <m:t> &gt;/&lt;0 </m:t>
                    </m:r>
                  </m:oMath>
                </a14:m>
                <a:r>
                  <a:rPr lang="en-US" sz="5900" dirty="0"/>
                  <a:t> </a:t>
                </a:r>
                <a:endParaRPr lang="nl-BE" sz="5100" dirty="0"/>
              </a:p>
              <a:p>
                <a:pPr marL="86400" indent="0">
                  <a:buNone/>
                </a:pPr>
                <a:endParaRPr lang="nl-BE" sz="5100" dirty="0"/>
              </a:p>
              <a:p>
                <a:r>
                  <a:rPr lang="en-US" sz="5100" b="1" dirty="0"/>
                  <a:t>Outcome:</a:t>
                </a:r>
                <a:r>
                  <a:rPr lang="en-US" sz="5100" dirty="0"/>
                  <a:t> it not clear whether or not reporting is beneficial for private enforcement. If reporting is considered beneficial (because it reduces enforcement costs), then incentives for reporting must be structured carefully in order to ensure that excessive hiding under reporting does not offset the gains from reduced enforcement.</a:t>
                </a:r>
                <a:endParaRPr lang="nl-BE" sz="5100" dirty="0"/>
              </a:p>
              <a:p>
                <a:endParaRPr lang="nl-B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12825" y="1473022"/>
                <a:ext cx="15699575" cy="6696000"/>
              </a:xfrm>
              <a:blipFill>
                <a:blip r:embed="rId2"/>
                <a:stretch>
                  <a:fillRect t="-638" r="-505"/>
                </a:stretch>
              </a:blipFill>
            </p:spPr>
            <p:txBody>
              <a:bodyPr/>
              <a:lstStyle/>
              <a:p>
                <a:r>
                  <a:rPr lang="nl-BE">
                    <a:noFill/>
                  </a:rPr>
                  <a:t> </a:t>
                </a:r>
              </a:p>
            </p:txBody>
          </p:sp>
        </mc:Fallback>
      </mc:AlternateContent>
      <p:sp>
        <p:nvSpPr>
          <p:cNvPr id="4" name="Slide Number Placeholder 3"/>
          <p:cNvSpPr>
            <a:spLocks noGrp="1"/>
          </p:cNvSpPr>
          <p:nvPr>
            <p:ph type="sldNum" sz="quarter" idx="12"/>
          </p:nvPr>
        </p:nvSpPr>
        <p:spPr/>
        <p:txBody>
          <a:bodyPr/>
          <a:lstStyle/>
          <a:p>
            <a:fld id="{7AE184E0-0BD4-4705-A12B-9B71DDE63301}" type="slidenum">
              <a:rPr lang="en-GB" noProof="0" smtClean="0"/>
              <a:t>17</a:t>
            </a:fld>
            <a:endParaRPr lang="en-GB" noProof="0" dirty="0"/>
          </a:p>
        </p:txBody>
      </p:sp>
      <p:pic>
        <p:nvPicPr>
          <p:cNvPr id="5" name="Picture 4"/>
          <p:cNvPicPr>
            <a:picLocks noChangeAspect="1"/>
          </p:cNvPicPr>
          <p:nvPr/>
        </p:nvPicPr>
        <p:blipFill>
          <a:blip r:embed="rId3"/>
          <a:stretch>
            <a:fillRect/>
          </a:stretch>
        </p:blipFill>
        <p:spPr>
          <a:xfrm>
            <a:off x="6650036" y="1945988"/>
            <a:ext cx="7694614" cy="1492555"/>
          </a:xfrm>
          <a:prstGeom prst="rect">
            <a:avLst/>
          </a:prstGeom>
        </p:spPr>
      </p:pic>
      <p:pic>
        <p:nvPicPr>
          <p:cNvPr id="6" name="Picture 5"/>
          <p:cNvPicPr>
            <a:picLocks noChangeAspect="1"/>
          </p:cNvPicPr>
          <p:nvPr/>
        </p:nvPicPr>
        <p:blipFill>
          <a:blip r:embed="rId4"/>
          <a:stretch>
            <a:fillRect/>
          </a:stretch>
        </p:blipFill>
        <p:spPr>
          <a:xfrm>
            <a:off x="7252421" y="3795542"/>
            <a:ext cx="2860676" cy="1203814"/>
          </a:xfrm>
          <a:prstGeom prst="rect">
            <a:avLst/>
          </a:prstGeom>
        </p:spPr>
      </p:pic>
    </p:spTree>
    <p:extLst>
      <p:ext uri="{BB962C8B-B14F-4D97-AF65-F5344CB8AC3E}">
        <p14:creationId xmlns:p14="http://schemas.microsoft.com/office/powerpoint/2010/main" val="2197557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a:t>
            </a:r>
            <a:r>
              <a:rPr lang="en-US" dirty="0"/>
              <a:t>leniency AND DAMAGES </a:t>
            </a:r>
            <a:endParaRPr lang="nl-BE" dirty="0"/>
          </a:p>
        </p:txBody>
      </p:sp>
      <p:sp>
        <p:nvSpPr>
          <p:cNvPr id="3" name="Content Placeholder 2"/>
          <p:cNvSpPr>
            <a:spLocks noGrp="1"/>
          </p:cNvSpPr>
          <p:nvPr>
            <p:ph idx="1"/>
          </p:nvPr>
        </p:nvSpPr>
        <p:spPr>
          <a:xfrm>
            <a:off x="835825" y="1194364"/>
            <a:ext cx="15699575" cy="6235136"/>
          </a:xfrm>
        </p:spPr>
        <p:txBody>
          <a:bodyPr>
            <a:noAutofit/>
          </a:bodyPr>
          <a:lstStyle/>
          <a:p>
            <a:r>
              <a:rPr lang="en-US" sz="3200" i="1" dirty="0"/>
              <a:t>Question(s): Should the liability of leniency applicants be decreased/ Should leniency documents be disclosed in damage suits? </a:t>
            </a:r>
          </a:p>
          <a:p>
            <a:pPr marL="86400" indent="0">
              <a:buNone/>
            </a:pPr>
            <a:endParaRPr lang="en-US" sz="2800" i="1" dirty="0"/>
          </a:p>
          <a:p>
            <a:r>
              <a:rPr lang="en-US" sz="3200" dirty="0"/>
              <a:t>Various jurisdictions have dealt with this dilemma differently over the years. </a:t>
            </a:r>
          </a:p>
          <a:p>
            <a:r>
              <a:rPr lang="en-US" sz="3200" b="1" dirty="0"/>
              <a:t>US approach: </a:t>
            </a:r>
            <a:r>
              <a:rPr lang="en-US" sz="3200" dirty="0"/>
              <a:t>more focus on private enforcement. Victims are entitled to full disclosure of the leniency documents, which constitute prima facie evidence in private damage suits. Victims usually only have to prove the harm and the amount of damage. Leniency applicants have the opportunity to cooperate in civil proceedings in order to have their liability reduced from treble to single damages. </a:t>
            </a:r>
          </a:p>
          <a:p>
            <a:r>
              <a:rPr lang="en-US" sz="3200" b="1" dirty="0"/>
              <a:t>EU approach: </a:t>
            </a:r>
            <a:r>
              <a:rPr lang="en-US" sz="3200" dirty="0"/>
              <a:t>Since 2014 (Antitrust Damages Actions Directive), leniency documents are fully exempted from the disclosure of evidence. The liability of leniency applicants for damages is also limited. </a:t>
            </a:r>
            <a:endParaRPr lang="nl-BE" sz="3200"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18</a:t>
            </a:fld>
            <a:endParaRPr lang="en-GB" noProof="0" dirty="0"/>
          </a:p>
        </p:txBody>
      </p:sp>
    </p:spTree>
    <p:extLst>
      <p:ext uri="{BB962C8B-B14F-4D97-AF65-F5344CB8AC3E}">
        <p14:creationId xmlns:p14="http://schemas.microsoft.com/office/powerpoint/2010/main" val="354233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86400" indent="0">
              <a:buNone/>
            </a:pPr>
            <a:r>
              <a:rPr lang="en-US" dirty="0"/>
              <a:t>Intermezzo: </a:t>
            </a:r>
            <a:r>
              <a:rPr lang="en-US" i="1" dirty="0"/>
              <a:t>In the U.S., leniency documents are made fully available in private proceedings. In Europe it is the opposite. The problem with the U.S. approach is that it makes firms less likely to self report. The problem with the EU approach is that it reduces private enforcement because private parties don't have access to documents. </a:t>
            </a:r>
            <a:r>
              <a:rPr lang="en-US" i="1" dirty="0" err="1"/>
              <a:t>Buccirossi</a:t>
            </a:r>
            <a:r>
              <a:rPr lang="en-US" i="1" dirty="0"/>
              <a:t> et. al (2015) suggest a blend of the two: give access to private parties, but the firm doesn't have to suffer damages. But this ignores commercial interests - a bit like an externality in this transaction. </a:t>
            </a:r>
            <a:endParaRPr lang="nl-BE" i="1"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19</a:t>
            </a:fld>
            <a:endParaRPr lang="en-GB" noProof="0" dirty="0"/>
          </a:p>
        </p:txBody>
      </p:sp>
    </p:spTree>
    <p:extLst>
      <p:ext uri="{BB962C8B-B14F-4D97-AF65-F5344CB8AC3E}">
        <p14:creationId xmlns:p14="http://schemas.microsoft.com/office/powerpoint/2010/main" val="126931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6400" indent="0">
              <a:buNone/>
            </a:pPr>
            <a:r>
              <a:rPr lang="en-US" i="1" dirty="0"/>
              <a:t>We should always [reveal] anything that they could easily find out some other way. </a:t>
            </a:r>
          </a:p>
          <a:p>
            <a:pPr marL="86400" indent="0" algn="r">
              <a:buNone/>
            </a:pPr>
            <a:r>
              <a:rPr lang="en-US" i="1" dirty="0"/>
              <a:t>- Sir Humphrey Appleby (Yes Minister)</a:t>
            </a:r>
            <a:endParaRPr lang="nl-BE" i="1"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2</a:t>
            </a:fld>
            <a:endParaRPr lang="en-GB" noProof="0" dirty="0"/>
          </a:p>
        </p:txBody>
      </p:sp>
      <p:pic>
        <p:nvPicPr>
          <p:cNvPr id="2050" name="Picture 2"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5031" y="4370387"/>
            <a:ext cx="5605489" cy="4202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276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remarks</a:t>
            </a:r>
            <a:endParaRPr lang="nl-BE"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US" sz="2400" b="1" dirty="0"/>
              <a:t>Previous literature (</a:t>
            </a:r>
            <a:r>
              <a:rPr lang="en-US" sz="2400" b="1" dirty="0" err="1"/>
              <a:t>a.o.</a:t>
            </a:r>
            <a:r>
              <a:rPr lang="en-US" sz="2400" b="1" dirty="0"/>
              <a:t> </a:t>
            </a:r>
            <a:r>
              <a:rPr lang="en-US" sz="2400" b="1" dirty="0" err="1"/>
              <a:t>Bucirossi</a:t>
            </a:r>
            <a:r>
              <a:rPr lang="en-US" sz="2400" b="1" dirty="0"/>
              <a:t> et al. (2015); </a:t>
            </a:r>
            <a:r>
              <a:rPr lang="en-US" sz="2400" b="1" dirty="0" err="1"/>
              <a:t>Silbye</a:t>
            </a:r>
            <a:r>
              <a:rPr lang="en-US" sz="2400" b="1" dirty="0"/>
              <a:t> (2011)):  </a:t>
            </a:r>
            <a:r>
              <a:rPr lang="en-US" sz="2400" i="1" dirty="0"/>
              <a:t>exposure to damages should be minimized for leniency applicants in order to incentivize them to cooperate in the civil procedures in order to lower enforcement and discovery costs and increase effective compensation and deterrence. </a:t>
            </a:r>
            <a:endParaRPr lang="nl-BE" sz="2400" i="1" dirty="0"/>
          </a:p>
          <a:p>
            <a:pPr lvl="0">
              <a:buFont typeface="Wingdings" panose="05000000000000000000" pitchFamily="2" charset="2"/>
              <a:buChar char="v"/>
            </a:pPr>
            <a:r>
              <a:rPr lang="en-US" sz="2300" dirty="0"/>
              <a:t>However, in our model </a:t>
            </a:r>
            <a:r>
              <a:rPr lang="en-US" sz="2300" b="1" dirty="0"/>
              <a:t>we show that this presumption cannot hold </a:t>
            </a:r>
            <a:r>
              <a:rPr lang="en-US" sz="2300" dirty="0"/>
              <a:t>when we take into account corporate secrets (I(x))</a:t>
            </a:r>
            <a:endParaRPr lang="nl-BE" sz="2300" dirty="0"/>
          </a:p>
          <a:p>
            <a:pPr lvl="0">
              <a:buFont typeface="Wingdings" panose="05000000000000000000" pitchFamily="2" charset="2"/>
              <a:buChar char="v"/>
            </a:pPr>
            <a:r>
              <a:rPr lang="en-US" sz="2300" dirty="0"/>
              <a:t>We find that when corporate secrets are taken into account, incentives to hide under self-reporting are high because the information is always revealed (whereas under no reporting regimes, the information is revealed only with some probability). Also, expected damages are not necessarily higher under self-reporting and might be even lower, because victims have less access to evidence. </a:t>
            </a:r>
            <a:endParaRPr lang="nl-BE" sz="2300" dirty="0"/>
          </a:p>
          <a:p>
            <a:pPr lvl="0">
              <a:buFont typeface="Wingdings" panose="05000000000000000000" pitchFamily="2" charset="2"/>
              <a:buChar char="v"/>
            </a:pPr>
            <a:r>
              <a:rPr lang="en-US" sz="2300" b="1" dirty="0"/>
              <a:t>(Welfare reducing) outcomes: </a:t>
            </a:r>
            <a:r>
              <a:rPr lang="en-US" sz="2300" dirty="0"/>
              <a:t>waste of hiding, higher costs of discovery and possibly lower total sanction, resulting in decreased deterrence.</a:t>
            </a:r>
            <a:endParaRPr lang="nl-BE" sz="2300" dirty="0"/>
          </a:p>
          <a:p>
            <a:pPr lvl="0">
              <a:buFont typeface="Wingdings" panose="05000000000000000000" pitchFamily="2" charset="2"/>
              <a:buChar char="v"/>
            </a:pPr>
            <a:r>
              <a:rPr lang="en-US" sz="2300" b="1" dirty="0"/>
              <a:t>Conclusion: </a:t>
            </a:r>
            <a:r>
              <a:rPr lang="en-US" sz="2300" dirty="0"/>
              <a:t>incentives for reporting must be structured carefully in order to ensure that excessive hiding under reporting does not offset these gains from reduced enforcement. </a:t>
            </a:r>
            <a:endParaRPr lang="nl-BE" sz="2300" dirty="0"/>
          </a:p>
          <a:p>
            <a:pPr lvl="0">
              <a:buFont typeface="Wingdings" panose="05000000000000000000" pitchFamily="2" charset="2"/>
              <a:buChar char="v"/>
            </a:pPr>
            <a:r>
              <a:rPr lang="en-US" sz="2300" b="1" dirty="0"/>
              <a:t>Suggestions: </a:t>
            </a:r>
            <a:r>
              <a:rPr lang="en-US" sz="2300" dirty="0"/>
              <a:t>enhanced enforcement presence of the Antitrust Authority (Harrington and Chang (2015) and/or to raise the bar for a successful leniency application (This way, hiding under self-reporting becomes useless, since firms won’t be eligible for a fine reduction when hiding.)</a:t>
            </a:r>
            <a:endParaRPr lang="nl-BE" sz="2300"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20</a:t>
            </a:fld>
            <a:endParaRPr lang="en-GB" noProof="0" dirty="0"/>
          </a:p>
        </p:txBody>
      </p:sp>
    </p:spTree>
    <p:extLst>
      <p:ext uri="{BB962C8B-B14F-4D97-AF65-F5344CB8AC3E}">
        <p14:creationId xmlns:p14="http://schemas.microsoft.com/office/powerpoint/2010/main" val="294709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leniency policies (I)</a:t>
            </a:r>
            <a:endParaRPr lang="nl-BE" dirty="0"/>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L</a:t>
            </a:r>
            <a:r>
              <a:rPr lang="en-US" b="1" dirty="0"/>
              <a:t>eniency policies and Cartels: </a:t>
            </a:r>
            <a:r>
              <a:rPr lang="en-US" dirty="0"/>
              <a:t> A leniency policy offers firms involved in a cartel either total </a:t>
            </a:r>
            <a:r>
              <a:rPr lang="en-US" b="1" dirty="0"/>
              <a:t>immunity from fines </a:t>
            </a:r>
            <a:r>
              <a:rPr lang="en-US" dirty="0"/>
              <a:t>or a reduction of (public) antitrust fines it they voluntarily self-report and hand over evidence concerning the Cartel.</a:t>
            </a:r>
          </a:p>
          <a:p>
            <a:pPr>
              <a:buFont typeface="Arial" panose="020B0604020202020204" pitchFamily="34" charset="0"/>
              <a:buChar char="•"/>
            </a:pPr>
            <a:endParaRPr lang="en-US" dirty="0"/>
          </a:p>
          <a:p>
            <a:pPr>
              <a:buFont typeface="Arial" panose="020B0604020202020204" pitchFamily="34" charset="0"/>
              <a:buChar char="•"/>
            </a:pPr>
            <a:r>
              <a:rPr lang="en-US" dirty="0"/>
              <a:t>Theoretical analysis: Leniency can deter cartels and lower enforcement costs </a:t>
            </a:r>
            <a:r>
              <a:rPr lang="nl-BE" dirty="0"/>
              <a:t>(Buccirossi et. al (2015), Motta and Polo (2003), Spagnolo (2004), amongst others) and experimental literature (Bigoni et. al 2015, Dijkstra et. al (2011), amongst others)</a:t>
            </a:r>
            <a:endParaRPr lang="en-US" dirty="0"/>
          </a:p>
          <a:p>
            <a:pPr>
              <a:buFont typeface="Arial" panose="020B0604020202020204" pitchFamily="34" charset="0"/>
              <a:buChar char="•"/>
            </a:pPr>
            <a:r>
              <a:rPr lang="en-US" dirty="0"/>
              <a:t>Thus, leniency is considered the most important investigative tool for detecting cartel activity and it is said to lower enforcement costs</a:t>
            </a:r>
          </a:p>
        </p:txBody>
      </p:sp>
      <p:sp>
        <p:nvSpPr>
          <p:cNvPr id="4" name="Slide Number Placeholder 3"/>
          <p:cNvSpPr>
            <a:spLocks noGrp="1"/>
          </p:cNvSpPr>
          <p:nvPr>
            <p:ph type="sldNum" sz="quarter" idx="12"/>
          </p:nvPr>
        </p:nvSpPr>
        <p:spPr/>
        <p:txBody>
          <a:bodyPr/>
          <a:lstStyle/>
          <a:p>
            <a:fld id="{7AE184E0-0BD4-4705-A12B-9B71DDE63301}" type="slidenum">
              <a:rPr lang="en-GB" noProof="0" smtClean="0"/>
              <a:t>3</a:t>
            </a:fld>
            <a:endParaRPr lang="en-GB" noProof="0" dirty="0"/>
          </a:p>
        </p:txBody>
      </p:sp>
    </p:spTree>
    <p:extLst>
      <p:ext uri="{BB962C8B-B14F-4D97-AF65-F5344CB8AC3E}">
        <p14:creationId xmlns:p14="http://schemas.microsoft.com/office/powerpoint/2010/main" val="134317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leniency AND </a:t>
            </a:r>
            <a:r>
              <a:rPr lang="en-US" dirty="0" smtClean="0"/>
              <a:t>DAMAGES</a:t>
            </a:r>
            <a:endParaRPr lang="nl-BE" dirty="0"/>
          </a:p>
        </p:txBody>
      </p:sp>
      <p:sp>
        <p:nvSpPr>
          <p:cNvPr id="3" name="Content Placeholder 2"/>
          <p:cNvSpPr>
            <a:spLocks noGrp="1"/>
          </p:cNvSpPr>
          <p:nvPr>
            <p:ph idx="1"/>
          </p:nvPr>
        </p:nvSpPr>
        <p:spPr/>
        <p:txBody>
          <a:bodyPr>
            <a:normAutofit/>
          </a:bodyPr>
          <a:lstStyle/>
          <a:p>
            <a:pPr marL="86400" indent="0">
              <a:buNone/>
            </a:pPr>
            <a:endParaRPr lang="en-US" dirty="0"/>
          </a:p>
          <a:p>
            <a:pPr marL="86400" indent="0">
              <a:buNone/>
            </a:pPr>
            <a:r>
              <a:rPr lang="en-US" dirty="0"/>
              <a:t>Leniency policies do not per se protect leniency seekers against civil damage suits. Leniency statements actually allow for the recovery of damages, since victims are informed with the existence of a cartel. </a:t>
            </a:r>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4</a:t>
            </a:fld>
            <a:endParaRPr lang="en-GB" noProof="0" dirty="0"/>
          </a:p>
        </p:txBody>
      </p:sp>
    </p:spTree>
    <p:extLst>
      <p:ext uri="{BB962C8B-B14F-4D97-AF65-F5344CB8AC3E}">
        <p14:creationId xmlns:p14="http://schemas.microsoft.com/office/powerpoint/2010/main" val="182193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91DC7-8025-4E3F-8B4B-C9B4C410F25C}"/>
              </a:ext>
            </a:extLst>
          </p:cNvPr>
          <p:cNvSpPr>
            <a:spLocks noGrp="1"/>
          </p:cNvSpPr>
          <p:nvPr>
            <p:ph type="title"/>
          </p:nvPr>
        </p:nvSpPr>
        <p:spPr/>
        <p:txBody>
          <a:bodyPr/>
          <a:lstStyle/>
          <a:p>
            <a:r>
              <a:rPr lang="en-US" dirty="0"/>
              <a:t>Hiding and Corporate Secrets</a:t>
            </a:r>
          </a:p>
        </p:txBody>
      </p:sp>
      <p:sp>
        <p:nvSpPr>
          <p:cNvPr id="3" name="Content Placeholder 2">
            <a:extLst>
              <a:ext uri="{FF2B5EF4-FFF2-40B4-BE49-F238E27FC236}">
                <a16:creationId xmlns:a16="http://schemas.microsoft.com/office/drawing/2014/main" id="{26F9E592-D432-4C49-B394-14E0DA8CBE1A}"/>
              </a:ext>
            </a:extLst>
          </p:cNvPr>
          <p:cNvSpPr>
            <a:spLocks noGrp="1"/>
          </p:cNvSpPr>
          <p:nvPr>
            <p:ph idx="1"/>
          </p:nvPr>
        </p:nvSpPr>
        <p:spPr/>
        <p:txBody>
          <a:bodyPr>
            <a:normAutofit lnSpcReduction="10000"/>
          </a:bodyPr>
          <a:lstStyle/>
          <a:p>
            <a:r>
              <a:rPr lang="en-US" dirty="0"/>
              <a:t>The current analysis of self-reporting and leniency do not consider the role of hiding and its interaction with corporate secrets</a:t>
            </a:r>
          </a:p>
          <a:p>
            <a:r>
              <a:rPr lang="en-US" dirty="0"/>
              <a:t>Firms may have incentive to hide to</a:t>
            </a:r>
          </a:p>
          <a:p>
            <a:pPr lvl="1"/>
            <a:r>
              <a:rPr lang="en-US" dirty="0"/>
              <a:t>Conceal self-incriminating evidence regarding the cartel</a:t>
            </a:r>
          </a:p>
          <a:p>
            <a:pPr lvl="1"/>
            <a:r>
              <a:rPr lang="en-US" dirty="0"/>
              <a:t>Avoid revealing commercially sensitive information concerning pricing</a:t>
            </a:r>
          </a:p>
        </p:txBody>
      </p:sp>
      <p:sp>
        <p:nvSpPr>
          <p:cNvPr id="4" name="Slide Number Placeholder 3">
            <a:extLst>
              <a:ext uri="{FF2B5EF4-FFF2-40B4-BE49-F238E27FC236}">
                <a16:creationId xmlns:a16="http://schemas.microsoft.com/office/drawing/2014/main" id="{342FEF64-1470-4CDD-AF31-9FF2E03FC19C}"/>
              </a:ext>
            </a:extLst>
          </p:cNvPr>
          <p:cNvSpPr>
            <a:spLocks noGrp="1"/>
          </p:cNvSpPr>
          <p:nvPr>
            <p:ph type="sldNum" sz="quarter" idx="12"/>
          </p:nvPr>
        </p:nvSpPr>
        <p:spPr/>
        <p:txBody>
          <a:bodyPr/>
          <a:lstStyle/>
          <a:p>
            <a:fld id="{7AE184E0-0BD4-4705-A12B-9B71DDE63301}" type="slidenum">
              <a:rPr lang="en-GB" noProof="0" smtClean="0"/>
              <a:t>5</a:t>
            </a:fld>
            <a:endParaRPr lang="en-GB" noProof="0" dirty="0"/>
          </a:p>
        </p:txBody>
      </p:sp>
    </p:spTree>
    <p:extLst>
      <p:ext uri="{BB962C8B-B14F-4D97-AF65-F5344CB8AC3E}">
        <p14:creationId xmlns:p14="http://schemas.microsoft.com/office/powerpoint/2010/main" val="56804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Hiding and Corporate Secrets</a:t>
            </a:r>
            <a:endParaRPr lang="nl-BE" dirty="0"/>
          </a:p>
        </p:txBody>
      </p:sp>
      <p:sp>
        <p:nvSpPr>
          <p:cNvPr id="3" name="Content Placeholder 2"/>
          <p:cNvSpPr>
            <a:spLocks noGrp="1"/>
          </p:cNvSpPr>
          <p:nvPr>
            <p:ph idx="1"/>
          </p:nvPr>
        </p:nvSpPr>
        <p:spPr/>
        <p:txBody>
          <a:bodyPr/>
          <a:lstStyle/>
          <a:p>
            <a:r>
              <a:rPr lang="en-US" dirty="0" smtClean="0"/>
              <a:t>Thus far we have not studied how leniency interacts with hiding in this context, but we show that hiding is an important factor in this context and has implications for leniency policies. </a:t>
            </a:r>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6</a:t>
            </a:fld>
            <a:endParaRPr lang="en-GB" noProof="0" dirty="0"/>
          </a:p>
        </p:txBody>
      </p:sp>
    </p:spTree>
    <p:extLst>
      <p:ext uri="{BB962C8B-B14F-4D97-AF65-F5344CB8AC3E}">
        <p14:creationId xmlns:p14="http://schemas.microsoft.com/office/powerpoint/2010/main" val="1442017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leniency AND DAMAGES (ii)</a:t>
            </a:r>
            <a:endParaRPr lang="nl-BE" dirty="0"/>
          </a:p>
        </p:txBody>
      </p:sp>
      <p:sp>
        <p:nvSpPr>
          <p:cNvPr id="3" name="Content Placeholder 2"/>
          <p:cNvSpPr>
            <a:spLocks noGrp="1"/>
          </p:cNvSpPr>
          <p:nvPr>
            <p:ph idx="1"/>
          </p:nvPr>
        </p:nvSpPr>
        <p:spPr>
          <a:xfrm>
            <a:off x="835825" y="1194364"/>
            <a:ext cx="15699575" cy="5606486"/>
          </a:xfrm>
        </p:spPr>
        <p:txBody>
          <a:bodyPr>
            <a:noAutofit/>
          </a:bodyPr>
          <a:lstStyle/>
          <a:p>
            <a:r>
              <a:rPr lang="en-US" sz="2800" dirty="0"/>
              <a:t>Various authors (</a:t>
            </a:r>
            <a:r>
              <a:rPr lang="en-US" sz="2800" dirty="0" err="1"/>
              <a:t>Buccirossi</a:t>
            </a:r>
            <a:r>
              <a:rPr lang="en-US" sz="2800" dirty="0"/>
              <a:t> et. al (2015), </a:t>
            </a:r>
            <a:r>
              <a:rPr lang="en-US" sz="2800" dirty="0" err="1"/>
              <a:t>Silbye</a:t>
            </a:r>
            <a:r>
              <a:rPr lang="en-US" sz="2800" dirty="0"/>
              <a:t> (2011), </a:t>
            </a:r>
            <a:r>
              <a:rPr lang="en-US" sz="2800" dirty="0" err="1"/>
              <a:t>Basedow</a:t>
            </a:r>
            <a:r>
              <a:rPr lang="en-US" sz="2800" dirty="0"/>
              <a:t> (2007) amongst others) have argued that exposure to damages should be minimized for leniency applicants in order to incentivize them to cooperate in the civil procedures. Under such a scheme, leniency should remain attractive, while the victims are fully compensated.</a:t>
            </a:r>
          </a:p>
          <a:p>
            <a:endParaRPr lang="en-US" sz="2800" dirty="0"/>
          </a:p>
          <a:p>
            <a:r>
              <a:rPr lang="en-US" sz="2800" dirty="0"/>
              <a:t>However, we find that: </a:t>
            </a:r>
          </a:p>
          <a:p>
            <a:r>
              <a:rPr lang="en-US" sz="2800" dirty="0"/>
              <a:t>when a firm self-reports it knows that it will be investigated and that its information will be made public with certainty, whereas when it does not come forward, there is only some probability (&lt;1) with which its cartel is discovered. If the incentive to conceal corporate secrets is strong, then a firm will likely hide more when it self-reports than when it does not. </a:t>
            </a:r>
          </a:p>
          <a:p>
            <a:r>
              <a:rPr lang="en-US" sz="2800" dirty="0"/>
              <a:t>This ultimately leads to lower damages (because victims have less access to information).</a:t>
            </a:r>
          </a:p>
          <a:p>
            <a:r>
              <a:rPr lang="en-US" sz="2800" dirty="0"/>
              <a:t>This again leads to lower deterrence, because the total sanctions (fines + damages) are lower.</a:t>
            </a:r>
          </a:p>
          <a:p>
            <a:r>
              <a:rPr lang="en-US" sz="2800" dirty="0"/>
              <a:t>And wasteful activity: hiding and higher costs of discovery. </a:t>
            </a:r>
          </a:p>
          <a:p>
            <a:endParaRPr lang="en-US" sz="2800" dirty="0"/>
          </a:p>
          <a:p>
            <a:endParaRPr lang="nl-BE" sz="2800"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7</a:t>
            </a:fld>
            <a:endParaRPr lang="en-GB" noProof="0" dirty="0"/>
          </a:p>
        </p:txBody>
      </p:sp>
    </p:spTree>
    <p:extLst>
      <p:ext uri="{BB962C8B-B14F-4D97-AF65-F5344CB8AC3E}">
        <p14:creationId xmlns:p14="http://schemas.microsoft.com/office/powerpoint/2010/main" val="358611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(I)</a:t>
            </a:r>
            <a:endParaRPr lang="nl-BE"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20000"/>
              </a:bodyPr>
              <a:lstStyle/>
              <a:p>
                <a:r>
                  <a:rPr lang="en-US" dirty="0"/>
                  <a:t>Bertrand Oligopoly game with </a:t>
                </a:r>
                <a:r>
                  <a:rPr lang="en-US" i="1" dirty="0"/>
                  <a:t>N</a:t>
                </a:r>
                <a:r>
                  <a:rPr lang="en-US" dirty="0"/>
                  <a:t> perfectly symmetrical firms. </a:t>
                </a:r>
                <a:endParaRPr lang="nl-BE" dirty="0"/>
              </a:p>
              <a:p>
                <a:r>
                  <a:rPr lang="en-US" dirty="0"/>
                  <a:t>Colluding firms receive: </a:t>
                </a:r>
                <a14:m>
                  <m:oMath xmlns:m="http://schemas.openxmlformats.org/officeDocument/2006/math">
                    <m:sSub>
                      <m:sSubPr>
                        <m:ctrlPr>
                          <a:rPr lang="en-US" i="1" smtClean="0">
                            <a:latin typeface="Cambria Math" panose="02040503050406030204" pitchFamily="18" charset="0"/>
                          </a:rPr>
                        </m:ctrlPr>
                      </m:sSubPr>
                      <m:e>
                        <m:r>
                          <m:rPr>
                            <m:nor/>
                          </m:rPr>
                          <a:rPr lang="nl-BE" i="1" dirty="0"/>
                          <m:t>π</m:t>
                        </m:r>
                      </m:e>
                      <m:sub>
                        <m:r>
                          <a:rPr lang="en-US" b="0" i="1" smtClean="0">
                            <a:latin typeface="Cambria Math" panose="02040503050406030204" pitchFamily="18" charset="0"/>
                          </a:rPr>
                          <m:t>𝑀</m:t>
                        </m:r>
                        <m:r>
                          <a:rPr lang="en-US" b="0" i="1" smtClean="0">
                            <a:latin typeface="Cambria Math" panose="02040503050406030204" pitchFamily="18" charset="0"/>
                          </a:rPr>
                          <m:t> </m:t>
                        </m:r>
                      </m:sub>
                    </m:sSub>
                    <m:r>
                      <a:rPr lang="en-US" b="0" i="1" smtClean="0">
                        <a:latin typeface="Cambria Math" panose="02040503050406030204" pitchFamily="18" charset="0"/>
                      </a:rPr>
                      <m:t>=</m:t>
                    </m:r>
                    <m:r>
                      <a:rPr lang="en-US" b="0" i="0" smtClean="0">
                        <a:latin typeface="+mj-lt"/>
                      </a:rPr>
                      <m:t>(</m:t>
                    </m:r>
                    <m:r>
                      <m:rPr>
                        <m:sty m:val="p"/>
                      </m:rPr>
                      <a:rPr lang="en-US" b="0" i="0" smtClean="0">
                        <a:latin typeface="+mj-lt"/>
                      </a:rPr>
                      <m:t>total</m:t>
                    </m:r>
                    <m:r>
                      <a:rPr lang="en-US" b="0" i="0" smtClean="0">
                        <a:latin typeface="+mj-lt"/>
                      </a:rPr>
                      <m:t> </m:t>
                    </m:r>
                    <m:r>
                      <m:rPr>
                        <m:sty m:val="p"/>
                      </m:rPr>
                      <a:rPr lang="en-US" b="0" i="0" smtClean="0">
                        <a:latin typeface="+mj-lt"/>
                      </a:rPr>
                      <m:t>monopoly</m:t>
                    </m:r>
                    <m:r>
                      <a:rPr lang="en-US" b="0" i="0" smtClean="0">
                        <a:latin typeface="+mj-lt"/>
                      </a:rPr>
                      <m:t> </m:t>
                    </m:r>
                    <m:r>
                      <m:rPr>
                        <m:sty m:val="p"/>
                      </m:rPr>
                      <a:rPr lang="en-US" b="0" i="0" smtClean="0">
                        <a:latin typeface="+mj-lt"/>
                      </a:rPr>
                      <m:t>profits</m:t>
                    </m:r>
                  </m:oMath>
                </a14:m>
                <a:r>
                  <a:rPr lang="nl-BE" dirty="0"/>
                  <a:t>)/N</a:t>
                </a:r>
              </a:p>
              <a:p>
                <a:r>
                  <a:rPr lang="en-US" dirty="0"/>
                  <a:t>Deviating firms receive: </a:t>
                </a:r>
                <a14:m>
                  <m:oMath xmlns:m="http://schemas.openxmlformats.org/officeDocument/2006/math">
                    <m:sSub>
                      <m:sSubPr>
                        <m:ctrlPr>
                          <a:rPr lang="en-US" i="1">
                            <a:latin typeface="Cambria Math" panose="02040503050406030204" pitchFamily="18" charset="0"/>
                          </a:rPr>
                        </m:ctrlPr>
                      </m:sSubPr>
                      <m:e>
                        <m:r>
                          <m:rPr>
                            <m:nor/>
                          </m:rPr>
                          <a:rPr lang="nl-BE" i="1" dirty="0"/>
                          <m:t>π</m:t>
                        </m:r>
                      </m:e>
                      <m:sub>
                        <m:r>
                          <a:rPr lang="en-US" b="0" i="1" dirty="0" smtClean="0">
                            <a:latin typeface="Cambria Math" panose="02040503050406030204" pitchFamily="18" charset="0"/>
                          </a:rPr>
                          <m:t>𝐷</m:t>
                        </m:r>
                        <m:r>
                          <a:rPr lang="en-US" i="1">
                            <a:latin typeface="Cambria Math" panose="02040503050406030204" pitchFamily="18" charset="0"/>
                          </a:rPr>
                          <m:t> </m:t>
                        </m:r>
                      </m:sub>
                    </m:sSub>
                  </m:oMath>
                </a14:m>
                <a:r>
                  <a:rPr lang="en-US" i="1" dirty="0"/>
                  <a:t> </a:t>
                </a:r>
                <a:r>
                  <a:rPr lang="en-US" dirty="0"/>
                  <a:t>(profitable deviation), with continuation payoffs </a:t>
                </a:r>
                <a:r>
                  <a:rPr lang="en-US" i="1" dirty="0"/>
                  <a:t>0</a:t>
                </a:r>
                <a:r>
                  <a:rPr lang="en-US" dirty="0"/>
                  <a:t>. Further </a:t>
                </a:r>
                <a14:m>
                  <m:oMath xmlns:m="http://schemas.openxmlformats.org/officeDocument/2006/math">
                    <m:sSub>
                      <m:sSubPr>
                        <m:ctrlPr>
                          <a:rPr lang="en-US" i="1">
                            <a:latin typeface="Cambria Math" panose="02040503050406030204" pitchFamily="18" charset="0"/>
                          </a:rPr>
                        </m:ctrlPr>
                      </m:sSubPr>
                      <m:e>
                        <m:r>
                          <m:rPr>
                            <m:nor/>
                          </m:rPr>
                          <a:rPr lang="nl-BE" i="1" dirty="0"/>
                          <m:t>π</m:t>
                        </m:r>
                      </m:e>
                      <m:sub>
                        <m:r>
                          <a:rPr lang="en-US" i="1">
                            <a:latin typeface="Cambria Math" panose="02040503050406030204" pitchFamily="18" charset="0"/>
                          </a:rPr>
                          <m:t>𝑀</m:t>
                        </m:r>
                        <m:r>
                          <a:rPr lang="en-US" i="1">
                            <a:latin typeface="Cambria Math" panose="02040503050406030204" pitchFamily="18" charset="0"/>
                          </a:rPr>
                          <m:t> </m:t>
                        </m:r>
                      </m:sub>
                    </m:sSub>
                    <m:r>
                      <a:rPr lang="en-US" b="0" i="1" smtClean="0">
                        <a:latin typeface="Cambria Math" panose="02040503050406030204" pitchFamily="18" charset="0"/>
                      </a:rPr>
                      <m:t>&gt;</m:t>
                    </m:r>
                    <m:sSub>
                      <m:sSubPr>
                        <m:ctrlPr>
                          <a:rPr lang="en-US" i="1">
                            <a:latin typeface="Cambria Math" panose="02040503050406030204" pitchFamily="18" charset="0"/>
                          </a:rPr>
                        </m:ctrlPr>
                      </m:sSubPr>
                      <m:e>
                        <m:r>
                          <m:rPr>
                            <m:nor/>
                          </m:rPr>
                          <a:rPr lang="nl-BE" i="1" dirty="0"/>
                          <m:t>π</m:t>
                        </m:r>
                      </m:e>
                      <m:sub>
                        <m:r>
                          <a:rPr lang="en-US" b="0" i="1" dirty="0" smtClean="0">
                            <a:latin typeface="Cambria Math" panose="02040503050406030204" pitchFamily="18" charset="0"/>
                          </a:rPr>
                          <m:t>𝐷</m:t>
                        </m:r>
                        <m:r>
                          <a:rPr lang="en-US" i="1">
                            <a:latin typeface="Cambria Math" panose="02040503050406030204" pitchFamily="18" charset="0"/>
                          </a:rPr>
                          <m:t> </m:t>
                        </m:r>
                      </m:sub>
                    </m:sSub>
                  </m:oMath>
                </a14:m>
                <a:endParaRPr lang="nl-BE" dirty="0"/>
              </a:p>
              <a:p>
                <a:r>
                  <a:rPr lang="en-US" dirty="0"/>
                  <a:t>Infinitely repeated game</a:t>
                </a:r>
                <a:endParaRPr lang="nl-BE" dirty="0"/>
              </a:p>
              <a:p>
                <a:r>
                  <a:rPr lang="en-US" dirty="0"/>
                  <a:t>Common discount factor </a:t>
                </a:r>
                <a:r>
                  <a:rPr lang="nl-BE" i="1" dirty="0"/>
                  <a:t>δ</a:t>
                </a:r>
              </a:p>
              <a:p>
                <a:r>
                  <a:rPr lang="en-US" dirty="0"/>
                  <a:t>Each period, firms choose to either collude or deviate. </a:t>
                </a:r>
              </a:p>
              <a:p>
                <a:r>
                  <a:rPr lang="en-US" dirty="0"/>
                  <a:t>Use the grim trigger strategy to enforce collusion</a:t>
                </a:r>
                <a:endParaRPr lang="nl-BE" dirty="0"/>
              </a:p>
              <a:p>
                <a:r>
                  <a:rPr lang="en-US" dirty="0"/>
                  <a:t>As is well-known, if </a:t>
                </a:r>
                <a:r>
                  <a:rPr lang="nl-BE" i="1" dirty="0"/>
                  <a:t>δ</a:t>
                </a:r>
                <a:r>
                  <a:rPr lang="en-US" dirty="0"/>
                  <a:t> is sufficiently high, collusion can be sustained.</a:t>
                </a:r>
                <a:endParaRPr lang="nl-BE" dirty="0"/>
              </a:p>
              <a:p>
                <a:endParaRPr lang="nl-BE"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738" t="-1730"/>
                </a:stretch>
              </a:blipFill>
            </p:spPr>
            <p:txBody>
              <a:bodyPr/>
              <a:lstStyle/>
              <a:p>
                <a:r>
                  <a:rPr lang="nl-BE">
                    <a:noFill/>
                  </a:rPr>
                  <a:t> </a:t>
                </a:r>
              </a:p>
            </p:txBody>
          </p:sp>
        </mc:Fallback>
      </mc:AlternateContent>
      <p:sp>
        <p:nvSpPr>
          <p:cNvPr id="4" name="Slide Number Placeholder 3"/>
          <p:cNvSpPr>
            <a:spLocks noGrp="1"/>
          </p:cNvSpPr>
          <p:nvPr>
            <p:ph type="sldNum" sz="quarter" idx="12"/>
          </p:nvPr>
        </p:nvSpPr>
        <p:spPr/>
        <p:txBody>
          <a:bodyPr/>
          <a:lstStyle/>
          <a:p>
            <a:fld id="{7AE184E0-0BD4-4705-A12B-9B71DDE63301}" type="slidenum">
              <a:rPr lang="en-GB" noProof="0" smtClean="0"/>
              <a:t>8</a:t>
            </a:fld>
            <a:endParaRPr lang="en-GB" noProof="0" dirty="0"/>
          </a:p>
        </p:txBody>
      </p:sp>
    </p:spTree>
    <p:extLst>
      <p:ext uri="{BB962C8B-B14F-4D97-AF65-F5344CB8AC3E}">
        <p14:creationId xmlns:p14="http://schemas.microsoft.com/office/powerpoint/2010/main" val="1649251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 (II)</a:t>
            </a:r>
            <a:endParaRPr lang="nl-BE" dirty="0"/>
          </a:p>
        </p:txBody>
      </p:sp>
      <p:sp>
        <p:nvSpPr>
          <p:cNvPr id="3" name="Content Placeholder 2"/>
          <p:cNvSpPr>
            <a:spLocks noGrp="1"/>
          </p:cNvSpPr>
          <p:nvPr>
            <p:ph idx="1"/>
          </p:nvPr>
        </p:nvSpPr>
        <p:spPr/>
        <p:txBody>
          <a:bodyPr>
            <a:normAutofit fontScale="77500" lnSpcReduction="20000"/>
          </a:bodyPr>
          <a:lstStyle/>
          <a:p>
            <a:r>
              <a:rPr lang="en-US" dirty="0"/>
              <a:t>Public enforcement and private enforcement are introduced. </a:t>
            </a:r>
            <a:endParaRPr lang="nl-BE" dirty="0"/>
          </a:p>
          <a:p>
            <a:r>
              <a:rPr lang="en-US" dirty="0"/>
              <a:t>Public enforcers audit/inspect firms with probability </a:t>
            </a:r>
            <a:r>
              <a:rPr lang="nl-BE" i="1" dirty="0"/>
              <a:t>ρ </a:t>
            </a:r>
            <a:r>
              <a:rPr lang="en-US" i="1" dirty="0"/>
              <a:t> </a:t>
            </a:r>
            <a:r>
              <a:rPr lang="en-US" dirty="0"/>
              <a:t>(0,1]. If the firm is caught colluding they are fined </a:t>
            </a:r>
            <a:r>
              <a:rPr lang="en-US" i="1" dirty="0"/>
              <a:t>Fn</a:t>
            </a:r>
            <a:r>
              <a:rPr lang="en-US" dirty="0"/>
              <a:t>. </a:t>
            </a:r>
            <a:endParaRPr lang="nl-BE" dirty="0"/>
          </a:p>
          <a:p>
            <a:r>
              <a:rPr lang="en-US" dirty="0"/>
              <a:t>If a firm deviates and reports, they are granted leniency so that fines </a:t>
            </a:r>
            <a:r>
              <a:rPr lang="en-US" i="1" dirty="0"/>
              <a:t>Fr</a:t>
            </a:r>
            <a:r>
              <a:rPr lang="en-US" dirty="0"/>
              <a:t> &lt; </a:t>
            </a:r>
            <a:r>
              <a:rPr lang="nl-BE" i="1" dirty="0"/>
              <a:t>ρ </a:t>
            </a:r>
            <a:r>
              <a:rPr lang="en-US" i="1" dirty="0"/>
              <a:t>Fn</a:t>
            </a:r>
            <a:r>
              <a:rPr lang="en-US" dirty="0"/>
              <a:t>. </a:t>
            </a:r>
            <a:r>
              <a:rPr lang="en-US" i="1" dirty="0"/>
              <a:t>Fr </a:t>
            </a:r>
            <a:r>
              <a:rPr lang="en-US" dirty="0"/>
              <a:t>under most policies would be </a:t>
            </a:r>
            <a:r>
              <a:rPr lang="en-US" i="1" dirty="0"/>
              <a:t>0</a:t>
            </a:r>
            <a:r>
              <a:rPr lang="en-US" dirty="0"/>
              <a:t>.  </a:t>
            </a:r>
            <a:endParaRPr lang="nl-BE" dirty="0"/>
          </a:p>
          <a:p>
            <a:r>
              <a:rPr lang="en-US" dirty="0"/>
              <a:t>If the firm is caught/reports, they can be sued for damages </a:t>
            </a:r>
            <a:r>
              <a:rPr lang="en-US" i="1" dirty="0" err="1"/>
              <a:t>Dn</a:t>
            </a:r>
            <a:r>
              <a:rPr lang="en-US" dirty="0"/>
              <a:t> (if they don't report) or </a:t>
            </a:r>
            <a:r>
              <a:rPr lang="en-US" i="1" dirty="0" err="1"/>
              <a:t>Dr</a:t>
            </a:r>
            <a:r>
              <a:rPr lang="en-US" dirty="0"/>
              <a:t> (if they report). </a:t>
            </a:r>
            <a:endParaRPr lang="nl-BE" dirty="0"/>
          </a:p>
          <a:p>
            <a:r>
              <a:rPr lang="en-US" dirty="0"/>
              <a:t>Thus, the total expected sanctions if firms do not report = </a:t>
            </a:r>
            <a:r>
              <a:rPr lang="nl-BE" i="1" dirty="0"/>
              <a:t>ρ</a:t>
            </a:r>
            <a:r>
              <a:rPr lang="en-US" i="1" dirty="0"/>
              <a:t> (</a:t>
            </a:r>
            <a:r>
              <a:rPr lang="en-US" i="1" dirty="0" err="1"/>
              <a:t>Fn</a:t>
            </a:r>
            <a:r>
              <a:rPr lang="en-US" i="1" dirty="0"/>
              <a:t> + </a:t>
            </a:r>
            <a:r>
              <a:rPr lang="en-US" i="1" dirty="0" err="1"/>
              <a:t>Dn</a:t>
            </a:r>
            <a:r>
              <a:rPr lang="en-US" i="1" dirty="0"/>
              <a:t>)</a:t>
            </a:r>
            <a:endParaRPr lang="nl-BE" i="1" dirty="0"/>
          </a:p>
          <a:p>
            <a:r>
              <a:rPr lang="en-US" dirty="0"/>
              <a:t>and if they report = </a:t>
            </a:r>
            <a:r>
              <a:rPr lang="en-US" i="1" dirty="0" smtClean="0"/>
              <a:t>(Fr </a:t>
            </a:r>
            <a:r>
              <a:rPr lang="en-US" i="1" dirty="0"/>
              <a:t>+ </a:t>
            </a:r>
            <a:r>
              <a:rPr lang="en-US" i="1" dirty="0" err="1"/>
              <a:t>Dr</a:t>
            </a:r>
            <a:r>
              <a:rPr lang="en-US" i="1" dirty="0"/>
              <a:t>). </a:t>
            </a:r>
            <a:r>
              <a:rPr lang="en-US" i="1" dirty="0" err="1"/>
              <a:t>Dr</a:t>
            </a:r>
            <a:r>
              <a:rPr lang="en-US" i="1" dirty="0"/>
              <a:t> </a:t>
            </a:r>
            <a:r>
              <a:rPr lang="en-US" dirty="0"/>
              <a:t>may be </a:t>
            </a:r>
            <a:r>
              <a:rPr lang="en-US" i="1" dirty="0"/>
              <a:t>0</a:t>
            </a:r>
            <a:r>
              <a:rPr lang="en-US" dirty="0"/>
              <a:t> depending on the policy in place. </a:t>
            </a:r>
            <a:endParaRPr lang="nl-BE" dirty="0"/>
          </a:p>
          <a:p>
            <a:endParaRPr lang="nl-BE" dirty="0"/>
          </a:p>
        </p:txBody>
      </p:sp>
      <p:sp>
        <p:nvSpPr>
          <p:cNvPr id="4" name="Slide Number Placeholder 3"/>
          <p:cNvSpPr>
            <a:spLocks noGrp="1"/>
          </p:cNvSpPr>
          <p:nvPr>
            <p:ph type="sldNum" sz="quarter" idx="12"/>
          </p:nvPr>
        </p:nvSpPr>
        <p:spPr/>
        <p:txBody>
          <a:bodyPr/>
          <a:lstStyle/>
          <a:p>
            <a:fld id="{7AE184E0-0BD4-4705-A12B-9B71DDE63301}" type="slidenum">
              <a:rPr lang="en-GB" noProof="0" smtClean="0"/>
              <a:t>9</a:t>
            </a:fld>
            <a:endParaRPr lang="en-GB" noProof="0" dirty="0"/>
          </a:p>
        </p:txBody>
      </p:sp>
    </p:spTree>
    <p:extLst>
      <p:ext uri="{BB962C8B-B14F-4D97-AF65-F5344CB8AC3E}">
        <p14:creationId xmlns:p14="http://schemas.microsoft.com/office/powerpoint/2010/main" val="3395230351"/>
      </p:ext>
    </p:extLst>
  </p:cSld>
  <p:clrMapOvr>
    <a:masterClrMapping/>
  </p:clrMapOvr>
</p:sld>
</file>

<file path=ppt/theme/theme1.xml><?xml version="1.0" encoding="utf-8"?>
<a:theme xmlns:a="http://schemas.openxmlformats.org/drawingml/2006/main" name="PowerPoint_UGent_RE_E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niversiteit Gen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0">
          <a:solidFill>
            <a:srgbClr val="1E64C8"/>
          </a:solidFill>
        </a:ln>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1E64C8"/>
          </a:solidFill>
          <a:headEnd type="none" w="lg" len="lg"/>
          <a:tailEnd type="none" w="lg"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120000"/>
          </a:lnSpc>
          <a:defRPr sz="2500" smtClean="0"/>
        </a:defPPr>
      </a:lstStyle>
    </a:txDef>
  </a:objectDefaults>
  <a:extraClrSchemeLst/>
  <a:extLst>
    <a:ext uri="{05A4C25C-085E-4340-85A3-A5531E510DB2}">
      <thm15:themeFamily xmlns:thm15="http://schemas.microsoft.com/office/thememl/2012/main" name="PowerPoint_UGent_EN_RE.potx" id="{93844198-5DAA-4329-9C0C-A369748A9E52}" vid="{E2E38F26-EEEF-4E39-B273-109B1CBB1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PowerPoint_UGent_RE_EN</Template>
  <TotalTime>3323</TotalTime>
  <Words>1588</Words>
  <Application>Microsoft Office PowerPoint</Application>
  <PresentationFormat>Custom</PresentationFormat>
  <Paragraphs>143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 Math</vt:lpstr>
      <vt:lpstr>Wingdings</vt:lpstr>
      <vt:lpstr>PowerPoint_UGent_RE_EN</vt:lpstr>
      <vt:lpstr>Hiding corporate secrets and the willingness to cooperate in public and private antitrust proceedings RUBEN KORSTEN (GHENT UNIVERSITY, BE), ANDREW SAMUEL (LOYOLA UNIVERSITY, MD, US)</vt:lpstr>
      <vt:lpstr>PowerPoint Presentation</vt:lpstr>
      <vt:lpstr>Background: leniency policies (I)</vt:lpstr>
      <vt:lpstr>Background: leniency AND DAMAGES</vt:lpstr>
      <vt:lpstr>Hiding and Corporate Secrets</vt:lpstr>
      <vt:lpstr>Hiding and Corporate Secrets</vt:lpstr>
      <vt:lpstr>Background: leniency AND DAMAGES (ii)</vt:lpstr>
      <vt:lpstr>The model (I)</vt:lpstr>
      <vt:lpstr>THE MODEL (II)</vt:lpstr>
      <vt:lpstr>The model (iii)</vt:lpstr>
      <vt:lpstr>The model. One-shot payoffs</vt:lpstr>
      <vt:lpstr>The model. timing</vt:lpstr>
      <vt:lpstr>The model. Unconditional leniency</vt:lpstr>
      <vt:lpstr>The model. Unconditional leniency</vt:lpstr>
      <vt:lpstr>The model. Incentives for self-reporting</vt:lpstr>
      <vt:lpstr>Hiding and Reporting</vt:lpstr>
      <vt:lpstr>The model. Expected damages</vt:lpstr>
      <vt:lpstr>EXTENSION: leniency AND DAMAGES </vt:lpstr>
      <vt:lpstr>PowerPoint Presentation</vt:lpstr>
      <vt:lpstr>Concluding remarks</vt:lpstr>
    </vt:vector>
  </TitlesOfParts>
  <Company>UGent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Ruben Korsten</dc:creator>
  <cp:lastModifiedBy>Ruben Korsten</cp:lastModifiedBy>
  <cp:revision>71</cp:revision>
  <dcterms:created xsi:type="dcterms:W3CDTF">2018-12-06T21:49:13Z</dcterms:created>
  <dcterms:modified xsi:type="dcterms:W3CDTF">2019-09-21T15:44:26Z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censed to">
    <vt:lpwstr>Ghent University</vt:lpwstr>
  </property>
  <property fmtid="{D5CDD505-2E9C-101B-9397-08002B2CF9AE}" pid="3" name="Version">
    <vt:lpwstr>1.0</vt:lpwstr>
  </property>
  <property fmtid="{D5CDD505-2E9C-101B-9397-08002B2CF9AE}" pid="4" name="Date">
    <vt:filetime>2016-10-27T22:00:00Z</vt:filetime>
  </property>
  <property fmtid="{D5CDD505-2E9C-101B-9397-08002B2CF9AE}" pid="5" name="Build">
    <vt:i4>14</vt:i4>
  </property>
  <property fmtid="{D5CDD505-2E9C-101B-9397-08002B2CF9AE}" pid="6" name="Cmt 1">
    <vt:lpwstr>create</vt:lpwstr>
  </property>
  <property fmtid="{D5CDD505-2E9C-101B-9397-08002B2CF9AE}" pid="7" name="Cmt 2">
    <vt:lpwstr>1st draft</vt:lpwstr>
  </property>
  <property fmtid="{D5CDD505-2E9C-101B-9397-08002B2CF9AE}" pid="8" name="Cmt 3">
    <vt:lpwstr>Corporate splitt off</vt:lpwstr>
  </property>
  <property fmtid="{D5CDD505-2E9C-101B-9397-08002B2CF9AE}" pid="9" name="Cmt 4">
    <vt:lpwstr>2nd draft</vt:lpwstr>
  </property>
  <property fmtid="{D5CDD505-2E9C-101B-9397-08002B2CF9AE}" pid="10" name="Cmt 5">
    <vt:lpwstr>set text box and shape defaults</vt:lpwstr>
  </property>
  <property fmtid="{D5CDD505-2E9C-101B-9397-08002B2CF9AE}" pid="11" name="Cmt 6">
    <vt:lpwstr>end slide text acc. to letter</vt:lpwstr>
  </property>
  <property fmtid="{D5CDD505-2E9C-101B-9397-08002B2CF9AE}" pid="12" name="Cmt 7">
    <vt:lpwstr>logo opening slide sharpened</vt:lpwstr>
  </property>
  <property fmtid="{D5CDD505-2E9C-101B-9397-08002B2CF9AE}" pid="13" name="Cmt 8-9">
    <vt:lpwstr>comments 19-9-2016</vt:lpwstr>
  </property>
  <property fmtid="{D5CDD505-2E9C-101B-9397-08002B2CF9AE}" pid="14" name="Cmt 10">
    <vt:lpwstr>social media data redesigned</vt:lpwstr>
  </property>
  <property fmtid="{D5CDD505-2E9C-101B-9397-08002B2CF9AE}" pid="15" name="Cmt 11">
    <vt:lpwstr>Title Slide renamed to TitleSlide</vt:lpwstr>
  </property>
  <property fmtid="{D5CDD505-2E9C-101B-9397-08002B2CF9AE}" pid="16" name="Cmt 12">
    <vt:lpwstr>Title and text size</vt:lpwstr>
  </property>
  <property fmtid="{D5CDD505-2E9C-101B-9397-08002B2CF9AE}" pid="17" name="Cmt 13">
    <vt:lpwstr>socmed pictos &gt; normal view</vt:lpwstr>
  </property>
  <property fmtid="{D5CDD505-2E9C-101B-9397-08002B2CF9AE}" pid="18" name="Cmt 14">
    <vt:lpwstr>changes from feedback</vt:lpwstr>
  </property>
</Properties>
</file>