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30275213" cy="42803763"/>
  <p:notesSz cx="6808788" cy="9940925"/>
  <p:defaultTextStyle>
    <a:defPPr>
      <a:defRPr lang="nl-NL"/>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18562" userDrawn="1">
          <p15:clr>
            <a:srgbClr val="A4A3A4"/>
          </p15:clr>
        </p15:guide>
        <p15:guide id="3" pos="9535" userDrawn="1">
          <p15:clr>
            <a:srgbClr val="A4A3A4"/>
          </p15:clr>
        </p15:guide>
        <p15:guide id="4" orient="horz" pos="134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y Stratigaki" initials="VS" lastIdx="2" clrIdx="0">
    <p:extLst>
      <p:ext uri="{19B8F6BF-5375-455C-9EA6-DF929625EA0E}">
        <p15:presenceInfo xmlns:p15="http://schemas.microsoft.com/office/powerpoint/2012/main" userId="S-1-5-21-4030456262-320625612-449655040-9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E5E5E5"/>
    <a:srgbClr val="6F71B9"/>
    <a:srgbClr val="000000"/>
    <a:srgbClr val="1E6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0" autoAdjust="0"/>
    <p:restoredTop sz="97526" autoAdjust="0"/>
  </p:normalViewPr>
  <p:slideViewPr>
    <p:cSldViewPr snapToGrid="0" showGuides="1">
      <p:cViewPr varScale="1">
        <p:scale>
          <a:sx n="14" d="100"/>
          <a:sy n="14" d="100"/>
        </p:scale>
        <p:origin x="2611" y="130"/>
      </p:cViewPr>
      <p:guideLst>
        <p:guide orient="horz" pos="13482"/>
        <p:guide pos="18562"/>
        <p:guide pos="9535"/>
        <p:guide orient="horz" pos="1348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23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8772"/>
          </a:xfrm>
          <a:prstGeom prst="rect">
            <a:avLst/>
          </a:prstGeom>
        </p:spPr>
        <p:txBody>
          <a:bodyPr vert="horz" lIns="95697" tIns="47849" rIns="95697" bIns="47849" rtlCol="0"/>
          <a:lstStyle>
            <a:lvl1pPr algn="l">
              <a:defRPr sz="1200"/>
            </a:lvl1pPr>
          </a:lstStyle>
          <a:p>
            <a:endParaRPr lang="en-US" dirty="0"/>
          </a:p>
        </p:txBody>
      </p:sp>
      <p:sp>
        <p:nvSpPr>
          <p:cNvPr id="3" name="Date Placeholder 2"/>
          <p:cNvSpPr>
            <a:spLocks noGrp="1"/>
          </p:cNvSpPr>
          <p:nvPr>
            <p:ph type="dt" idx="1"/>
          </p:nvPr>
        </p:nvSpPr>
        <p:spPr>
          <a:xfrm>
            <a:off x="3856738" y="2"/>
            <a:ext cx="2950475" cy="498772"/>
          </a:xfrm>
          <a:prstGeom prst="rect">
            <a:avLst/>
          </a:prstGeom>
        </p:spPr>
        <p:txBody>
          <a:bodyPr vert="horz" lIns="95697" tIns="47849" rIns="95697" bIns="47849" rtlCol="0"/>
          <a:lstStyle>
            <a:lvl1pPr algn="r">
              <a:defRPr sz="1200"/>
            </a:lvl1pPr>
          </a:lstStyle>
          <a:p>
            <a:fld id="{87E2815B-977C-4642-8261-8DE9CBC46788}" type="datetimeFigureOut">
              <a:rPr lang="en-US" smtClean="0"/>
              <a:t>4/1/2021</a:t>
            </a:fld>
            <a:endParaRPr lang="en-US" dirty="0"/>
          </a:p>
        </p:txBody>
      </p:sp>
      <p:sp>
        <p:nvSpPr>
          <p:cNvPr id="4" name="Slide Image Placeholder 3"/>
          <p:cNvSpPr>
            <a:spLocks noGrp="1" noRot="1" noChangeAspect="1"/>
          </p:cNvSpPr>
          <p:nvPr>
            <p:ph type="sldImg" idx="2"/>
          </p:nvPr>
        </p:nvSpPr>
        <p:spPr>
          <a:xfrm>
            <a:off x="2219325" y="1243013"/>
            <a:ext cx="2370138" cy="3354387"/>
          </a:xfrm>
          <a:prstGeom prst="rect">
            <a:avLst/>
          </a:prstGeom>
          <a:noFill/>
          <a:ln w="12700">
            <a:solidFill>
              <a:prstClr val="black"/>
            </a:solidFill>
          </a:ln>
        </p:spPr>
        <p:txBody>
          <a:bodyPr vert="horz" lIns="95697" tIns="47849" rIns="95697" bIns="47849"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5697" tIns="47849" rIns="95697" bIns="478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6"/>
            <a:ext cx="2950475" cy="498772"/>
          </a:xfrm>
          <a:prstGeom prst="rect">
            <a:avLst/>
          </a:prstGeom>
        </p:spPr>
        <p:txBody>
          <a:bodyPr vert="horz" lIns="95697" tIns="47849" rIns="95697" bIns="478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6"/>
            <a:ext cx="2950475" cy="498772"/>
          </a:xfrm>
          <a:prstGeom prst="rect">
            <a:avLst/>
          </a:prstGeom>
        </p:spPr>
        <p:txBody>
          <a:bodyPr vert="horz" lIns="95697" tIns="47849" rIns="95697" bIns="47849" rtlCol="0" anchor="b"/>
          <a:lstStyle>
            <a:lvl1pPr algn="r">
              <a:defRPr sz="1200"/>
            </a:lvl1pPr>
          </a:lstStyle>
          <a:p>
            <a:fld id="{E1EA14D2-2A25-4AE0-983A-C65C32F0DD51}" type="slidenum">
              <a:rPr lang="en-US" smtClean="0"/>
              <a:t>‹nr.›</a:t>
            </a:fld>
            <a:endParaRPr lang="en-US" dirty="0"/>
          </a:p>
        </p:txBody>
      </p:sp>
    </p:spTree>
    <p:extLst>
      <p:ext uri="{BB962C8B-B14F-4D97-AF65-F5344CB8AC3E}">
        <p14:creationId xmlns:p14="http://schemas.microsoft.com/office/powerpoint/2010/main" val="313370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 1 facult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600" y="5163528"/>
            <a:ext cx="27919313" cy="2713264"/>
          </a:xfrm>
        </p:spPr>
        <p:txBody>
          <a:bodyPr anchor="t" anchorCtr="0">
            <a:normAutofit/>
          </a:bodyPr>
          <a:lstStyle>
            <a:lvl1pPr algn="l">
              <a:lnSpc>
                <a:spcPts val="10490"/>
              </a:lnSpc>
              <a:defRPr sz="10000" u="sng" cap="all" baseline="0">
                <a:solidFill>
                  <a:srgbClr val="1E64C8"/>
                </a:solidFill>
                <a:uFill>
                  <a:solidFill>
                    <a:srgbClr val="1E64C8"/>
                  </a:solidFill>
                </a:uFill>
                <a:latin typeface="+mj-lt"/>
              </a:defRPr>
            </a:lvl1pPr>
          </a:lstStyle>
          <a:p>
            <a:r>
              <a:rPr lang="en-GB" noProof="0"/>
              <a:t>click to add title </a:t>
            </a:r>
            <a:r>
              <a:rPr lang="en-GB" noProof="0" dirty="0"/>
              <a:t>(max. </a:t>
            </a:r>
            <a:r>
              <a:rPr lang="en-GB" noProof="0"/>
              <a:t>2 lines</a:t>
            </a:r>
            <a:r>
              <a:rPr lang="en-GB" noProof="0" dirty="0"/>
              <a:t>)</a:t>
            </a:r>
          </a:p>
        </p:txBody>
      </p:sp>
      <p:sp>
        <p:nvSpPr>
          <p:cNvPr id="3" name="Subtitle 2"/>
          <p:cNvSpPr>
            <a:spLocks noGrp="1"/>
          </p:cNvSpPr>
          <p:nvPr>
            <p:ph type="subTitle" idx="1" hasCustomPrompt="1"/>
          </p:nvPr>
        </p:nvSpPr>
        <p:spPr>
          <a:xfrm>
            <a:off x="1479600" y="2602700"/>
            <a:ext cx="27919313" cy="1023150"/>
          </a:xfrm>
          <a:prstGeom prst="rect">
            <a:avLst/>
          </a:prstGeom>
        </p:spPr>
        <p:txBody>
          <a:bodyPr numCol="1" anchor="b" anchorCtr="0">
            <a:normAutofit/>
          </a:bodyPr>
          <a:lstStyle>
            <a:lvl1pPr marL="0" indent="0" algn="l">
              <a:lnSpc>
                <a:spcPts val="5960"/>
              </a:lnSpc>
              <a:buNone/>
              <a:defRPr sz="5000" b="0" u="none" cap="all" baseline="0">
                <a:solidFill>
                  <a:srgbClr val="1E64C8"/>
                </a:solidFill>
                <a:uFill>
                  <a:solidFill>
                    <a:srgbClr val="1E64C8"/>
                  </a:solidFill>
                </a:uFill>
                <a:latin typeface="UGent Panno Text Medium" panose="02000606040000040003" pitchFamily="2" charset="0"/>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noProof="0"/>
              <a:t>click to add research group</a:t>
            </a:r>
            <a:endParaRPr lang="en-GB" noProof="0" dirty="0"/>
          </a:p>
        </p:txBody>
      </p:sp>
      <p:sp>
        <p:nvSpPr>
          <p:cNvPr id="8" name="Tijdelijke aanduiding voor tekst 7"/>
          <p:cNvSpPr>
            <a:spLocks noGrp="1"/>
          </p:cNvSpPr>
          <p:nvPr>
            <p:ph type="body" sz="quarter" idx="13" hasCustomPrompt="1"/>
          </p:nvPr>
        </p:nvSpPr>
        <p:spPr>
          <a:xfrm>
            <a:off x="1479600" y="3836305"/>
            <a:ext cx="27919313" cy="1165508"/>
          </a:xfrm>
          <a:prstGeom prst="rect">
            <a:avLst/>
          </a:prstGeom>
        </p:spPr>
        <p:txBody>
          <a:bodyPr numCol="1">
            <a:normAutofit/>
          </a:bodyPr>
          <a:lstStyle>
            <a:lvl1pPr marL="0" indent="0">
              <a:lnSpc>
                <a:spcPts val="4470"/>
              </a:lnSpc>
              <a:buNone/>
              <a:defRPr sz="5000">
                <a:solidFill>
                  <a:schemeClr val="tx1"/>
                </a:solidFill>
                <a:latin typeface="UGent Panno Text SemiBold" panose="02000706040000040003" pitchFamily="2" charset="0"/>
              </a:defRPr>
            </a:lvl1pPr>
          </a:lstStyle>
          <a:p>
            <a:pPr lvl="0"/>
            <a:r>
              <a:rPr lang="en-GB" noProof="0"/>
              <a:t>Click to add authors</a:t>
            </a:r>
            <a:endParaRPr lang="en-GB" noProof="0" dirty="0"/>
          </a:p>
        </p:txBody>
      </p:sp>
      <p:sp>
        <p:nvSpPr>
          <p:cNvPr id="18" name="Tijdelijke aanduiding voor tekst 17"/>
          <p:cNvSpPr>
            <a:spLocks noGrp="1"/>
          </p:cNvSpPr>
          <p:nvPr>
            <p:ph type="body" sz="quarter" idx="15" hasCustomPrompt="1"/>
          </p:nvPr>
        </p:nvSpPr>
        <p:spPr>
          <a:xfrm>
            <a:off x="1511300" y="8553600"/>
            <a:ext cx="27887613" cy="30427200"/>
          </a:xfrm>
        </p:spPr>
        <p:txBody>
          <a:bodyPr/>
          <a:lstStyle>
            <a:lvl1pPr>
              <a:defRPr baseline="0"/>
            </a:lvl1pPr>
            <a:lvl2pPr>
              <a:defRPr/>
            </a:lvl2pPr>
            <a:lvl3pPr>
              <a:defRPr/>
            </a:lvl3pPr>
            <a:lvl4pPr>
              <a:defRPr/>
            </a:lvl4pPr>
            <a:lvl5pPr>
              <a:defRPr baseline="0"/>
            </a:lvl5pPr>
          </a:lstStyle>
          <a:p>
            <a:pPr lvl="0"/>
            <a:r>
              <a:rPr lang="en-GB" noProof="0"/>
              <a:t>Click to edit Master text styles</a:t>
            </a:r>
            <a:endParaRPr lang="en-GB" noProof="0" dirty="0"/>
          </a:p>
          <a:p>
            <a:pPr lvl="1"/>
            <a:r>
              <a:rPr lang="en-GB" noProof="0"/>
              <a:t>Second level</a:t>
            </a:r>
            <a:endParaRPr lang="en-GB" noProof="0" dirty="0"/>
          </a:p>
          <a:p>
            <a:pPr lvl="2"/>
            <a:r>
              <a:rPr lang="en-GB" noProof="0"/>
              <a:t>Third level</a:t>
            </a:r>
            <a:endParaRPr lang="en-GB" noProof="0" dirty="0"/>
          </a:p>
          <a:p>
            <a:pPr lvl="3"/>
            <a:r>
              <a:rPr lang="en-GB" noProof="0"/>
              <a:t>Fourth level</a:t>
            </a:r>
            <a:endParaRPr lang="en-GB" noProof="0" dirty="0"/>
          </a:p>
          <a:p>
            <a:pPr lvl="4"/>
            <a:r>
              <a:rPr lang="en-GB" noProof="0"/>
              <a:t>Fifth level</a:t>
            </a:r>
            <a:endParaRPr lang="en-GB" noProof="0" dirty="0"/>
          </a:p>
        </p:txBody>
      </p:sp>
      <p:sp>
        <p:nvSpPr>
          <p:cNvPr id="5" name="Tijdelijke aanduiding voor tekst 4"/>
          <p:cNvSpPr>
            <a:spLocks noGrp="1"/>
          </p:cNvSpPr>
          <p:nvPr>
            <p:ph type="body" sz="quarter" idx="16" hasCustomPrompt="1"/>
          </p:nvPr>
        </p:nvSpPr>
        <p:spPr>
          <a:xfrm>
            <a:off x="20793075" y="34509075"/>
            <a:ext cx="8348925" cy="4190925"/>
          </a:xfrm>
          <a:prstGeom prst="rect">
            <a:avLst/>
          </a:prstGeom>
          <a:solidFill>
            <a:srgbClr val="1E64C8"/>
          </a:solidFill>
        </p:spPr>
        <p:txBody>
          <a:bodyPr tIns="46800" bIns="46800" numCol="1">
            <a:normAutofit/>
          </a:bodyPr>
          <a:lstStyle>
            <a:lvl1pPr>
              <a:lnSpc>
                <a:spcPct val="100000"/>
              </a:lnSpc>
              <a:spcBef>
                <a:spcPts val="0"/>
              </a:spcBef>
              <a:tabLst>
                <a:tab pos="812800" algn="l"/>
              </a:tabLst>
              <a:defRPr sz="3000" b="0">
                <a:solidFill>
                  <a:schemeClr val="bg1"/>
                </a:solidFill>
              </a:defRPr>
            </a:lvl1pPr>
          </a:lstStyle>
          <a:p>
            <a:pPr lvl="0"/>
            <a:r>
              <a:rPr lang="en-GB" noProof="0" dirty="0" err="1"/>
              <a:t>Klik</a:t>
            </a:r>
            <a:r>
              <a:rPr lang="en-GB" noProof="0" dirty="0"/>
              <a:t> om contact en e-mail in </a:t>
            </a:r>
            <a:r>
              <a:rPr lang="en-GB" noProof="0" dirty="0" err="1"/>
              <a:t>te</a:t>
            </a:r>
            <a:r>
              <a:rPr lang="en-GB" noProof="0" dirty="0"/>
              <a:t> </a:t>
            </a:r>
            <a:r>
              <a:rPr lang="en-GB" noProof="0" dirty="0" err="1"/>
              <a:t>voegen</a:t>
            </a:r>
            <a:endParaRPr lang="en-GB" noProof="0" dirty="0"/>
          </a:p>
        </p:txBody>
      </p:sp>
      <p:sp>
        <p:nvSpPr>
          <p:cNvPr id="7" name="Tijdelijke aanduiding voor afbeelding 5"/>
          <p:cNvSpPr>
            <a:spLocks noGrp="1"/>
          </p:cNvSpPr>
          <p:nvPr>
            <p:ph type="pic" sz="quarter" idx="17" hasCustomPrompt="1"/>
          </p:nvPr>
        </p:nvSpPr>
        <p:spPr>
          <a:xfrm>
            <a:off x="1518848" y="11350171"/>
            <a:ext cx="18255600" cy="9270000"/>
          </a:xfrm>
          <a:prstGeom prst="rect">
            <a:avLst/>
          </a:prstGeom>
        </p:spPr>
        <p:txBody>
          <a:bodyPr numCol="1"/>
          <a:lstStyle>
            <a:lvl1pPr algn="ctr">
              <a:lnSpc>
                <a:spcPct val="100000"/>
              </a:lnSpc>
              <a:defRPr b="0" baseline="0">
                <a:solidFill>
                  <a:schemeClr val="bg1">
                    <a:lumMod val="50000"/>
                  </a:schemeClr>
                </a:solidFill>
              </a:defRPr>
            </a:lvl1pPr>
          </a:lstStyle>
          <a:p>
            <a:r>
              <a:rPr lang="en-GB" noProof="0" dirty="0"/>
              <a:t>Click icon below to insert picture. </a:t>
            </a:r>
            <a:br>
              <a:rPr lang="en-GB" noProof="0" dirty="0"/>
            </a:br>
            <a:r>
              <a:rPr lang="en-GB" noProof="0" dirty="0"/>
              <a:t>Move picture to desired position and type white lines behind picture box.</a:t>
            </a:r>
            <a:br>
              <a:rPr lang="en-GB" noProof="0" dirty="0"/>
            </a:br>
            <a:r>
              <a:rPr lang="en-GB" noProof="0" dirty="0"/>
              <a:t>By using function 'Crop' you can change size and offset of the inserted picture inside the window.</a:t>
            </a:r>
          </a:p>
        </p:txBody>
      </p:sp>
      <p:sp>
        <p:nvSpPr>
          <p:cNvPr id="9" name="Tijdelijke aanduiding voor afbeelding 5"/>
          <p:cNvSpPr>
            <a:spLocks noGrp="1"/>
          </p:cNvSpPr>
          <p:nvPr>
            <p:ph type="pic" sz="quarter" idx="18" hasCustomPrompt="1"/>
          </p:nvPr>
        </p:nvSpPr>
        <p:spPr>
          <a:xfrm>
            <a:off x="11073600" y="25200000"/>
            <a:ext cx="8730000" cy="9090000"/>
          </a:xfrm>
          <a:prstGeom prst="rect">
            <a:avLst/>
          </a:prstGeom>
        </p:spPr>
        <p:txBody>
          <a:bodyPr numCol="1"/>
          <a:lstStyle>
            <a:lvl1pPr algn="ctr">
              <a:lnSpc>
                <a:spcPct val="100000"/>
              </a:lnSpc>
              <a:defRPr b="0" baseline="0">
                <a:solidFill>
                  <a:schemeClr val="bg1">
                    <a:lumMod val="50000"/>
                  </a:schemeClr>
                </a:solidFill>
              </a:defRPr>
            </a:lvl1pPr>
          </a:lstStyle>
          <a:p>
            <a:r>
              <a:rPr lang="en-GB" noProof="0" dirty="0"/>
              <a:t>Click icon below to insert picture. </a:t>
            </a:r>
            <a:br>
              <a:rPr lang="en-GB" noProof="0" dirty="0"/>
            </a:br>
            <a:r>
              <a:rPr lang="en-GB" noProof="0" dirty="0"/>
              <a:t>Move picture to desired position and type white lines behind picture box.</a:t>
            </a:r>
            <a:br>
              <a:rPr lang="en-GB" noProof="0" dirty="0"/>
            </a:br>
            <a:r>
              <a:rPr lang="en-GB" noProof="0" dirty="0"/>
              <a:t>By using function 'Crop' you can change size and offset of the inserted picture inside the window.</a:t>
            </a:r>
          </a:p>
        </p:txBody>
      </p:sp>
    </p:spTree>
    <p:extLst>
      <p:ext uri="{BB962C8B-B14F-4D97-AF65-F5344CB8AC3E}">
        <p14:creationId xmlns:p14="http://schemas.microsoft.com/office/powerpoint/2010/main" val="1239716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hthoek 13"/>
          <p:cNvSpPr/>
          <p:nvPr/>
        </p:nvSpPr>
        <p:spPr>
          <a:xfrm>
            <a:off x="721868" y="2225040"/>
            <a:ext cx="29520000" cy="37512000"/>
          </a:xfrm>
          <a:prstGeom prst="rect">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noProof="0" dirty="0">
              <a:solidFill>
                <a:schemeClr val="bg1"/>
              </a:solidFill>
            </a:endParaRPr>
          </a:p>
        </p:txBody>
      </p:sp>
      <p:sp>
        <p:nvSpPr>
          <p:cNvPr id="2" name="Title Placeholder 1"/>
          <p:cNvSpPr>
            <a:spLocks noGrp="1"/>
          </p:cNvSpPr>
          <p:nvPr>
            <p:ph type="title"/>
          </p:nvPr>
        </p:nvSpPr>
        <p:spPr>
          <a:xfrm>
            <a:off x="1479600" y="5186746"/>
            <a:ext cx="28004399" cy="2597887"/>
          </a:xfrm>
          <a:prstGeom prst="rect">
            <a:avLst/>
          </a:prstGeom>
        </p:spPr>
        <p:txBody>
          <a:bodyPr vert="horz" lIns="91440" tIns="45720" rIns="91440" bIns="45720" rtlCol="0" anchor="t" anchorCtr="0">
            <a:normAutofit/>
          </a:bodyPr>
          <a:lstStyle/>
          <a:p>
            <a:r>
              <a:rPr lang="en-GB" noProof="0"/>
              <a:t>click to add title</a:t>
            </a:r>
            <a:endParaRPr lang="en-GB" noProof="0" dirty="0"/>
          </a:p>
        </p:txBody>
      </p:sp>
      <p:sp>
        <p:nvSpPr>
          <p:cNvPr id="3" name="Text Placeholder 2"/>
          <p:cNvSpPr>
            <a:spLocks noGrp="1"/>
          </p:cNvSpPr>
          <p:nvPr>
            <p:ph type="body" idx="1"/>
          </p:nvPr>
        </p:nvSpPr>
        <p:spPr>
          <a:xfrm>
            <a:off x="1512000" y="8553449"/>
            <a:ext cx="28014843" cy="30427349"/>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pic>
        <p:nvPicPr>
          <p:cNvPr id="8" name="Logo Position"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39779570"/>
            <a:ext cx="3785624" cy="3026670"/>
          </a:xfrm>
          <a:prstGeom prst="rect">
            <a:avLst/>
          </a:prstGeom>
        </p:spPr>
      </p:pic>
      <p:sp>
        <p:nvSpPr>
          <p:cNvPr id="6" name="Colophon Position" hidden="1"/>
          <p:cNvSpPr/>
          <p:nvPr/>
        </p:nvSpPr>
        <p:spPr>
          <a:xfrm>
            <a:off x="20426400" y="6803999"/>
            <a:ext cx="9090000" cy="28008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Subtitle, Authors Position" hidden="1"/>
          <p:cNvSpPr/>
          <p:nvPr/>
        </p:nvSpPr>
        <p:spPr>
          <a:xfrm>
            <a:off x="1512000" y="3384000"/>
            <a:ext cx="28008000" cy="88103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itle Position" hidden="1"/>
          <p:cNvSpPr/>
          <p:nvPr/>
        </p:nvSpPr>
        <p:spPr>
          <a:xfrm>
            <a:off x="1512000" y="6264000"/>
            <a:ext cx="28008000" cy="2448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Faculty Logo Position" hidden="1"/>
          <p:cNvSpPr/>
          <p:nvPr/>
        </p:nvSpPr>
        <p:spPr>
          <a:xfrm>
            <a:off x="1512000" y="756000"/>
            <a:ext cx="28008000" cy="756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695997" cy="2232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781323"/>
            <a:ext cx="3783700" cy="3027600"/>
          </a:xfrm>
          <a:prstGeom prst="rect">
            <a:avLst/>
          </a:prstGeom>
        </p:spPr>
      </p:pic>
    </p:spTree>
    <p:extLst>
      <p:ext uri="{BB962C8B-B14F-4D97-AF65-F5344CB8AC3E}">
        <p14:creationId xmlns:p14="http://schemas.microsoft.com/office/powerpoint/2010/main" val="56326742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027487" rtl="0" eaLnBrk="1" latinLnBrk="0" hangingPunct="1">
        <a:lnSpc>
          <a:spcPts val="10490"/>
        </a:lnSpc>
        <a:spcBef>
          <a:spcPct val="0"/>
        </a:spcBef>
        <a:buNone/>
        <a:defRPr sz="10000" u="sng" kern="1200" cap="all" baseline="0">
          <a:solidFill>
            <a:srgbClr val="1E64C8"/>
          </a:solidFill>
          <a:latin typeface="+mj-lt"/>
          <a:ea typeface="+mj-ea"/>
          <a:cs typeface="+mj-cs"/>
        </a:defRPr>
      </a:lvl1pPr>
    </p:titleStyle>
    <p:bodyStyle>
      <a:lvl1pPr marL="0" indent="0" algn="l" defTabSz="3027487" rtl="0" eaLnBrk="1" latinLnBrk="0" hangingPunct="1">
        <a:lnSpc>
          <a:spcPct val="120000"/>
        </a:lnSpc>
        <a:spcBef>
          <a:spcPts val="0"/>
        </a:spcBef>
        <a:buFont typeface="Arial" panose="020B0604020202020204" pitchFamily="34" charset="0"/>
        <a:buNone/>
        <a:defRPr sz="3800" b="1" kern="1200">
          <a:solidFill>
            <a:srgbClr val="1E64C8"/>
          </a:solidFill>
          <a:latin typeface="+mj-lt"/>
          <a:ea typeface="+mn-ea"/>
          <a:cs typeface="+mn-cs"/>
        </a:defRPr>
      </a:lvl1pPr>
      <a:lvl2pPr marL="0" indent="0" algn="l" defTabSz="3027487" rtl="0" eaLnBrk="1" latinLnBrk="0" hangingPunct="1">
        <a:lnSpc>
          <a:spcPct val="100000"/>
        </a:lnSpc>
        <a:spcBef>
          <a:spcPts val="0"/>
        </a:spcBef>
        <a:buFont typeface="Arial" panose="020B0604020202020204" pitchFamily="34" charset="0"/>
        <a:buNone/>
        <a:defRPr sz="2800" b="1" kern="1200">
          <a:solidFill>
            <a:schemeClr val="tx1"/>
          </a:solidFill>
          <a:latin typeface="+mj-lt"/>
          <a:ea typeface="+mn-ea"/>
          <a:cs typeface="+mn-cs"/>
        </a:defRPr>
      </a:lvl2pPr>
      <a:lvl3pPr marL="0" indent="0" algn="l" defTabSz="3027487"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0" hangingPunct="1">
        <a:lnSpc>
          <a:spcPct val="100000"/>
        </a:lnSpc>
        <a:spcBef>
          <a:spcPts val="0"/>
        </a:spcBef>
        <a:buFont typeface="UGent Panno Text SemiBold" panose="02000706040000040003" pitchFamily="2" charset="0"/>
        <a:buChar char="–"/>
        <a:defRPr sz="2800" kern="1200">
          <a:solidFill>
            <a:schemeClr val="tx1"/>
          </a:solidFill>
          <a:latin typeface="+mn-lt"/>
          <a:ea typeface="+mn-ea"/>
          <a:cs typeface="+mn-cs"/>
        </a:defRPr>
      </a:lvl4pPr>
      <a:lvl5pPr marL="360000" indent="-360000" algn="l" defTabSz="3027487" rtl="0" eaLnBrk="1" latinLnBrk="0" hangingPunct="1">
        <a:lnSpc>
          <a:spcPct val="100000"/>
        </a:lnSpc>
        <a:spcBef>
          <a:spcPts val="0"/>
        </a:spcBef>
        <a:buFont typeface="UGent Panno Text SemiBold" panose="02000706040000040003" pitchFamily="2" charset="0"/>
        <a:buChar char="–"/>
        <a:defRPr sz="2800" kern="1200" baseline="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doi.org/10.3390/en14030760"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oi.org/10.3390/w130303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kstvak 5"/>
              <p:cNvSpPr txBox="1"/>
              <p:nvPr/>
            </p:nvSpPr>
            <p:spPr>
              <a:xfrm>
                <a:off x="1667562" y="8036666"/>
                <a:ext cx="13638480" cy="36830595"/>
              </a:xfrm>
              <a:prstGeom prst="rect">
                <a:avLst/>
              </a:prstGeom>
              <a:noFill/>
            </p:spPr>
            <p:txBody>
              <a:bodyPr wrap="square" rtlCol="0">
                <a:spAutoFit/>
              </a:bodyPr>
              <a:lstStyle/>
              <a:p>
                <a:r>
                  <a:rPr lang="en-GB" sz="4800" dirty="0">
                    <a:solidFill>
                      <a:schemeClr val="accent1">
                        <a:lumMod val="75000"/>
                      </a:schemeClr>
                    </a:solidFill>
                  </a:rPr>
                  <a:t>Introduction</a:t>
                </a:r>
              </a:p>
              <a:p>
                <a:r>
                  <a:rPr lang="en-GB" sz="3200" dirty="0"/>
                  <a:t>Trying to meet demands for more renewable energy, research is undertaken to develop Wave Energy Converters (WECs). To harvest a sufficient amount of energy, WECs must be placed in arrays. In order to capture energy from waves, a Power Take Off (PTO) mechanism is used in a WEC. The PTO absorbs energy from the waves by applying a damping force on the floating WEC buoy, which on its turn causes changes in the surrounding wave fields. At Ghent University a “Master WEC” is developed for the upcoming </a:t>
                </a:r>
                <a:r>
                  <a:rPr lang="en-GB" sz="3200" dirty="0" err="1"/>
                  <a:t>WECfarm</a:t>
                </a:r>
                <a:r>
                  <a:rPr lang="en-GB" sz="3200" dirty="0"/>
                  <a:t> project that aims to investigate these near- and far-field effects of different WEC array geometric layouts and different distances between individual WECs. The “Master WEC” is a cylindrically shaped, heaving point absorber that can only move in heave. </a:t>
                </a: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endParaRPr lang="en-GB" sz="4800" dirty="0">
                  <a:solidFill>
                    <a:schemeClr val="accent1">
                      <a:lumMod val="75000"/>
                    </a:schemeClr>
                  </a:solidFill>
                </a:endParaRPr>
              </a:p>
              <a:p>
                <a:r>
                  <a:rPr lang="en-GB" sz="3200" dirty="0"/>
                  <a:t>The goal of this thesis is to implement the “Master WEC” in the numerical domain of </a:t>
                </a:r>
                <a:r>
                  <a:rPr lang="en-GB" sz="3200" dirty="0" err="1"/>
                  <a:t>DualSPHysics</a:t>
                </a:r>
                <a:r>
                  <a:rPr lang="en-GB" sz="3200" dirty="0"/>
                  <a:t>, which is a Smoothed Particle Hydrodynamics (SPH) software. The target is to simulate the involved physical processes and study the changes in the surrounding wave field. </a:t>
                </a:r>
              </a:p>
              <a:p>
                <a:endParaRPr lang="en-GB" sz="3200" dirty="0"/>
              </a:p>
              <a:p>
                <a:r>
                  <a:rPr lang="en-GB" sz="4800" dirty="0">
                    <a:solidFill>
                      <a:schemeClr val="accent1">
                        <a:lumMod val="75000"/>
                      </a:schemeClr>
                    </a:solidFill>
                  </a:rPr>
                  <a:t>Smoothed Particle Hydrodynamics – </a:t>
                </a:r>
                <a:r>
                  <a:rPr lang="en-GB" sz="4800" dirty="0" err="1">
                    <a:solidFill>
                      <a:schemeClr val="accent1">
                        <a:lumMod val="75000"/>
                      </a:schemeClr>
                    </a:solidFill>
                  </a:rPr>
                  <a:t>DualSPHysics</a:t>
                </a:r>
                <a:r>
                  <a:rPr lang="en-GB" sz="4800" dirty="0">
                    <a:solidFill>
                      <a:schemeClr val="accent1">
                        <a:lumMod val="75000"/>
                      </a:schemeClr>
                    </a:solidFill>
                  </a:rPr>
                  <a:t>: background</a:t>
                </a:r>
              </a:p>
              <a:p>
                <a:pPr algn="just"/>
                <a:r>
                  <a:rPr lang="en-GB" sz="3200" dirty="0"/>
                  <a:t>SPH is a meshfree method which implies that the physical properties of the fluid are concentrated in particles. In meshed methods the mesh elements must be connected to each other, while in meshfree methods the behaviour of the particles is based on the interaction of  a particle with its neighbouring particles and connectivity is no longer required. This can solve problems that can occur when modelling rapidly deforming geometries and free surfaces.</a:t>
                </a:r>
              </a:p>
              <a:p>
                <a:pPr algn="just"/>
                <a:r>
                  <a:rPr lang="en-GB" sz="3200" dirty="0"/>
                  <a:t>The SPH formulation used in </a:t>
                </a:r>
                <a:r>
                  <a:rPr lang="en-GB" sz="3200" dirty="0" err="1"/>
                  <a:t>DualSPHysics</a:t>
                </a:r>
                <a:r>
                  <a:rPr lang="en-GB" sz="3200" dirty="0"/>
                  <a:t> is as follows:</a:t>
                </a:r>
              </a:p>
              <a:p>
                <a:pPr marL="457200" indent="-457200" algn="just">
                  <a:buFont typeface="Arial" panose="020B0604020202020204" pitchFamily="34" charset="0"/>
                  <a:buChar char="•"/>
                </a:pPr>
                <a:r>
                  <a:rPr lang="en-US" sz="3200" dirty="0"/>
                  <a:t>Discretization of domain in a set of </a:t>
                </a:r>
                <a:r>
                  <a:rPr lang="en-US" sz="3200" b="1" dirty="0" err="1"/>
                  <a:t>Lagrangian</a:t>
                </a:r>
                <a:r>
                  <a:rPr lang="en-US" sz="3200" b="1" dirty="0"/>
                  <a:t> points</a:t>
                </a:r>
                <a:r>
                  <a:rPr lang="en-US" sz="3200" dirty="0"/>
                  <a:t>, or </a:t>
                </a:r>
                <a:r>
                  <a:rPr lang="en-US" sz="3200" b="1" dirty="0"/>
                  <a:t>particles</a:t>
                </a:r>
                <a:r>
                  <a:rPr lang="en-US" sz="3200" dirty="0"/>
                  <a:t>.</a:t>
                </a:r>
              </a:p>
              <a:p>
                <a:pPr marL="457200" indent="-457200" algn="just">
                  <a:buFont typeface="Arial" panose="020B0604020202020204" pitchFamily="34" charset="0"/>
                  <a:buChar char="•"/>
                </a:pPr>
                <a:r>
                  <a:rPr lang="en-US" sz="3200" dirty="0"/>
                  <a:t>Approximation of a generic function F at position </a:t>
                </a:r>
                <a:r>
                  <a:rPr lang="en-US" sz="3200" dirty="0" err="1"/>
                  <a:t>r</a:t>
                </a:r>
                <a:r>
                  <a:rPr lang="en-US" sz="3200" baseline="-25000" dirty="0" err="1"/>
                  <a:t>a</a:t>
                </a:r>
                <a:r>
                  <a:rPr lang="en-US" sz="3200" dirty="0"/>
                  <a:t> :</a:t>
                </a:r>
              </a:p>
              <a:p>
                <a:pPr algn="just"/>
                <a14:m>
                  <m:oMathPara xmlns:m="http://schemas.openxmlformats.org/officeDocument/2006/math">
                    <m:oMathParaPr>
                      <m:jc m:val="centerGroup"/>
                    </m:oMathParaPr>
                    <m:oMath xmlns:m="http://schemas.openxmlformats.org/officeDocument/2006/math">
                      <m:r>
                        <m:rPr>
                          <m:sty m:val="p"/>
                        </m:rPr>
                        <a:rPr lang="nl-BE" sz="3200" b="0" i="0" kern="0">
                          <a:solidFill>
                            <a:srgbClr val="000000"/>
                          </a:solidFill>
                          <a:latin typeface="Cambria Math" panose="02040503050406030204" pitchFamily="18" charset="0"/>
                        </a:rPr>
                        <m:t>F</m:t>
                      </m:r>
                      <m:d>
                        <m:dPr>
                          <m:ctrlPr>
                            <a:rPr lang="nl-BE" sz="3200" i="1" kern="0">
                              <a:solidFill>
                                <a:srgbClr val="000000"/>
                              </a:solidFill>
                              <a:latin typeface="Cambria Math" panose="02040503050406030204" pitchFamily="18" charset="0"/>
                            </a:rPr>
                          </m:ctrlPr>
                        </m:dPr>
                        <m:e>
                          <m:sSub>
                            <m:sSubPr>
                              <m:ctrlPr>
                                <a:rPr lang="nl-BE" sz="3200" i="1" kern="0">
                                  <a:solidFill>
                                    <a:srgbClr val="000000"/>
                                  </a:solidFill>
                                  <a:latin typeface="Cambria Math" panose="02040503050406030204" pitchFamily="18" charset="0"/>
                                </a:rPr>
                              </m:ctrlPr>
                            </m:sSubPr>
                            <m:e>
                              <m:r>
                                <m:rPr>
                                  <m:sty m:val="p"/>
                                </m:rPr>
                                <a:rPr lang="nl-BE" sz="3200" b="0" i="0" kern="0">
                                  <a:solidFill>
                                    <a:srgbClr val="000000"/>
                                  </a:solidFill>
                                  <a:latin typeface="Cambria Math" panose="02040503050406030204" pitchFamily="18" charset="0"/>
                                </a:rPr>
                                <m:t>r</m:t>
                              </m:r>
                            </m:e>
                            <m:sub>
                              <m:r>
                                <m:rPr>
                                  <m:sty m:val="p"/>
                                </m:rPr>
                                <a:rPr lang="nl-BE" sz="3200" b="0" i="0" kern="0">
                                  <a:solidFill>
                                    <a:srgbClr val="000000"/>
                                  </a:solidFill>
                                  <a:latin typeface="Cambria Math" panose="02040503050406030204" pitchFamily="18" charset="0"/>
                                </a:rPr>
                                <m:t>a</m:t>
                              </m:r>
                            </m:sub>
                          </m:sSub>
                        </m:e>
                      </m:d>
                      <m:r>
                        <a:rPr lang="nl-BE" sz="3200" b="0" i="0" kern="0">
                          <a:solidFill>
                            <a:srgbClr val="000000"/>
                          </a:solidFill>
                          <a:latin typeface="Cambria Math" panose="02040503050406030204" pitchFamily="18" charset="0"/>
                          <a:ea typeface="Cambria Math" panose="02040503050406030204" pitchFamily="18" charset="0"/>
                        </a:rPr>
                        <m:t>≈</m:t>
                      </m:r>
                      <m:nary>
                        <m:naryPr>
                          <m:chr m:val="∑"/>
                          <m:supHide m:val="on"/>
                          <m:ctrlPr>
                            <a:rPr lang="nl-BE" sz="3200" i="1" kern="0">
                              <a:solidFill>
                                <a:srgbClr val="000000"/>
                              </a:solidFill>
                              <a:latin typeface="Cambria Math" panose="02040503050406030204" pitchFamily="18" charset="0"/>
                              <a:ea typeface="Cambria Math" panose="02040503050406030204" pitchFamily="18" charset="0"/>
                            </a:rPr>
                          </m:ctrlPr>
                        </m:naryPr>
                        <m:sub>
                          <m:r>
                            <m:rPr>
                              <m:sty m:val="p"/>
                              <m:brk m:alnAt="7"/>
                            </m:rPr>
                            <a:rPr lang="nl-BE" sz="3200" b="0" i="0" kern="0">
                              <a:solidFill>
                                <a:srgbClr val="000000"/>
                              </a:solidFill>
                              <a:latin typeface="Cambria Math" panose="02040503050406030204" pitchFamily="18" charset="0"/>
                              <a:ea typeface="Cambria Math" panose="02040503050406030204" pitchFamily="18" charset="0"/>
                            </a:rPr>
                            <m:t>b</m:t>
                          </m:r>
                        </m:sub>
                        <m:sup/>
                        <m:e>
                          <m:r>
                            <m:rPr>
                              <m:sty m:val="p"/>
                            </m:rPr>
                            <a:rPr lang="nl-BE" sz="3200" b="0" i="0" kern="0">
                              <a:solidFill>
                                <a:srgbClr val="000000"/>
                              </a:solidFill>
                              <a:latin typeface="Cambria Math" panose="02040503050406030204" pitchFamily="18" charset="0"/>
                              <a:ea typeface="Cambria Math" panose="02040503050406030204" pitchFamily="18" charset="0"/>
                            </a:rPr>
                            <m:t>F</m:t>
                          </m:r>
                          <m:d>
                            <m:dPr>
                              <m:ctrlPr>
                                <a:rPr lang="nl-BE" sz="3200" i="1" kern="0">
                                  <a:solidFill>
                                    <a:srgbClr val="000000"/>
                                  </a:solidFill>
                                  <a:latin typeface="Cambria Math" panose="02040503050406030204" pitchFamily="18" charset="0"/>
                                  <a:ea typeface="Cambria Math" panose="02040503050406030204" pitchFamily="18" charset="0"/>
                                </a:rPr>
                              </m:ctrlPr>
                            </m:dPr>
                            <m:e>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b="0" i="0" kern="0">
                                      <a:solidFill>
                                        <a:srgbClr val="000000"/>
                                      </a:solidFill>
                                      <a:latin typeface="Cambria Math" panose="02040503050406030204" pitchFamily="18" charset="0"/>
                                      <a:ea typeface="Cambria Math" panose="02040503050406030204" pitchFamily="18" charset="0"/>
                                    </a:rPr>
                                    <m:t>r</m:t>
                                  </m:r>
                                </m:e>
                                <m:sub>
                                  <m:r>
                                    <m:rPr>
                                      <m:sty m:val="p"/>
                                    </m:rPr>
                                    <a:rPr lang="nl-BE" sz="3200" b="0" i="0" kern="0">
                                      <a:solidFill>
                                        <a:srgbClr val="000000"/>
                                      </a:solidFill>
                                      <a:latin typeface="Cambria Math" panose="02040503050406030204" pitchFamily="18" charset="0"/>
                                      <a:ea typeface="Cambria Math" panose="02040503050406030204" pitchFamily="18" charset="0"/>
                                    </a:rPr>
                                    <m:t>b</m:t>
                                  </m:r>
                                </m:sub>
                              </m:sSub>
                            </m:e>
                          </m:d>
                          <m:r>
                            <a:rPr lang="nl-BE" sz="3200" b="0" i="0" kern="0">
                              <a:solidFill>
                                <a:srgbClr val="000000"/>
                              </a:solidFill>
                              <a:latin typeface="Cambria Math" panose="02040503050406030204" pitchFamily="18" charset="0"/>
                              <a:ea typeface="Cambria Math" panose="02040503050406030204" pitchFamily="18" charset="0"/>
                            </a:rPr>
                            <m:t>.</m:t>
                          </m:r>
                          <m:f>
                            <m:fPr>
                              <m:ctrlPr>
                                <a:rPr lang="nl-BE" sz="3200" i="1" kern="0">
                                  <a:solidFill>
                                    <a:srgbClr val="000000"/>
                                  </a:solidFill>
                                  <a:latin typeface="Cambria Math" panose="02040503050406030204" pitchFamily="18" charset="0"/>
                                  <a:ea typeface="Cambria Math" panose="02040503050406030204" pitchFamily="18" charset="0"/>
                                </a:rPr>
                              </m:ctrlPr>
                            </m:fPr>
                            <m:num>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b="0" i="0" kern="0">
                                      <a:solidFill>
                                        <a:srgbClr val="000000"/>
                                      </a:solidFill>
                                      <a:latin typeface="Cambria Math" panose="02040503050406030204" pitchFamily="18" charset="0"/>
                                      <a:ea typeface="Cambria Math" panose="02040503050406030204" pitchFamily="18" charset="0"/>
                                    </a:rPr>
                                    <m:t>m</m:t>
                                  </m:r>
                                </m:e>
                                <m:sub>
                                  <m:r>
                                    <m:rPr>
                                      <m:sty m:val="p"/>
                                    </m:rPr>
                                    <a:rPr lang="nl-BE" sz="3200" b="0" i="0" kern="0">
                                      <a:solidFill>
                                        <a:srgbClr val="000000"/>
                                      </a:solidFill>
                                      <a:latin typeface="Cambria Math" panose="02040503050406030204" pitchFamily="18" charset="0"/>
                                      <a:ea typeface="Cambria Math" panose="02040503050406030204" pitchFamily="18" charset="0"/>
                                    </a:rPr>
                                    <m:t>b</m:t>
                                  </m:r>
                                </m:sub>
                              </m:sSub>
                            </m:num>
                            <m:den>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b="0" i="0" kern="0">
                                      <a:solidFill>
                                        <a:srgbClr val="000000"/>
                                      </a:solidFill>
                                      <a:latin typeface="Cambria Math" panose="02040503050406030204" pitchFamily="18" charset="0"/>
                                      <a:ea typeface="Cambria Math" panose="02040503050406030204" pitchFamily="18" charset="0"/>
                                    </a:rPr>
                                    <m:t>ρ</m:t>
                                  </m:r>
                                </m:e>
                                <m:sub>
                                  <m:r>
                                    <m:rPr>
                                      <m:sty m:val="p"/>
                                    </m:rPr>
                                    <a:rPr lang="nl-BE" sz="3200" b="0" i="0" kern="0">
                                      <a:solidFill>
                                        <a:srgbClr val="000000"/>
                                      </a:solidFill>
                                      <a:latin typeface="Cambria Math" panose="02040503050406030204" pitchFamily="18" charset="0"/>
                                      <a:ea typeface="Cambria Math" panose="02040503050406030204" pitchFamily="18" charset="0"/>
                                    </a:rPr>
                                    <m:t>b</m:t>
                                  </m:r>
                                </m:sub>
                              </m:sSub>
                            </m:den>
                          </m:f>
                          <m:r>
                            <m:rPr>
                              <m:sty m:val="p"/>
                            </m:rPr>
                            <a:rPr lang="nl-BE" sz="3200" b="0" i="0" kern="0">
                              <a:solidFill>
                                <a:srgbClr val="000000"/>
                              </a:solidFill>
                              <a:latin typeface="Cambria Math" panose="02040503050406030204" pitchFamily="18" charset="0"/>
                              <a:ea typeface="Cambria Math" panose="02040503050406030204" pitchFamily="18" charset="0"/>
                            </a:rPr>
                            <m:t>W</m:t>
                          </m:r>
                          <m:r>
                            <a:rPr lang="nl-BE" sz="3200" b="0" i="0" kern="0">
                              <a:solidFill>
                                <a:srgbClr val="000000"/>
                              </a:solidFill>
                              <a:latin typeface="Cambria Math" panose="02040503050406030204" pitchFamily="18" charset="0"/>
                              <a:ea typeface="Cambria Math" panose="02040503050406030204" pitchFamily="18" charset="0"/>
                            </a:rPr>
                            <m:t>(</m:t>
                          </m:r>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b="0" i="0" kern="0">
                                  <a:solidFill>
                                    <a:srgbClr val="000000"/>
                                  </a:solidFill>
                                  <a:latin typeface="Cambria Math" panose="02040503050406030204" pitchFamily="18" charset="0"/>
                                  <a:ea typeface="Cambria Math" panose="02040503050406030204" pitchFamily="18" charset="0"/>
                                </a:rPr>
                                <m:t>r</m:t>
                              </m:r>
                            </m:e>
                            <m:sub>
                              <m:r>
                                <m:rPr>
                                  <m:sty m:val="p"/>
                                </m:rPr>
                                <a:rPr lang="nl-BE" sz="3200" b="0" i="0" kern="0">
                                  <a:solidFill>
                                    <a:srgbClr val="000000"/>
                                  </a:solidFill>
                                  <a:latin typeface="Cambria Math" panose="02040503050406030204" pitchFamily="18" charset="0"/>
                                  <a:ea typeface="Cambria Math" panose="02040503050406030204" pitchFamily="18" charset="0"/>
                                </a:rPr>
                                <m:t>a</m:t>
                              </m:r>
                            </m:sub>
                          </m:sSub>
                          <m:r>
                            <a:rPr lang="nl-BE" sz="3200" b="0" i="0" kern="0">
                              <a:solidFill>
                                <a:srgbClr val="000000"/>
                              </a:solidFill>
                              <a:latin typeface="Cambria Math" panose="02040503050406030204" pitchFamily="18" charset="0"/>
                              <a:ea typeface="Cambria Math" panose="02040503050406030204" pitchFamily="18" charset="0"/>
                            </a:rPr>
                            <m:t>−</m:t>
                          </m:r>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b="0" i="0" kern="0">
                                  <a:solidFill>
                                    <a:srgbClr val="000000"/>
                                  </a:solidFill>
                                  <a:latin typeface="Cambria Math" panose="02040503050406030204" pitchFamily="18" charset="0"/>
                                  <a:ea typeface="Cambria Math" panose="02040503050406030204" pitchFamily="18" charset="0"/>
                                </a:rPr>
                                <m:t>r</m:t>
                              </m:r>
                            </m:e>
                            <m:sub>
                              <m:r>
                                <m:rPr>
                                  <m:sty m:val="p"/>
                                </m:rPr>
                                <a:rPr lang="nl-BE" sz="3200" b="0" i="0" kern="0">
                                  <a:solidFill>
                                    <a:srgbClr val="000000"/>
                                  </a:solidFill>
                                  <a:latin typeface="Cambria Math" panose="02040503050406030204" pitchFamily="18" charset="0"/>
                                  <a:ea typeface="Cambria Math" panose="02040503050406030204" pitchFamily="18" charset="0"/>
                                </a:rPr>
                                <m:t>b</m:t>
                              </m:r>
                            </m:sub>
                          </m:sSub>
                          <m:r>
                            <a:rPr lang="nl-BE" sz="3200" b="0" i="0" kern="0">
                              <a:solidFill>
                                <a:srgbClr val="000000"/>
                              </a:solidFill>
                              <a:latin typeface="Cambria Math" panose="02040503050406030204" pitchFamily="18" charset="0"/>
                              <a:ea typeface="Cambria Math" panose="02040503050406030204" pitchFamily="18" charset="0"/>
                            </a:rPr>
                            <m:t>,</m:t>
                          </m:r>
                          <m:r>
                            <m:rPr>
                              <m:sty m:val="p"/>
                            </m:rPr>
                            <a:rPr lang="nl-BE" sz="3200" b="0" i="0" kern="0">
                              <a:solidFill>
                                <a:srgbClr val="000000"/>
                              </a:solidFill>
                              <a:latin typeface="Cambria Math" panose="02040503050406030204" pitchFamily="18" charset="0"/>
                              <a:ea typeface="Cambria Math" panose="02040503050406030204" pitchFamily="18" charset="0"/>
                            </a:rPr>
                            <m:t>h</m:t>
                          </m:r>
                          <m:r>
                            <a:rPr lang="nl-BE" sz="3200" b="0" i="0" kern="0">
                              <a:solidFill>
                                <a:srgbClr val="000000"/>
                              </a:solidFill>
                              <a:latin typeface="Cambria Math" panose="02040503050406030204" pitchFamily="18" charset="0"/>
                              <a:ea typeface="Cambria Math" panose="02040503050406030204" pitchFamily="18" charset="0"/>
                            </a:rPr>
                            <m:t>)</m:t>
                          </m:r>
                        </m:e>
                      </m:nary>
                    </m:oMath>
                  </m:oMathPara>
                </a14:m>
                <a:endParaRPr lang="en-GB" sz="3200" dirty="0"/>
              </a:p>
              <a:p>
                <a:pPr marL="457200" indent="-457200" algn="just">
                  <a:buFont typeface="Arial" panose="020B0604020202020204" pitchFamily="34" charset="0"/>
                  <a:buChar char="•"/>
                </a:pPr>
                <a:r>
                  <a:rPr lang="en-US" sz="3200" dirty="0"/>
                  <a:t>Summation over all neighboring particles b that fall within the support of the Kernel, defined by the smoothing length h.</a:t>
                </a:r>
              </a:p>
              <a:p>
                <a:pPr marL="457200" indent="-457200" algn="just">
                  <a:buFont typeface="Arial" panose="020B0604020202020204" pitchFamily="34" charset="0"/>
                  <a:buChar char="•"/>
                </a:pPr>
                <a:r>
                  <a:rPr lang="en-US" sz="3200" dirty="0"/>
                  <a:t>W is defined as the </a:t>
                </a:r>
                <a:r>
                  <a:rPr lang="en-US" sz="3200" b="1" dirty="0"/>
                  <a:t>Kernel function </a:t>
                </a:r>
                <a:r>
                  <a:rPr lang="en-US" sz="3200" dirty="0"/>
                  <a:t>and is usually cubic or quintic.</a:t>
                </a:r>
              </a:p>
              <a:p>
                <a:pPr marL="457200" indent="-457200" algn="just">
                  <a:buFont typeface="Arial" panose="020B0604020202020204" pitchFamily="34" charset="0"/>
                  <a:buChar char="•"/>
                </a:pPr>
                <a:r>
                  <a:rPr lang="nl-BE" sz="3200" b="1" kern="0" dirty="0"/>
                  <a:t>Momentum </a:t>
                </a:r>
                <a:r>
                  <a:rPr lang="nl-BE" sz="3200" b="1" kern="0" dirty="0" err="1"/>
                  <a:t>conservation</a:t>
                </a:r>
                <a:r>
                  <a:rPr lang="nl-BE" sz="3200" b="1" kern="0" dirty="0"/>
                  <a:t> </a:t>
                </a:r>
                <a:r>
                  <a:rPr lang="nl-BE" sz="3200" kern="0" dirty="0" err="1"/>
                  <a:t>equation</a:t>
                </a:r>
                <a:r>
                  <a:rPr lang="nl-BE" sz="3200" kern="0" dirty="0"/>
                  <a:t> in SPH:</a:t>
                </a:r>
              </a:p>
              <a:p>
                <a:pPr algn="just"/>
                <a14:m>
                  <m:oMathPara xmlns:m="http://schemas.openxmlformats.org/officeDocument/2006/math">
                    <m:oMathParaPr>
                      <m:jc m:val="centerGroup"/>
                    </m:oMathParaPr>
                    <m:oMath xmlns:m="http://schemas.openxmlformats.org/officeDocument/2006/math">
                      <m:f>
                        <m:fPr>
                          <m:ctrlPr>
                            <a:rPr lang="nl-BE" sz="3200" i="1" kern="0">
                              <a:solidFill>
                                <a:srgbClr val="000000"/>
                              </a:solidFill>
                              <a:latin typeface="Cambria Math" panose="02040503050406030204" pitchFamily="18" charset="0"/>
                            </a:rPr>
                          </m:ctrlPr>
                        </m:fPr>
                        <m:num>
                          <m:r>
                            <m:rPr>
                              <m:sty m:val="p"/>
                            </m:rPr>
                            <a:rPr lang="nl-BE" sz="3200" kern="0">
                              <a:solidFill>
                                <a:srgbClr val="000000"/>
                              </a:solidFill>
                              <a:latin typeface="Cambria Math" panose="02040503050406030204" pitchFamily="18" charset="0"/>
                            </a:rPr>
                            <m:t>d</m:t>
                          </m:r>
                          <m:sSub>
                            <m:sSubPr>
                              <m:ctrlPr>
                                <a:rPr lang="nl-BE" sz="3200" i="1" kern="0">
                                  <a:solidFill>
                                    <a:srgbClr val="000000"/>
                                  </a:solidFill>
                                  <a:latin typeface="Cambria Math" panose="02040503050406030204" pitchFamily="18" charset="0"/>
                                </a:rPr>
                              </m:ctrlPr>
                            </m:sSubPr>
                            <m:e>
                              <m:r>
                                <m:rPr>
                                  <m:sty m:val="p"/>
                                </m:rPr>
                                <a:rPr lang="nl-BE" sz="3200" kern="0">
                                  <a:solidFill>
                                    <a:srgbClr val="000000"/>
                                  </a:solidFill>
                                  <a:latin typeface="Cambria Math" panose="02040503050406030204" pitchFamily="18" charset="0"/>
                                </a:rPr>
                                <m:t>v</m:t>
                              </m:r>
                            </m:e>
                            <m:sub>
                              <m:r>
                                <m:rPr>
                                  <m:sty m:val="p"/>
                                </m:rPr>
                                <a:rPr lang="nl-BE" sz="3200" kern="0">
                                  <a:solidFill>
                                    <a:srgbClr val="000000"/>
                                  </a:solidFill>
                                  <a:latin typeface="Cambria Math" panose="02040503050406030204" pitchFamily="18" charset="0"/>
                                </a:rPr>
                                <m:t>a</m:t>
                              </m:r>
                            </m:sub>
                          </m:sSub>
                        </m:num>
                        <m:den>
                          <m:r>
                            <m:rPr>
                              <m:sty m:val="p"/>
                            </m:rPr>
                            <a:rPr lang="nl-BE" sz="3200" kern="0">
                              <a:solidFill>
                                <a:srgbClr val="000000"/>
                              </a:solidFill>
                              <a:latin typeface="Cambria Math" panose="02040503050406030204" pitchFamily="18" charset="0"/>
                            </a:rPr>
                            <m:t>dt</m:t>
                          </m:r>
                        </m:den>
                      </m:f>
                      <m:r>
                        <a:rPr lang="nl-BE" sz="3200" kern="0">
                          <a:solidFill>
                            <a:srgbClr val="000000"/>
                          </a:solidFill>
                          <a:latin typeface="Cambria Math" panose="02040503050406030204" pitchFamily="18" charset="0"/>
                        </a:rPr>
                        <m:t>=−</m:t>
                      </m:r>
                      <m:nary>
                        <m:naryPr>
                          <m:chr m:val="∑"/>
                          <m:supHide m:val="on"/>
                          <m:ctrlPr>
                            <a:rPr lang="nl-BE" sz="3200" i="1" kern="0">
                              <a:solidFill>
                                <a:srgbClr val="000000"/>
                              </a:solidFill>
                              <a:latin typeface="Cambria Math" panose="02040503050406030204" pitchFamily="18" charset="0"/>
                            </a:rPr>
                          </m:ctrlPr>
                        </m:naryPr>
                        <m:sub>
                          <m:r>
                            <m:rPr>
                              <m:sty m:val="p"/>
                              <m:brk m:alnAt="7"/>
                            </m:rPr>
                            <a:rPr lang="nl-BE" sz="3200" kern="0">
                              <a:solidFill>
                                <a:srgbClr val="000000"/>
                              </a:solidFill>
                              <a:latin typeface="Cambria Math" panose="02040503050406030204" pitchFamily="18" charset="0"/>
                            </a:rPr>
                            <m:t>b</m:t>
                          </m:r>
                        </m:sub>
                        <m:sup/>
                        <m:e>
                          <m:sSub>
                            <m:sSubPr>
                              <m:ctrlPr>
                                <a:rPr lang="nl-BE" sz="3200" i="1" kern="0">
                                  <a:solidFill>
                                    <a:srgbClr val="000000"/>
                                  </a:solidFill>
                                  <a:latin typeface="Cambria Math" panose="02040503050406030204" pitchFamily="18" charset="0"/>
                                </a:rPr>
                              </m:ctrlPr>
                            </m:sSubPr>
                            <m:e>
                              <m:r>
                                <m:rPr>
                                  <m:sty m:val="p"/>
                                </m:rPr>
                                <a:rPr lang="nl-BE" sz="3200" kern="0">
                                  <a:solidFill>
                                    <a:srgbClr val="000000"/>
                                  </a:solidFill>
                                  <a:latin typeface="Cambria Math" panose="02040503050406030204" pitchFamily="18" charset="0"/>
                                </a:rPr>
                                <m:t>m</m:t>
                              </m:r>
                            </m:e>
                            <m:sub>
                              <m:r>
                                <m:rPr>
                                  <m:sty m:val="p"/>
                                </m:rPr>
                                <a:rPr lang="nl-BE" sz="3200" kern="0">
                                  <a:solidFill>
                                    <a:srgbClr val="000000"/>
                                  </a:solidFill>
                                  <a:latin typeface="Cambria Math" panose="02040503050406030204" pitchFamily="18" charset="0"/>
                                </a:rPr>
                                <m:t>b</m:t>
                              </m:r>
                            </m:sub>
                          </m:sSub>
                          <m:d>
                            <m:dPr>
                              <m:ctrlPr>
                                <a:rPr lang="nl-BE" sz="3200" i="1" kern="0">
                                  <a:solidFill>
                                    <a:srgbClr val="000000"/>
                                  </a:solidFill>
                                  <a:latin typeface="Cambria Math" panose="02040503050406030204" pitchFamily="18" charset="0"/>
                                </a:rPr>
                              </m:ctrlPr>
                            </m:dPr>
                            <m:e>
                              <m:f>
                                <m:fPr>
                                  <m:ctrlPr>
                                    <a:rPr lang="nl-BE" sz="3200" i="1" kern="0">
                                      <a:solidFill>
                                        <a:srgbClr val="000000"/>
                                      </a:solidFill>
                                      <a:latin typeface="Cambria Math" panose="02040503050406030204" pitchFamily="18" charset="0"/>
                                    </a:rPr>
                                  </m:ctrlPr>
                                </m:fPr>
                                <m:num>
                                  <m:sSub>
                                    <m:sSubPr>
                                      <m:ctrlPr>
                                        <a:rPr lang="nl-BE" sz="3200" i="1" kern="0">
                                          <a:solidFill>
                                            <a:srgbClr val="000000"/>
                                          </a:solidFill>
                                          <a:latin typeface="Cambria Math" panose="02040503050406030204" pitchFamily="18" charset="0"/>
                                        </a:rPr>
                                      </m:ctrlPr>
                                    </m:sSubPr>
                                    <m:e>
                                      <m:r>
                                        <m:rPr>
                                          <m:sty m:val="p"/>
                                        </m:rPr>
                                        <a:rPr lang="nl-BE" sz="3200" kern="0">
                                          <a:solidFill>
                                            <a:srgbClr val="000000"/>
                                          </a:solidFill>
                                          <a:latin typeface="Cambria Math" panose="02040503050406030204" pitchFamily="18" charset="0"/>
                                        </a:rPr>
                                        <m:t>P</m:t>
                                      </m:r>
                                    </m:e>
                                    <m:sub>
                                      <m:r>
                                        <m:rPr>
                                          <m:sty m:val="p"/>
                                        </m:rPr>
                                        <a:rPr lang="nl-BE" sz="3200" kern="0">
                                          <a:solidFill>
                                            <a:srgbClr val="000000"/>
                                          </a:solidFill>
                                          <a:latin typeface="Cambria Math" panose="02040503050406030204" pitchFamily="18" charset="0"/>
                                        </a:rPr>
                                        <m:t>b</m:t>
                                      </m:r>
                                    </m:sub>
                                  </m:sSub>
                                  <m:r>
                                    <a:rPr lang="nl-BE" sz="3200" i="1" kern="0">
                                      <a:solidFill>
                                        <a:srgbClr val="000000"/>
                                      </a:solidFill>
                                      <a:latin typeface="Cambria Math" panose="02040503050406030204" pitchFamily="18" charset="0"/>
                                    </a:rPr>
                                    <m:t>+</m:t>
                                  </m:r>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P</m:t>
                                      </m:r>
                                    </m:e>
                                    <m:sub>
                                      <m:r>
                                        <m:rPr>
                                          <m:sty m:val="p"/>
                                        </m:rPr>
                                        <a:rPr lang="nl-BE" sz="3200" kern="0">
                                          <a:solidFill>
                                            <a:srgbClr val="000000"/>
                                          </a:solidFill>
                                          <a:latin typeface="Cambria Math" panose="02040503050406030204" pitchFamily="18" charset="0"/>
                                          <a:ea typeface="Cambria Math" panose="02040503050406030204" pitchFamily="18" charset="0"/>
                                        </a:rPr>
                                        <m:t>a</m:t>
                                      </m:r>
                                    </m:sub>
                                  </m:sSub>
                                </m:num>
                                <m:den>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ρ</m:t>
                                      </m:r>
                                    </m:e>
                                    <m:sub>
                                      <m:r>
                                        <m:rPr>
                                          <m:sty m:val="p"/>
                                        </m:rPr>
                                        <a:rPr lang="nl-BE" sz="3200" kern="0">
                                          <a:solidFill>
                                            <a:srgbClr val="000000"/>
                                          </a:solidFill>
                                          <a:latin typeface="Cambria Math" panose="02040503050406030204" pitchFamily="18" charset="0"/>
                                          <a:ea typeface="Cambria Math" panose="02040503050406030204" pitchFamily="18" charset="0"/>
                                        </a:rPr>
                                        <m:t>b</m:t>
                                      </m:r>
                                    </m:sub>
                                  </m:sSub>
                                  <m:r>
                                    <a:rPr lang="nl-BE" sz="3200" i="1" kern="0">
                                      <a:solidFill>
                                        <a:srgbClr val="000000"/>
                                      </a:solidFill>
                                      <a:latin typeface="Cambria Math" panose="02040503050406030204" pitchFamily="18" charset="0"/>
                                      <a:ea typeface="Cambria Math" panose="02040503050406030204" pitchFamily="18" charset="0"/>
                                    </a:rPr>
                                    <m:t>.</m:t>
                                  </m:r>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ρ</m:t>
                                      </m:r>
                                    </m:e>
                                    <m:sub>
                                      <m:r>
                                        <m:rPr>
                                          <m:sty m:val="p"/>
                                        </m:rPr>
                                        <a:rPr lang="nl-BE" sz="3200" kern="0">
                                          <a:solidFill>
                                            <a:srgbClr val="000000"/>
                                          </a:solidFill>
                                          <a:latin typeface="Cambria Math" panose="02040503050406030204" pitchFamily="18" charset="0"/>
                                          <a:ea typeface="Cambria Math" panose="02040503050406030204" pitchFamily="18" charset="0"/>
                                        </a:rPr>
                                        <m:t>a</m:t>
                                      </m:r>
                                    </m:sub>
                                  </m:sSub>
                                </m:den>
                              </m:f>
                              <m:r>
                                <a:rPr lang="nl-BE" sz="3200" kern="0">
                                  <a:solidFill>
                                    <a:srgbClr val="000000"/>
                                  </a:solidFill>
                                  <a:latin typeface="Cambria Math" panose="02040503050406030204" pitchFamily="18" charset="0"/>
                                  <a:ea typeface="Cambria Math" panose="02040503050406030204" pitchFamily="18" charset="0"/>
                                </a:rPr>
                                <m:t>+</m:t>
                              </m:r>
                              <m:sSub>
                                <m:sSubPr>
                                  <m:ctrlPr>
                                    <a:rPr lang="nl-BE" sz="3200" i="1" kern="0">
                                      <a:solidFill>
                                        <a:srgbClr val="000000"/>
                                      </a:solidFill>
                                      <a:latin typeface="Cambria Math" panose="02040503050406030204" pitchFamily="18" charset="0"/>
                                      <a:ea typeface="Cambria Math" panose="02040503050406030204" pitchFamily="18" charset="0"/>
                                    </a:rPr>
                                  </m:ctrlPr>
                                </m:sSubPr>
                                <m:e>
                                  <m:r>
                                    <a:rPr lang="az-Cyrl-AZ" sz="3200" kern="0">
                                      <a:solidFill>
                                        <a:srgbClr val="000000"/>
                                      </a:solidFill>
                                      <a:latin typeface="Cambria Math" panose="02040503050406030204" pitchFamily="18" charset="0"/>
                                      <a:ea typeface="Cambria Math" panose="02040503050406030204" pitchFamily="18" charset="0"/>
                                    </a:rPr>
                                    <m:t>П</m:t>
                                  </m:r>
                                </m:e>
                                <m:sub>
                                  <m:r>
                                    <m:rPr>
                                      <m:sty m:val="p"/>
                                    </m:rPr>
                                    <a:rPr lang="nl-BE" sz="3200" kern="0">
                                      <a:solidFill>
                                        <a:srgbClr val="000000"/>
                                      </a:solidFill>
                                      <a:latin typeface="Cambria Math" panose="02040503050406030204" pitchFamily="18" charset="0"/>
                                      <a:ea typeface="Cambria Math" panose="02040503050406030204" pitchFamily="18" charset="0"/>
                                    </a:rPr>
                                    <m:t>ab</m:t>
                                  </m:r>
                                </m:sub>
                              </m:sSub>
                            </m:e>
                          </m:d>
                          <m:sSub>
                            <m:sSubPr>
                              <m:ctrlPr>
                                <a:rPr lang="nl-BE" sz="3200" i="1" kern="0">
                                  <a:solidFill>
                                    <a:srgbClr val="000000"/>
                                  </a:solidFill>
                                  <a:latin typeface="Cambria Math" panose="02040503050406030204" pitchFamily="18" charset="0"/>
                                  <a:ea typeface="Cambria Math" panose="02040503050406030204" pitchFamily="18" charset="0"/>
                                </a:rPr>
                              </m:ctrlPr>
                            </m:sSubPr>
                            <m:e>
                              <m:r>
                                <a:rPr lang="nl-BE" sz="3200" kern="0">
                                  <a:solidFill>
                                    <a:srgbClr val="000000"/>
                                  </a:solidFill>
                                  <a:latin typeface="Cambria Math" panose="02040503050406030204" pitchFamily="18" charset="0"/>
                                  <a:ea typeface="Cambria Math" panose="02040503050406030204" pitchFamily="18" charset="0"/>
                                </a:rPr>
                                <m:t>𝛻</m:t>
                              </m:r>
                            </m:e>
                            <m:sub>
                              <m:r>
                                <m:rPr>
                                  <m:sty m:val="p"/>
                                </m:rPr>
                                <a:rPr lang="nl-BE" sz="3200" kern="0">
                                  <a:solidFill>
                                    <a:srgbClr val="000000"/>
                                  </a:solidFill>
                                  <a:latin typeface="Cambria Math" panose="02040503050406030204" pitchFamily="18" charset="0"/>
                                  <a:ea typeface="Cambria Math" panose="02040503050406030204" pitchFamily="18" charset="0"/>
                                </a:rPr>
                                <m:t>a</m:t>
                              </m:r>
                            </m:sub>
                          </m:sSub>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W</m:t>
                              </m:r>
                            </m:e>
                            <m:sub>
                              <m:r>
                                <m:rPr>
                                  <m:sty m:val="p"/>
                                </m:rPr>
                                <a:rPr lang="nl-BE" sz="3200" kern="0">
                                  <a:solidFill>
                                    <a:srgbClr val="000000"/>
                                  </a:solidFill>
                                  <a:latin typeface="Cambria Math" panose="02040503050406030204" pitchFamily="18" charset="0"/>
                                  <a:ea typeface="Cambria Math" panose="02040503050406030204" pitchFamily="18" charset="0"/>
                                </a:rPr>
                                <m:t>ab</m:t>
                              </m:r>
                            </m:sub>
                          </m:sSub>
                          <m:r>
                            <a:rPr lang="nl-BE" sz="3200" kern="0">
                              <a:solidFill>
                                <a:srgbClr val="000000"/>
                              </a:solidFill>
                              <a:latin typeface="Cambria Math" panose="02040503050406030204" pitchFamily="18" charset="0"/>
                              <a:ea typeface="Cambria Math" panose="02040503050406030204" pitchFamily="18" charset="0"/>
                            </a:rPr>
                            <m:t>+</m:t>
                          </m:r>
                          <m:r>
                            <m:rPr>
                              <m:sty m:val="p"/>
                            </m:rPr>
                            <a:rPr lang="nl-BE" sz="3200" kern="0">
                              <a:solidFill>
                                <a:srgbClr val="000000"/>
                              </a:solidFill>
                              <a:latin typeface="Cambria Math" panose="02040503050406030204" pitchFamily="18" charset="0"/>
                              <a:ea typeface="Cambria Math" panose="02040503050406030204" pitchFamily="18" charset="0"/>
                            </a:rPr>
                            <m:t>g</m:t>
                          </m:r>
                        </m:e>
                      </m:nary>
                    </m:oMath>
                  </m:oMathPara>
                </a14:m>
                <a:endParaRPr lang="nl-BE" sz="3200" kern="0" dirty="0">
                  <a:solidFill>
                    <a:srgbClr val="000000"/>
                  </a:solidFill>
                  <a:ea typeface="Cambria Math" panose="02040503050406030204" pitchFamily="18" charset="0"/>
                </a:endParaRPr>
              </a:p>
              <a:p>
                <a:pPr algn="just"/>
                <a:endParaRPr lang="en-US"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a:p>
                <a:pPr algn="just"/>
                <a:endParaRPr lang="en-GB" sz="3000" dirty="0"/>
              </a:p>
            </p:txBody>
          </p:sp>
        </mc:Choice>
        <mc:Fallback xmlns="">
          <p:sp>
            <p:nvSpPr>
              <p:cNvPr id="6" name="Tekstvak 5"/>
              <p:cNvSpPr txBox="1">
                <a:spLocks noRot="1" noChangeAspect="1" noMove="1" noResize="1" noEditPoints="1" noAdjustHandles="1" noChangeArrowheads="1" noChangeShapeType="1" noTextEdit="1"/>
              </p:cNvSpPr>
              <p:nvPr/>
            </p:nvSpPr>
            <p:spPr>
              <a:xfrm>
                <a:off x="1667562" y="8036666"/>
                <a:ext cx="13638480" cy="36830595"/>
              </a:xfrm>
              <a:prstGeom prst="rect">
                <a:avLst/>
              </a:prstGeom>
              <a:blipFill>
                <a:blip r:embed="rId2"/>
                <a:stretch>
                  <a:fillRect l="-2056" t="-364" r="-1118"/>
                </a:stretch>
              </a:blipFill>
            </p:spPr>
            <p:txBody>
              <a:bodyPr/>
              <a:lstStyle/>
              <a:p>
                <a:r>
                  <a:rPr lang="en-GB">
                    <a:noFill/>
                  </a:rPr>
                  <a:t> </a:t>
                </a:r>
              </a:p>
            </p:txBody>
          </p:sp>
        </mc:Fallback>
      </mc:AlternateContent>
      <p:sp>
        <p:nvSpPr>
          <p:cNvPr id="4" name="TextBox 3"/>
          <p:cNvSpPr txBox="1"/>
          <p:nvPr/>
        </p:nvSpPr>
        <p:spPr>
          <a:xfrm>
            <a:off x="735042" y="34563639"/>
            <a:ext cx="29540171" cy="6740307"/>
          </a:xfrm>
          <a:prstGeom prst="rect">
            <a:avLst/>
          </a:prstGeom>
          <a:noFill/>
        </p:spPr>
        <p:txBody>
          <a:bodyPr wrap="square" rtlCol="0">
            <a:spAutoFit/>
          </a:bodyPr>
          <a:lstStyle/>
          <a:p>
            <a:r>
              <a:rPr lang="en-US" sz="4600" dirty="0">
                <a:solidFill>
                  <a:schemeClr val="accent1">
                    <a:lumMod val="75000"/>
                  </a:schemeClr>
                </a:solidFill>
              </a:rPr>
              <a:t>References</a:t>
            </a:r>
          </a:p>
          <a:p>
            <a:r>
              <a:rPr lang="en-GB" sz="3200" dirty="0"/>
              <a:t>[1 A.J.C. Crespo, J.M. Domínguez, B.D. Rogers, M. Gómez-</a:t>
            </a:r>
            <a:r>
              <a:rPr lang="en-GB" sz="3200" dirty="0" err="1"/>
              <a:t>Gesteira</a:t>
            </a:r>
            <a:r>
              <a:rPr lang="en-GB" sz="3200" dirty="0"/>
              <a:t>, S. </a:t>
            </a:r>
            <a:r>
              <a:rPr lang="en-GB" sz="3200" dirty="0" err="1"/>
              <a:t>Longshaw</a:t>
            </a:r>
            <a:r>
              <a:rPr lang="en-GB" sz="3200" dirty="0"/>
              <a:t>, R. </a:t>
            </a:r>
            <a:r>
              <a:rPr lang="en-GB" sz="3200" dirty="0" err="1"/>
              <a:t>Canelas</a:t>
            </a:r>
            <a:r>
              <a:rPr lang="en-GB" sz="3200" dirty="0"/>
              <a:t>, R. </a:t>
            </a:r>
            <a:r>
              <a:rPr lang="en-GB" sz="3200" dirty="0" err="1"/>
              <a:t>Vacondio</a:t>
            </a:r>
            <a:r>
              <a:rPr lang="en-GB" sz="3200" dirty="0"/>
              <a:t>, A. Barreiro and O. García-Feal, (2015), “</a:t>
            </a:r>
            <a:r>
              <a:rPr lang="en-GB" sz="3200" dirty="0" err="1"/>
              <a:t>DualSPHysics</a:t>
            </a:r>
            <a:r>
              <a:rPr lang="en-GB" sz="3200" dirty="0"/>
              <a:t>: Open-source parallel CFD solver based on Smoothed Particle Hydrodynamics (SPH)”, Computer Physics Communications no. 187: 204-216</a:t>
            </a:r>
          </a:p>
          <a:p>
            <a:r>
              <a:rPr lang="en-US" sz="3200" dirty="0"/>
              <a:t>[2] R.B. </a:t>
            </a:r>
            <a:r>
              <a:rPr lang="en-US" sz="3200" dirty="0" err="1"/>
              <a:t>Canelas</a:t>
            </a:r>
            <a:r>
              <a:rPr lang="en-US" sz="3200" dirty="0"/>
              <a:t>, M. Brito, O.G. Feal, </a:t>
            </a:r>
            <a:r>
              <a:rPr lang="en-GB" sz="3200" dirty="0"/>
              <a:t>J.M. Domínguez, and A.J.C. Crespo</a:t>
            </a:r>
            <a:r>
              <a:rPr lang="en-US" sz="3200" dirty="0"/>
              <a:t>, (2018), “Extending </a:t>
            </a:r>
            <a:r>
              <a:rPr lang="en-US" sz="3200" dirty="0" err="1"/>
              <a:t>DualSPHysics</a:t>
            </a:r>
            <a:r>
              <a:rPr lang="en-US" sz="3200" dirty="0"/>
              <a:t> with a Differential Variational Inequality: modeling fluid-mechanism interaction”, Applied Ocean Research no. 76: 88-97</a:t>
            </a:r>
          </a:p>
          <a:p>
            <a:r>
              <a:rPr lang="en-US" sz="3200" dirty="0"/>
              <a:t>[3] </a:t>
            </a:r>
            <a:r>
              <a:rPr lang="en-GB" sz="3200" dirty="0"/>
              <a:t>P. </a:t>
            </a:r>
            <a:r>
              <a:rPr lang="en-GB" sz="3200" dirty="0" err="1"/>
              <a:t>Ropero-Giralda</a:t>
            </a:r>
            <a:r>
              <a:rPr lang="en-GB" sz="3200" dirty="0"/>
              <a:t>, A.J.C. Crespo, R.G. Coe, B. </a:t>
            </a:r>
            <a:r>
              <a:rPr lang="en-GB" sz="3200" dirty="0" err="1"/>
              <a:t>Tagliafierro</a:t>
            </a:r>
            <a:r>
              <a:rPr lang="en-GB" sz="3200" dirty="0"/>
              <a:t>, J. M. Domínguez, G. </a:t>
            </a:r>
            <a:r>
              <a:rPr lang="en-GB" sz="3200" dirty="0" err="1"/>
              <a:t>Bacelli</a:t>
            </a:r>
            <a:r>
              <a:rPr lang="en-GB" sz="3200" dirty="0"/>
              <a:t>, and M. Gómez-</a:t>
            </a:r>
            <a:r>
              <a:rPr lang="en-GB" sz="3200" dirty="0" err="1"/>
              <a:t>Gesteira</a:t>
            </a:r>
            <a:r>
              <a:rPr lang="en-US" sz="3200" dirty="0"/>
              <a:t>, (2021), “</a:t>
            </a:r>
            <a:r>
              <a:rPr lang="en-GB" sz="3200" dirty="0"/>
              <a:t>Modelling a Heaving Point-Absorber with a Closed-</a:t>
            </a:r>
            <a:r>
              <a:rPr lang="en-GB" sz="3200" dirty="0" err="1"/>
              <a:t>LoopControl</a:t>
            </a:r>
            <a:r>
              <a:rPr lang="en-GB" sz="3200" dirty="0"/>
              <a:t> System Using the </a:t>
            </a:r>
            <a:r>
              <a:rPr lang="en-GB" sz="3200" dirty="0" err="1"/>
              <a:t>DualSPHysics</a:t>
            </a:r>
            <a:r>
              <a:rPr lang="en-GB" sz="3200" dirty="0"/>
              <a:t> Code”, Energies 14(3), 760,  </a:t>
            </a:r>
            <a:r>
              <a:rPr lang="en-GB" sz="3200" dirty="0">
                <a:hlinkClick r:id="rId3"/>
              </a:rPr>
              <a:t>https://doi.org/10.3390/en14030760</a:t>
            </a:r>
            <a:endParaRPr lang="en-GB" sz="3200" dirty="0"/>
          </a:p>
          <a:p>
            <a:r>
              <a:rPr lang="en-GB" sz="3200" dirty="0"/>
              <a:t>[4] T. </a:t>
            </a:r>
            <a:r>
              <a:rPr lang="en-GB" sz="3200" dirty="0" err="1"/>
              <a:t>Verbrugghe</a:t>
            </a:r>
            <a:r>
              <a:rPr lang="en-GB" sz="3200" dirty="0"/>
              <a:t>, J.M. Domínguez, A.J.C. Crespo, C. </a:t>
            </a:r>
            <a:r>
              <a:rPr lang="en-GB" sz="3200" dirty="0" err="1"/>
              <a:t>Altomare</a:t>
            </a:r>
            <a:r>
              <a:rPr lang="en-GB" sz="3200" dirty="0"/>
              <a:t>, V. </a:t>
            </a:r>
            <a:r>
              <a:rPr lang="en-GB" sz="3200" dirty="0" err="1"/>
              <a:t>Stratigaki</a:t>
            </a:r>
            <a:r>
              <a:rPr lang="en-GB" sz="3200" dirty="0"/>
              <a:t>, and P. Troch, (2018), “Coupling methodology for smoothed particle hydrodynamics modelling of non-linear wave-structure interactions,” COASTAL ENGINEERING, vol. 138, pp. 184–198</a:t>
            </a:r>
          </a:p>
          <a:p>
            <a:r>
              <a:rPr lang="en-GB" sz="3200" dirty="0"/>
              <a:t>[5] N. Quartier, P. </a:t>
            </a:r>
            <a:r>
              <a:rPr lang="en-GB" sz="3200" dirty="0" err="1"/>
              <a:t>Ropero-Giralda</a:t>
            </a:r>
            <a:r>
              <a:rPr lang="en-GB" sz="3200" dirty="0"/>
              <a:t>, J.M. Domínguez, V. </a:t>
            </a:r>
            <a:r>
              <a:rPr lang="en-GB" sz="3200" dirty="0" err="1"/>
              <a:t>Stratigaki</a:t>
            </a:r>
            <a:r>
              <a:rPr lang="en-GB" sz="3200" dirty="0"/>
              <a:t>, and P. Troch, (2021), ”Influence of the Drag Force on the Average Absorbed Power of Heaving Wave Energy Converters Using Smoothed Particle Hydrodynamics”, Water 13, 384. </a:t>
            </a:r>
            <a:r>
              <a:rPr lang="en-GB" sz="3200" dirty="0">
                <a:hlinkClick r:id="rId4"/>
              </a:rPr>
              <a:t>https://doi.org/10.3390/w13030384</a:t>
            </a:r>
            <a:endParaRPr lang="en-GB" sz="3200" dirty="0"/>
          </a:p>
          <a:p>
            <a:endParaRPr lang="en-GB" sz="3200" dirty="0"/>
          </a:p>
          <a:p>
            <a:endParaRPr lang="en-US" sz="3400" dirty="0"/>
          </a:p>
        </p:txBody>
      </p:sp>
      <mc:AlternateContent xmlns:mc="http://schemas.openxmlformats.org/markup-compatibility/2006" xmlns:a14="http://schemas.microsoft.com/office/drawing/2010/main">
        <mc:Choice Requires="a14">
          <p:sp>
            <p:nvSpPr>
              <p:cNvPr id="70" name="Tekstvak 69"/>
              <p:cNvSpPr txBox="1"/>
              <p:nvPr/>
            </p:nvSpPr>
            <p:spPr>
              <a:xfrm>
                <a:off x="15807082" y="8036666"/>
                <a:ext cx="13896169" cy="23508808"/>
              </a:xfrm>
              <a:prstGeom prst="rect">
                <a:avLst/>
              </a:prstGeom>
              <a:noFill/>
            </p:spPr>
            <p:txBody>
              <a:bodyPr wrap="square" rtlCol="0">
                <a:spAutoFit/>
              </a:bodyPr>
              <a:lstStyle/>
              <a:p>
                <a:pPr marL="457200" indent="-457200" algn="just">
                  <a:buFont typeface="Arial" panose="020B0604020202020204" pitchFamily="34" charset="0"/>
                  <a:buChar char="•"/>
                </a:pPr>
                <a:r>
                  <a:rPr lang="nl-BE" sz="3200" b="1" kern="0" dirty="0" err="1"/>
                  <a:t>Continuity</a:t>
                </a:r>
                <a:r>
                  <a:rPr lang="nl-BE" sz="3200" kern="0" dirty="0"/>
                  <a:t> </a:t>
                </a:r>
                <a:r>
                  <a:rPr lang="nl-BE" sz="3200" kern="0" dirty="0" err="1"/>
                  <a:t>equation</a:t>
                </a:r>
                <a:r>
                  <a:rPr lang="nl-BE" sz="3200" kern="0" dirty="0"/>
                  <a:t> in SPH:</a:t>
                </a:r>
              </a:p>
              <a:p>
                <a:pPr algn="just"/>
                <a14:m>
                  <m:oMathPara xmlns:m="http://schemas.openxmlformats.org/officeDocument/2006/math">
                    <m:oMathParaPr>
                      <m:jc m:val="centerGroup"/>
                    </m:oMathParaPr>
                    <m:oMath xmlns:m="http://schemas.openxmlformats.org/officeDocument/2006/math">
                      <m:f>
                        <m:fPr>
                          <m:ctrlPr>
                            <a:rPr lang="nl-BE" sz="3200" i="1" kern="0">
                              <a:solidFill>
                                <a:srgbClr val="000000"/>
                              </a:solidFill>
                              <a:latin typeface="Cambria Math" panose="02040503050406030204" pitchFamily="18" charset="0"/>
                              <a:ea typeface="Cambria Math" panose="02040503050406030204" pitchFamily="18" charset="0"/>
                            </a:rPr>
                          </m:ctrlPr>
                        </m:fPr>
                        <m:num>
                          <m:r>
                            <m:rPr>
                              <m:sty m:val="p"/>
                            </m:rPr>
                            <a:rPr lang="nl-BE" sz="3200" kern="0">
                              <a:solidFill>
                                <a:srgbClr val="000000"/>
                              </a:solidFill>
                              <a:latin typeface="Cambria Math" panose="02040503050406030204" pitchFamily="18" charset="0"/>
                            </a:rPr>
                            <m:t>d</m:t>
                          </m:r>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ρ</m:t>
                              </m:r>
                            </m:e>
                            <m:sub>
                              <m:r>
                                <m:rPr>
                                  <m:sty m:val="p"/>
                                </m:rPr>
                                <a:rPr lang="nl-BE" sz="3200" kern="0">
                                  <a:solidFill>
                                    <a:srgbClr val="000000"/>
                                  </a:solidFill>
                                  <a:latin typeface="Cambria Math" panose="02040503050406030204" pitchFamily="18" charset="0"/>
                                  <a:ea typeface="Cambria Math" panose="02040503050406030204" pitchFamily="18" charset="0"/>
                                </a:rPr>
                                <m:t>a</m:t>
                              </m:r>
                            </m:sub>
                          </m:sSub>
                        </m:num>
                        <m:den>
                          <m:r>
                            <m:rPr>
                              <m:sty m:val="p"/>
                            </m:rPr>
                            <a:rPr lang="nl-BE" sz="3200" kern="0">
                              <a:solidFill>
                                <a:srgbClr val="000000"/>
                              </a:solidFill>
                              <a:latin typeface="Cambria Math" panose="02040503050406030204" pitchFamily="18" charset="0"/>
                              <a:ea typeface="Cambria Math" panose="02040503050406030204" pitchFamily="18" charset="0"/>
                            </a:rPr>
                            <m:t>dt</m:t>
                          </m:r>
                        </m:den>
                      </m:f>
                      <m:r>
                        <a:rPr lang="nl-BE" sz="3200" kern="0">
                          <a:solidFill>
                            <a:srgbClr val="000000"/>
                          </a:solidFill>
                          <a:latin typeface="Cambria Math" panose="02040503050406030204" pitchFamily="18" charset="0"/>
                          <a:ea typeface="Cambria Math" panose="02040503050406030204" pitchFamily="18" charset="0"/>
                        </a:rPr>
                        <m:t>=</m:t>
                      </m:r>
                      <m:nary>
                        <m:naryPr>
                          <m:chr m:val="∑"/>
                          <m:supHide m:val="on"/>
                          <m:ctrlPr>
                            <a:rPr lang="nl-BE" sz="3200" i="1" kern="0">
                              <a:solidFill>
                                <a:srgbClr val="000000"/>
                              </a:solidFill>
                              <a:latin typeface="Cambria Math" panose="02040503050406030204" pitchFamily="18" charset="0"/>
                              <a:ea typeface="Cambria Math" panose="02040503050406030204" pitchFamily="18" charset="0"/>
                            </a:rPr>
                          </m:ctrlPr>
                        </m:naryPr>
                        <m:sub>
                          <m:r>
                            <m:rPr>
                              <m:sty m:val="p"/>
                              <m:brk m:alnAt="7"/>
                            </m:rPr>
                            <a:rPr lang="nl-BE" sz="3200" kern="0">
                              <a:solidFill>
                                <a:srgbClr val="000000"/>
                              </a:solidFill>
                              <a:latin typeface="Cambria Math" panose="02040503050406030204" pitchFamily="18" charset="0"/>
                              <a:ea typeface="Cambria Math" panose="02040503050406030204" pitchFamily="18" charset="0"/>
                            </a:rPr>
                            <m:t>b</m:t>
                          </m:r>
                        </m:sub>
                        <m:sup/>
                        <m:e>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m</m:t>
                              </m:r>
                            </m:e>
                            <m:sub>
                              <m:r>
                                <m:rPr>
                                  <m:sty m:val="p"/>
                                </m:rPr>
                                <a:rPr lang="nl-BE" sz="3200" kern="0">
                                  <a:solidFill>
                                    <a:srgbClr val="000000"/>
                                  </a:solidFill>
                                  <a:latin typeface="Cambria Math" panose="02040503050406030204" pitchFamily="18" charset="0"/>
                                  <a:ea typeface="Cambria Math" panose="02040503050406030204" pitchFamily="18" charset="0"/>
                                </a:rPr>
                                <m:t>b</m:t>
                              </m:r>
                            </m:sub>
                          </m:sSub>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v</m:t>
                              </m:r>
                            </m:e>
                            <m:sub>
                              <m:r>
                                <m:rPr>
                                  <m:sty m:val="p"/>
                                </m:rPr>
                                <a:rPr lang="nl-BE" sz="3200" kern="0">
                                  <a:solidFill>
                                    <a:srgbClr val="000000"/>
                                  </a:solidFill>
                                  <a:latin typeface="Cambria Math" panose="02040503050406030204" pitchFamily="18" charset="0"/>
                                  <a:ea typeface="Cambria Math" panose="02040503050406030204" pitchFamily="18" charset="0"/>
                                </a:rPr>
                                <m:t>ab</m:t>
                              </m:r>
                            </m:sub>
                          </m:sSub>
                          <m:r>
                            <a:rPr lang="nl-BE" sz="3200" kern="0">
                              <a:solidFill>
                                <a:srgbClr val="000000"/>
                              </a:solidFill>
                              <a:latin typeface="Cambria Math" panose="02040503050406030204" pitchFamily="18" charset="0"/>
                              <a:ea typeface="Cambria Math" panose="02040503050406030204" pitchFamily="18" charset="0"/>
                            </a:rPr>
                            <m:t>.</m:t>
                          </m:r>
                          <m:sSub>
                            <m:sSubPr>
                              <m:ctrlPr>
                                <a:rPr lang="nl-BE" sz="3200" i="1" kern="0">
                                  <a:solidFill>
                                    <a:srgbClr val="000000"/>
                                  </a:solidFill>
                                  <a:latin typeface="Cambria Math" panose="02040503050406030204" pitchFamily="18" charset="0"/>
                                  <a:ea typeface="Cambria Math" panose="02040503050406030204" pitchFamily="18" charset="0"/>
                                </a:rPr>
                              </m:ctrlPr>
                            </m:sSubPr>
                            <m:e>
                              <m:r>
                                <a:rPr lang="nl-BE" sz="3200" kern="0">
                                  <a:solidFill>
                                    <a:srgbClr val="000000"/>
                                  </a:solidFill>
                                  <a:latin typeface="Cambria Math" panose="02040503050406030204" pitchFamily="18" charset="0"/>
                                  <a:ea typeface="Cambria Math" panose="02040503050406030204" pitchFamily="18" charset="0"/>
                                </a:rPr>
                                <m:t>𝛻</m:t>
                              </m:r>
                            </m:e>
                            <m:sub>
                              <m:r>
                                <m:rPr>
                                  <m:sty m:val="p"/>
                                </m:rPr>
                                <a:rPr lang="nl-BE" sz="3200" kern="0">
                                  <a:solidFill>
                                    <a:srgbClr val="000000"/>
                                  </a:solidFill>
                                  <a:latin typeface="Cambria Math" panose="02040503050406030204" pitchFamily="18" charset="0"/>
                                  <a:ea typeface="Cambria Math" panose="02040503050406030204" pitchFamily="18" charset="0"/>
                                </a:rPr>
                                <m:t>a</m:t>
                              </m:r>
                            </m:sub>
                          </m:sSub>
                          <m:sSub>
                            <m:sSubPr>
                              <m:ctrlPr>
                                <a:rPr lang="nl-BE" sz="3200" i="1" kern="0">
                                  <a:solidFill>
                                    <a:srgbClr val="000000"/>
                                  </a:solidFill>
                                  <a:latin typeface="Cambria Math" panose="02040503050406030204" pitchFamily="18" charset="0"/>
                                  <a:ea typeface="Cambria Math" panose="02040503050406030204" pitchFamily="18" charset="0"/>
                                </a:rPr>
                              </m:ctrlPr>
                            </m:sSubPr>
                            <m:e>
                              <m:r>
                                <m:rPr>
                                  <m:sty m:val="p"/>
                                </m:rPr>
                                <a:rPr lang="nl-BE" sz="3200" kern="0">
                                  <a:solidFill>
                                    <a:srgbClr val="000000"/>
                                  </a:solidFill>
                                  <a:latin typeface="Cambria Math" panose="02040503050406030204" pitchFamily="18" charset="0"/>
                                  <a:ea typeface="Cambria Math" panose="02040503050406030204" pitchFamily="18" charset="0"/>
                                </a:rPr>
                                <m:t>W</m:t>
                              </m:r>
                            </m:e>
                            <m:sub>
                              <m:r>
                                <m:rPr>
                                  <m:sty m:val="p"/>
                                </m:rPr>
                                <a:rPr lang="nl-BE" sz="3200" kern="0">
                                  <a:solidFill>
                                    <a:srgbClr val="000000"/>
                                  </a:solidFill>
                                  <a:latin typeface="Cambria Math" panose="02040503050406030204" pitchFamily="18" charset="0"/>
                                  <a:ea typeface="Cambria Math" panose="02040503050406030204" pitchFamily="18" charset="0"/>
                                </a:rPr>
                                <m:t>ab</m:t>
                              </m:r>
                            </m:sub>
                          </m:sSub>
                        </m:e>
                      </m:nary>
                    </m:oMath>
                  </m:oMathPara>
                </a14:m>
                <a:endParaRPr lang="nl-BE" sz="3400" kern="0" dirty="0"/>
              </a:p>
              <a:p>
                <a:endParaRPr lang="en-GB" sz="4800" dirty="0">
                  <a:solidFill>
                    <a:schemeClr val="accent1">
                      <a:lumMod val="75000"/>
                    </a:schemeClr>
                  </a:solidFill>
                </a:endParaRPr>
              </a:p>
              <a:p>
                <a:r>
                  <a:rPr lang="en-GB" sz="4800" dirty="0">
                    <a:solidFill>
                      <a:schemeClr val="accent1">
                        <a:lumMod val="75000"/>
                      </a:schemeClr>
                    </a:solidFill>
                  </a:rPr>
                  <a:t>Objectives and methodology</a:t>
                </a:r>
              </a:p>
              <a:p>
                <a:pPr marL="0" lvl="3" algn="just"/>
                <a:r>
                  <a:rPr lang="en-US" sz="3200" b="1" dirty="0"/>
                  <a:t>Basic simulations </a:t>
                </a:r>
                <a:r>
                  <a:rPr lang="en-US" sz="3200" dirty="0"/>
                  <a:t>of the “Master WEC” in </a:t>
                </a:r>
                <a:r>
                  <a:rPr lang="en-US" sz="3200" dirty="0" err="1"/>
                  <a:t>DualSPHysics</a:t>
                </a:r>
                <a:r>
                  <a:rPr lang="en-US" sz="3200" dirty="0"/>
                  <a:t> (illustrated in Figure 2):</a:t>
                </a:r>
              </a:p>
              <a:p>
                <a:pPr marL="457200" lvl="3" indent="-457200" algn="just">
                  <a:buFont typeface="Arial" panose="020B0604020202020204" pitchFamily="34" charset="0"/>
                  <a:buChar char="•"/>
                </a:pPr>
                <a:r>
                  <a:rPr lang="en-GB" sz="3200" dirty="0"/>
                  <a:t>Numerical wave tank</a:t>
                </a:r>
                <a:r>
                  <a:rPr lang="en-US" sz="3200" dirty="0"/>
                  <a:t> with attention to wave generation, propagation, reflection and absorption (passive and active wave absorption).</a:t>
                </a:r>
              </a:p>
              <a:p>
                <a:pPr marL="457200" lvl="3" indent="-457200" algn="just">
                  <a:buFont typeface="Arial" panose="020B0604020202020204" pitchFamily="34" charset="0"/>
                  <a:buChar char="•"/>
                </a:pPr>
                <a:r>
                  <a:rPr lang="en-US" sz="3200" dirty="0"/>
                  <a:t>Implement the “Master WEC” in the numerical wave tank.</a:t>
                </a:r>
              </a:p>
              <a:p>
                <a:pPr marL="457200" lvl="3" indent="-457200" algn="just">
                  <a:buFont typeface="Arial" panose="020B0604020202020204" pitchFamily="34" charset="0"/>
                  <a:buChar char="•"/>
                </a:pPr>
                <a:r>
                  <a:rPr lang="en-US" sz="3200" dirty="0"/>
                  <a:t>Use post-processing tools for representation of motion data of the “Master WEC”, data of water surface elevation and data of acting forces. A Response Amplitude Operator (RAO), which is the ratio of the WEC heave and the incoming wave height, will be computed and compared to the existing dataset from wave flume tests at Ghent University.</a:t>
                </a:r>
              </a:p>
              <a:p>
                <a:pPr marL="0" lvl="3" algn="just"/>
                <a:r>
                  <a:rPr lang="en-US" sz="3200" b="1" dirty="0"/>
                  <a:t>Advanced simulations </a:t>
                </a:r>
                <a:r>
                  <a:rPr lang="en-US" sz="3200" dirty="0"/>
                  <a:t>of the “Master WEC” in DualSPHysics:</a:t>
                </a:r>
              </a:p>
              <a:p>
                <a:pPr marL="457200" indent="-457200" algn="just" defTabSz="914400" eaLnBrk="0" fontAlgn="base" hangingPunct="0">
                  <a:spcBef>
                    <a:spcPct val="0"/>
                  </a:spcBef>
                  <a:spcAft>
                    <a:spcPct val="0"/>
                  </a:spcAft>
                  <a:buFont typeface="Arial" panose="020B0604020202020204" pitchFamily="34" charset="0"/>
                  <a:buChar char="•"/>
                </a:pPr>
                <a:r>
                  <a:rPr lang="en-US" sz="3200" dirty="0"/>
                  <a:t>Coupling with the multi-physics engine of Project Chrono: Allows modelling of mechanical constraints, such as friction coefficients and spring and damper systems, which is useful for PTO system modelling [2]. </a:t>
                </a:r>
              </a:p>
              <a:p>
                <a:pPr marL="457200" indent="-457200" algn="just" defTabSz="914400" eaLnBrk="0" fontAlgn="base" hangingPunct="0">
                  <a:spcBef>
                    <a:spcPct val="0"/>
                  </a:spcBef>
                  <a:spcAft>
                    <a:spcPct val="0"/>
                  </a:spcAft>
                  <a:buFont typeface="Arial" panose="020B0604020202020204" pitchFamily="34" charset="0"/>
                  <a:buChar char="•"/>
                </a:pPr>
                <a:r>
                  <a:rPr lang="en-US" sz="3200" dirty="0"/>
                  <a:t>Closed loop modelling, which allows the PTO force to be in function of e.g. the WEC position and acceleration, is also possible </a:t>
                </a:r>
                <a:r>
                  <a:rPr lang="nl-BE" sz="3200" dirty="0"/>
                  <a:t>[3]. </a:t>
                </a:r>
                <a:r>
                  <a:rPr lang="en-US" sz="3200" dirty="0"/>
                  <a:t>This is necessary because the control strategy of the PTO has an important effect on the amount of energy that can be absorbed. This control strategy determines the damping force of the PTO which can be in function of e.g. the WEC velocity or WEC position.</a:t>
                </a:r>
                <a:endParaRPr lang="en-US" sz="3200" dirty="0">
                  <a:solidFill>
                    <a:schemeClr val="accent1">
                      <a:lumMod val="75000"/>
                    </a:schemeClr>
                  </a:solidFill>
                </a:endParaRPr>
              </a:p>
              <a:p>
                <a:pPr marL="0" lvl="3"/>
                <a:endParaRPr lang="en-GB" sz="4600" dirty="0">
                  <a:solidFill>
                    <a:srgbClr val="5B9BD5">
                      <a:lumMod val="75000"/>
                    </a:srgbClr>
                  </a:solidFill>
                </a:endParaRPr>
              </a:p>
              <a:p>
                <a:pPr marL="0" lvl="3"/>
                <a:endParaRPr lang="en-GB" sz="4600" dirty="0">
                  <a:solidFill>
                    <a:srgbClr val="5B9BD5">
                      <a:lumMod val="75000"/>
                    </a:srgbClr>
                  </a:solidFill>
                </a:endParaRPr>
              </a:p>
              <a:p>
                <a:pPr marL="0" lvl="3"/>
                <a:endParaRPr lang="en-GB" sz="4600" dirty="0">
                  <a:solidFill>
                    <a:srgbClr val="5B9BD5">
                      <a:lumMod val="75000"/>
                    </a:srgbClr>
                  </a:solidFill>
                </a:endParaRPr>
              </a:p>
              <a:p>
                <a:pPr marL="0" lvl="3"/>
                <a:endParaRPr lang="en-GB" sz="4600" dirty="0">
                  <a:solidFill>
                    <a:srgbClr val="5B9BD5">
                      <a:lumMod val="75000"/>
                    </a:srgbClr>
                  </a:solidFill>
                </a:endParaRPr>
              </a:p>
              <a:p>
                <a:pPr marL="0" lvl="3"/>
                <a:endParaRPr lang="en-GB" sz="4600" dirty="0">
                  <a:solidFill>
                    <a:srgbClr val="5B9BD5">
                      <a:lumMod val="75000"/>
                    </a:srgbClr>
                  </a:solidFill>
                </a:endParaRPr>
              </a:p>
              <a:p>
                <a:pPr marL="0" lvl="3"/>
                <a:endParaRPr lang="en-GB" sz="4600" dirty="0">
                  <a:solidFill>
                    <a:srgbClr val="5B9BD5">
                      <a:lumMod val="75000"/>
                    </a:srgbClr>
                  </a:solidFill>
                </a:endParaRPr>
              </a:p>
              <a:p>
                <a:pPr marL="0" lvl="3"/>
                <a:r>
                  <a:rPr lang="en-GB" sz="4600" dirty="0">
                    <a:solidFill>
                      <a:srgbClr val="5B9BD5">
                        <a:lumMod val="75000"/>
                      </a:srgbClr>
                    </a:solidFill>
                  </a:rPr>
                  <a:t>Validation and Results</a:t>
                </a:r>
              </a:p>
              <a:p>
                <a:pPr marL="0" lvl="3" algn="just"/>
                <a:r>
                  <a:rPr lang="en-GB" sz="3200" dirty="0"/>
                  <a:t>In order to ensure that the numerical models correspond to the physical reality these models must be validated. This is done by comparing the experimental results from previously performed tests and tests to be performed in the wave flume in Ghent University with the results from the numerical simulations. This validation process allows tweaking of parameters related to friction, viscosity, … in the numerical model to get a better correspondence between numerical and experimental data. </a:t>
                </a:r>
              </a:p>
              <a:p>
                <a:pPr marL="0" lvl="3" algn="just"/>
                <a:r>
                  <a:rPr lang="en-GB" sz="3200" dirty="0"/>
                  <a:t>The numerical modelling of the “Master WEC” is a step towards the goals of the </a:t>
                </a:r>
                <a:r>
                  <a:rPr lang="en-GB" sz="3200" dirty="0" err="1"/>
                  <a:t>WECfarm</a:t>
                </a:r>
                <a:r>
                  <a:rPr lang="en-GB" sz="3200" dirty="0"/>
                  <a:t> Project. At the end of this thesis a detailed  analysis will be made on the near field-effects of the “Master WEC”. These results will be further employed to improve the </a:t>
                </a:r>
                <a:r>
                  <a:rPr lang="en-GB" sz="3200" dirty="0" err="1"/>
                  <a:t>WECfarm</a:t>
                </a:r>
                <a:r>
                  <a:rPr lang="en-GB" sz="3200" dirty="0"/>
                  <a:t> experimental set-up which will be soon tested at the new Coastal &amp; Ocean Basin in Ostend, Belgium.</a:t>
                </a:r>
              </a:p>
              <a:p>
                <a:pPr marL="0" lvl="3" algn="just"/>
                <a:endParaRPr lang="en-GB" sz="3400" dirty="0"/>
              </a:p>
            </p:txBody>
          </p:sp>
        </mc:Choice>
        <mc:Fallback xmlns="">
          <p:sp>
            <p:nvSpPr>
              <p:cNvPr id="70" name="Tekstvak 69"/>
              <p:cNvSpPr txBox="1">
                <a:spLocks noRot="1" noChangeAspect="1" noMove="1" noResize="1" noEditPoints="1" noAdjustHandles="1" noChangeArrowheads="1" noChangeShapeType="1" noTextEdit="1"/>
              </p:cNvSpPr>
              <p:nvPr/>
            </p:nvSpPr>
            <p:spPr>
              <a:xfrm>
                <a:off x="15807082" y="8036666"/>
                <a:ext cx="13896169" cy="23508808"/>
              </a:xfrm>
              <a:prstGeom prst="rect">
                <a:avLst/>
              </a:prstGeom>
              <a:blipFill>
                <a:blip r:embed="rId5"/>
                <a:stretch>
                  <a:fillRect l="-1974" t="-337" r="-1096"/>
                </a:stretch>
              </a:blipFill>
            </p:spPr>
            <p:txBody>
              <a:bodyPr/>
              <a:lstStyle/>
              <a:p>
                <a:r>
                  <a:rPr lang="en-GB">
                    <a:noFill/>
                  </a:rPr>
                  <a:t> </a:t>
                </a:r>
              </a:p>
            </p:txBody>
          </p:sp>
        </mc:Fallback>
      </mc:AlternateContent>
      <p:sp>
        <p:nvSpPr>
          <p:cNvPr id="20" name="Title 19"/>
          <p:cNvSpPr>
            <a:spLocks noGrp="1"/>
          </p:cNvSpPr>
          <p:nvPr>
            <p:ph type="ctrTitle"/>
          </p:nvPr>
        </p:nvSpPr>
        <p:spPr>
          <a:xfrm>
            <a:off x="672513" y="5029288"/>
            <a:ext cx="29665227" cy="1719014"/>
          </a:xfrm>
        </p:spPr>
        <p:txBody>
          <a:bodyPr>
            <a:noAutofit/>
          </a:bodyPr>
          <a:lstStyle/>
          <a:p>
            <a:pPr algn="ctr"/>
            <a:r>
              <a:rPr lang="en-US" sz="9600" dirty="0"/>
              <a:t>Numerical modelling of a wave energy converter </a:t>
            </a:r>
            <a:br>
              <a:rPr lang="en-US" sz="9600" dirty="0"/>
            </a:br>
            <a:r>
              <a:rPr lang="en-US" sz="9600" dirty="0"/>
              <a:t>for the </a:t>
            </a:r>
            <a:r>
              <a:rPr lang="en-US" sz="9600" dirty="0" err="1"/>
              <a:t>WECfarm</a:t>
            </a:r>
            <a:r>
              <a:rPr lang="en-US" sz="9600" dirty="0"/>
              <a:t> project</a:t>
            </a:r>
            <a:endParaRPr lang="en-GB" sz="9200" dirty="0"/>
          </a:p>
        </p:txBody>
      </p:sp>
      <p:sp>
        <p:nvSpPr>
          <p:cNvPr id="21" name="Subtitle 20"/>
          <p:cNvSpPr>
            <a:spLocks noGrp="1"/>
          </p:cNvSpPr>
          <p:nvPr>
            <p:ph type="subTitle" idx="1"/>
          </p:nvPr>
        </p:nvSpPr>
        <p:spPr>
          <a:xfrm>
            <a:off x="1575301" y="2672024"/>
            <a:ext cx="20947386" cy="1156613"/>
          </a:xfrm>
        </p:spPr>
        <p:txBody>
          <a:bodyPr>
            <a:normAutofit/>
          </a:bodyPr>
          <a:lstStyle/>
          <a:p>
            <a:r>
              <a:rPr lang="en-GB" dirty="0"/>
              <a:t>Department of civil engineering, Ghent University, Ghent, Belgium</a:t>
            </a:r>
            <a:r>
              <a:rPr lang="en-GB" baseline="30000" dirty="0"/>
              <a:t>1</a:t>
            </a:r>
            <a:endParaRPr lang="en-GB" dirty="0"/>
          </a:p>
        </p:txBody>
      </p:sp>
      <p:sp>
        <p:nvSpPr>
          <p:cNvPr id="23" name="Text Placeholder 22"/>
          <p:cNvSpPr>
            <a:spLocks noGrp="1"/>
          </p:cNvSpPr>
          <p:nvPr>
            <p:ph type="body" sz="quarter" idx="13"/>
          </p:nvPr>
        </p:nvSpPr>
        <p:spPr>
          <a:xfrm>
            <a:off x="1574675" y="4275704"/>
            <a:ext cx="20772168" cy="830249"/>
          </a:xfrm>
        </p:spPr>
        <p:txBody>
          <a:bodyPr/>
          <a:lstStyle/>
          <a:p>
            <a:pPr lvl="0"/>
            <a:r>
              <a:rPr lang="en-GB" b="0" dirty="0">
                <a:latin typeface="+mn-lt"/>
              </a:rPr>
              <a:t>Koenraad Van hulle</a:t>
            </a:r>
            <a:r>
              <a:rPr lang="en-GB" b="0" baseline="30000" dirty="0">
                <a:solidFill>
                  <a:prstClr val="black"/>
                </a:solidFill>
                <a:latin typeface="UGent Panno Text"/>
              </a:rPr>
              <a:t>1</a:t>
            </a:r>
            <a:r>
              <a:rPr lang="en-GB" b="0" dirty="0">
                <a:latin typeface="+mn-lt"/>
              </a:rPr>
              <a:t>, </a:t>
            </a:r>
            <a:r>
              <a:rPr lang="en-GB" b="0" dirty="0">
                <a:solidFill>
                  <a:prstClr val="black"/>
                </a:solidFill>
                <a:latin typeface="UGent Panno Text"/>
              </a:rPr>
              <a:t>Nicolas Quartier</a:t>
            </a:r>
            <a:r>
              <a:rPr lang="en-GB" b="0" baseline="30000" dirty="0">
                <a:solidFill>
                  <a:prstClr val="black"/>
                </a:solidFill>
                <a:latin typeface="UGent Panno Text"/>
              </a:rPr>
              <a:t>1</a:t>
            </a:r>
            <a:r>
              <a:rPr lang="en-GB" b="0" dirty="0">
                <a:solidFill>
                  <a:prstClr val="black"/>
                </a:solidFill>
                <a:latin typeface="UGent Panno Text"/>
              </a:rPr>
              <a:t>, </a:t>
            </a:r>
            <a:r>
              <a:rPr lang="en-GB" b="0" dirty="0" err="1">
                <a:latin typeface="+mn-lt"/>
              </a:rPr>
              <a:t>Vasiliki</a:t>
            </a:r>
            <a:r>
              <a:rPr lang="en-GB" b="0" dirty="0">
                <a:latin typeface="+mn-lt"/>
              </a:rPr>
              <a:t> Stratigaki</a:t>
            </a:r>
            <a:r>
              <a:rPr lang="en-GB" b="0" baseline="30000" dirty="0">
                <a:latin typeface="+mn-lt"/>
              </a:rPr>
              <a:t>1</a:t>
            </a:r>
            <a:r>
              <a:rPr lang="en-GB" b="0" dirty="0">
                <a:latin typeface="+mn-lt"/>
              </a:rPr>
              <a:t>, Peter Troch</a:t>
            </a:r>
            <a:r>
              <a:rPr lang="en-GB" b="0" baseline="30000" dirty="0">
                <a:latin typeface="+mn-lt"/>
              </a:rPr>
              <a:t>1</a:t>
            </a:r>
            <a:endParaRPr lang="nl-BE" b="0" baseline="30000" dirty="0">
              <a:solidFill>
                <a:prstClr val="black"/>
              </a:solidFill>
              <a:latin typeface="UGent Panno Text"/>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6192" y="40482962"/>
            <a:ext cx="7478966" cy="1486282"/>
          </a:xfrm>
          <a:prstGeom prst="rect">
            <a:avLst/>
          </a:prstGeom>
        </p:spPr>
      </p:pic>
      <p:sp>
        <p:nvSpPr>
          <p:cNvPr id="12" name="Tekstvak 11"/>
          <p:cNvSpPr txBox="1"/>
          <p:nvPr/>
        </p:nvSpPr>
        <p:spPr>
          <a:xfrm>
            <a:off x="15861181" y="30808765"/>
            <a:ext cx="13678990" cy="3754874"/>
          </a:xfrm>
          <a:prstGeom prst="rect">
            <a:avLst/>
          </a:prstGeom>
          <a:noFill/>
        </p:spPr>
        <p:txBody>
          <a:bodyPr wrap="square" rtlCol="0">
            <a:spAutoFit/>
          </a:bodyPr>
          <a:lstStyle/>
          <a:p>
            <a:pPr marL="0" lvl="3"/>
            <a:r>
              <a:rPr lang="en-GB" sz="4600" dirty="0">
                <a:solidFill>
                  <a:schemeClr val="accent1">
                    <a:lumMod val="75000"/>
                  </a:schemeClr>
                </a:solidFill>
              </a:rPr>
              <a:t>Acknowledgements</a:t>
            </a:r>
          </a:p>
          <a:p>
            <a:pPr marL="457200" indent="-457200">
              <a:buFont typeface="Arial" panose="020B0604020202020204" pitchFamily="34" charset="0"/>
              <a:buChar char="•"/>
            </a:pPr>
            <a:r>
              <a:rPr lang="en-US" sz="3200" dirty="0"/>
              <a:t>Nicolas Quartier, is Ph.D. fellow (fellowship 1SC5419N) of the FWO (Fonds </a:t>
            </a:r>
            <a:r>
              <a:rPr lang="en-US" sz="3200" dirty="0" err="1"/>
              <a:t>Wetenschappelijk</a:t>
            </a:r>
            <a:r>
              <a:rPr lang="en-US" sz="3200" dirty="0"/>
              <a:t> </a:t>
            </a:r>
            <a:r>
              <a:rPr lang="en-US" sz="3200" dirty="0" err="1"/>
              <a:t>Onderzoek</a:t>
            </a:r>
            <a:r>
              <a:rPr lang="en-US" sz="3200" dirty="0"/>
              <a:t> - Research Foundation Flanders), Belgium.</a:t>
            </a:r>
            <a:endParaRPr lang="en-GB" sz="3200" dirty="0"/>
          </a:p>
          <a:p>
            <a:pPr marL="457200" indent="-457200" algn="just">
              <a:buFont typeface="Arial" panose="020B0604020202020204" pitchFamily="34" charset="0"/>
              <a:buChar char="•"/>
            </a:pPr>
            <a:r>
              <a:rPr lang="en-GB" sz="3200" dirty="0">
                <a:solidFill>
                  <a:prstClr val="black"/>
                </a:solidFill>
              </a:rPr>
              <a:t>Vasiliki </a:t>
            </a:r>
            <a:r>
              <a:rPr lang="en-GB" sz="3200" dirty="0" err="1">
                <a:solidFill>
                  <a:prstClr val="black"/>
                </a:solidFill>
              </a:rPr>
              <a:t>Stratigaki</a:t>
            </a:r>
            <a:r>
              <a:rPr lang="en-GB" sz="3200" dirty="0">
                <a:solidFill>
                  <a:prstClr val="black"/>
                </a:solidFill>
              </a:rPr>
              <a:t> is a postdoctoral researcher (fellowship 1267321N)</a:t>
            </a:r>
            <a:r>
              <a:rPr lang="en-US" sz="3200" dirty="0"/>
              <a:t> of the FWO (Fonds </a:t>
            </a:r>
            <a:r>
              <a:rPr lang="en-US" sz="3200" dirty="0" err="1"/>
              <a:t>Wetenschappelijk</a:t>
            </a:r>
            <a:r>
              <a:rPr lang="en-US" sz="3200" dirty="0"/>
              <a:t> </a:t>
            </a:r>
            <a:r>
              <a:rPr lang="en-US" sz="3200" dirty="0" err="1"/>
              <a:t>Onderzoek</a:t>
            </a:r>
            <a:r>
              <a:rPr lang="en-US" sz="3200" dirty="0"/>
              <a:t> - Research Foundation Flanders), Belgium</a:t>
            </a:r>
            <a:r>
              <a:rPr lang="en-GB" sz="3200" dirty="0">
                <a:solidFill>
                  <a:prstClr val="black"/>
                </a:solidFill>
              </a:rPr>
              <a:t> and has also been granted an ‘FWO Research Grant’ for constructing the WEC experimental set-up (FWO-KAN-DPA376).</a:t>
            </a:r>
            <a:endParaRPr lang="en-US" sz="3200" dirty="0"/>
          </a:p>
        </p:txBody>
      </p:sp>
      <p:sp>
        <p:nvSpPr>
          <p:cNvPr id="60" name="Text Placeholder 22"/>
          <p:cNvSpPr>
            <a:spLocks noGrp="1"/>
          </p:cNvSpPr>
          <p:nvPr>
            <p:ph type="body" sz="quarter" idx="13"/>
          </p:nvPr>
        </p:nvSpPr>
        <p:spPr>
          <a:xfrm>
            <a:off x="609986" y="668579"/>
            <a:ext cx="27919313" cy="1165508"/>
          </a:xfrm>
        </p:spPr>
        <p:txBody>
          <a:bodyPr>
            <a:noAutofit/>
          </a:bodyPr>
          <a:lstStyle/>
          <a:p>
            <a:pPr algn="ctr"/>
            <a:r>
              <a:rPr lang="en-US" altLang="en-US" sz="4000" dirty="0"/>
              <a:t>VLIZ Marine Science Day</a:t>
            </a:r>
          </a:p>
          <a:p>
            <a:pPr algn="ctr"/>
            <a:r>
              <a:rPr lang="pt-BR" altLang="en-US" sz="4000" dirty="0"/>
              <a:t>3rd of March, 2021</a:t>
            </a:r>
            <a:endParaRPr lang="en-US" altLang="en-US" sz="4000" dirty="0"/>
          </a:p>
        </p:txBody>
      </p:sp>
      <p:pic>
        <p:nvPicPr>
          <p:cNvPr id="5" name="Picture 4">
            <a:extLst>
              <a:ext uri="{FF2B5EF4-FFF2-40B4-BE49-F238E27FC236}">
                <a16:creationId xmlns:a16="http://schemas.microsoft.com/office/drawing/2014/main" id="{334E983D-CEB3-4E0E-8B3E-35E1661012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61" t="6158" r="32006"/>
          <a:stretch/>
        </p:blipFill>
        <p:spPr>
          <a:xfrm rot="10800000" flipV="1">
            <a:off x="5715497" y="13601029"/>
            <a:ext cx="6440453" cy="6754338"/>
          </a:xfrm>
          <a:prstGeom prst="rect">
            <a:avLst/>
          </a:prstGeom>
        </p:spPr>
      </p:pic>
      <p:sp>
        <p:nvSpPr>
          <p:cNvPr id="9" name="Rectangle 8">
            <a:extLst>
              <a:ext uri="{FF2B5EF4-FFF2-40B4-BE49-F238E27FC236}">
                <a16:creationId xmlns:a16="http://schemas.microsoft.com/office/drawing/2014/main" id="{C4EBD23A-2D7F-45BA-9826-DE1268103A0F}"/>
              </a:ext>
            </a:extLst>
          </p:cNvPr>
          <p:cNvSpPr/>
          <p:nvPr/>
        </p:nvSpPr>
        <p:spPr>
          <a:xfrm>
            <a:off x="1574675" y="19791070"/>
            <a:ext cx="13731367" cy="1569660"/>
          </a:xfrm>
          <a:prstGeom prst="rect">
            <a:avLst/>
          </a:prstGeom>
        </p:spPr>
        <p:txBody>
          <a:bodyPr wrap="square">
            <a:spAutoFit/>
          </a:bodyPr>
          <a:lstStyle/>
          <a:p>
            <a:pPr algn="ctr"/>
            <a:r>
              <a:rPr lang="en-US" sz="3200" dirty="0"/>
              <a:t>Fig. 1: Illustration of the “Master WEC” used for the </a:t>
            </a:r>
            <a:r>
              <a:rPr lang="en-US" sz="3200" dirty="0" err="1"/>
              <a:t>WECfarm</a:t>
            </a:r>
            <a:r>
              <a:rPr lang="en-US" sz="3200" dirty="0"/>
              <a:t> project. The WEC buoy is in yellow, the central rod is the rack and pinion PTO. In blue there are 3 bearings that together with the 2 outer guide rods limit the motion to heave.</a:t>
            </a:r>
            <a:endParaRPr lang="nl-BE" sz="3200" dirty="0"/>
          </a:p>
        </p:txBody>
      </p:sp>
      <p:sp>
        <p:nvSpPr>
          <p:cNvPr id="13" name="Text Placeholder 12">
            <a:extLst>
              <a:ext uri="{FF2B5EF4-FFF2-40B4-BE49-F238E27FC236}">
                <a16:creationId xmlns:a16="http://schemas.microsoft.com/office/drawing/2014/main" id="{B36FD85D-BDFD-4A2B-9CB5-E1E2ED8D963D}"/>
              </a:ext>
            </a:extLst>
          </p:cNvPr>
          <p:cNvSpPr>
            <a:spLocks noGrp="1"/>
          </p:cNvSpPr>
          <p:nvPr>
            <p:ph type="body" sz="quarter" idx="16"/>
          </p:nvPr>
        </p:nvSpPr>
        <p:spPr>
          <a:xfrm>
            <a:off x="21926288" y="39801027"/>
            <a:ext cx="8348925" cy="3002735"/>
          </a:xfrm>
        </p:spPr>
        <p:txBody>
          <a:bodyPr/>
          <a:lstStyle/>
          <a:p>
            <a:pPr algn="ctr">
              <a:lnSpc>
                <a:spcPct val="130000"/>
              </a:lnSpc>
            </a:pPr>
            <a:r>
              <a:rPr lang="en-GB" dirty="0">
                <a:solidFill>
                  <a:srgbClr val="FCFCFC"/>
                </a:solidFill>
              </a:rPr>
              <a:t>Contact: Koenraad.Vanhulle@ugent.be</a:t>
            </a:r>
          </a:p>
          <a:p>
            <a:pPr algn="ctr">
              <a:lnSpc>
                <a:spcPct val="130000"/>
              </a:lnSpc>
            </a:pPr>
            <a:r>
              <a:rPr lang="en-GB" dirty="0">
                <a:solidFill>
                  <a:srgbClr val="FCFCFC"/>
                </a:solidFill>
              </a:rPr>
              <a:t>Nicolas.Quartier@ugent.be </a:t>
            </a:r>
          </a:p>
          <a:p>
            <a:pPr algn="ctr"/>
            <a:r>
              <a:rPr lang="en-GB" dirty="0">
                <a:solidFill>
                  <a:srgbClr val="FCFCFC"/>
                </a:solidFill>
              </a:rPr>
              <a:t>awww.ugent.be</a:t>
            </a:r>
          </a:p>
        </p:txBody>
      </p:sp>
      <p:sp>
        <p:nvSpPr>
          <p:cNvPr id="28" name="Rechthoek 44">
            <a:extLst>
              <a:ext uri="{FF2B5EF4-FFF2-40B4-BE49-F238E27FC236}">
                <a16:creationId xmlns:a16="http://schemas.microsoft.com/office/drawing/2014/main" id="{B58162F0-DA96-48E6-A36E-11ED56DDD506}"/>
              </a:ext>
            </a:extLst>
          </p:cNvPr>
          <p:cNvSpPr/>
          <p:nvPr/>
        </p:nvSpPr>
        <p:spPr>
          <a:xfrm>
            <a:off x="15807082" y="23309082"/>
            <a:ext cx="14136381" cy="1077218"/>
          </a:xfrm>
          <a:prstGeom prst="rect">
            <a:avLst/>
          </a:prstGeom>
        </p:spPr>
        <p:txBody>
          <a:bodyPr wrap="square">
            <a:spAutoFit/>
          </a:bodyPr>
          <a:lstStyle/>
          <a:p>
            <a:pPr algn="ctr"/>
            <a:r>
              <a:rPr lang="en-US" sz="3200" dirty="0"/>
              <a:t>Fig. 2: Visualization of the numerical wave basin with the “Master WEC” </a:t>
            </a:r>
            <a:r>
              <a:rPr lang="en-US" sz="3200" dirty="0">
                <a:solidFill>
                  <a:prstClr val="black"/>
                </a:solidFill>
              </a:rPr>
              <a:t>in DualSPHysics</a:t>
            </a:r>
            <a:endParaRPr lang="nl-BE" sz="3200" dirty="0"/>
          </a:p>
        </p:txBody>
      </p:sp>
      <p:pic>
        <p:nvPicPr>
          <p:cNvPr id="29" name="Picture 28">
            <a:extLst>
              <a:ext uri="{FF2B5EF4-FFF2-40B4-BE49-F238E27FC236}">
                <a16:creationId xmlns:a16="http://schemas.microsoft.com/office/drawing/2014/main" id="{2F15A6B0-7788-4D8E-BFBD-6C28FBF0B95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7133695" y="19529803"/>
            <a:ext cx="12809768" cy="4087056"/>
          </a:xfrm>
          <a:prstGeom prst="rect">
            <a:avLst/>
          </a:prstGeom>
        </p:spPr>
      </p:pic>
    </p:spTree>
    <p:extLst>
      <p:ext uri="{BB962C8B-B14F-4D97-AF65-F5344CB8AC3E}">
        <p14:creationId xmlns:p14="http://schemas.microsoft.com/office/powerpoint/2010/main" val="2813270260"/>
      </p:ext>
    </p:extLst>
  </p:cSld>
  <p:clrMapOvr>
    <a:masterClrMapping/>
  </p:clrMapOvr>
</p:sld>
</file>

<file path=ppt/theme/theme1.xml><?xml version="1.0" encoding="utf-8"?>
<a:theme xmlns:a="http://schemas.openxmlformats.org/drawingml/2006/main" name="posterA0_UGent_EA_EN">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UGent Panno Text SemiBold"/>
        <a:ea typeface=""/>
        <a:cs typeface=""/>
      </a:majorFont>
      <a:minorFont>
        <a:latin typeface="UGent Panno Tex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64C8"/>
        </a:solidFill>
      </a:spPr>
      <a:bodyPr rtlCol="0" anchor="ctr"/>
      <a:lstStyle>
        <a:defPPr algn="ctr">
          <a:defRPr sz="220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ster-EA-UK_1_1_15.potx" id="{194FCE9A-8A79-408E-B76E-D34B9C0AA93D}" vid="{CD042CA6-AA86-4EB5-AB77-4C3A1F45D2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posterA0_UGent_EA_EN</Template>
  <TotalTime>2154</TotalTime>
  <Words>1378</Words>
  <Application>Microsoft Office PowerPoint</Application>
  <PresentationFormat>Aangepast</PresentationFormat>
  <Paragraphs>83</Paragraphs>
  <Slides>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vt:i4>
      </vt:variant>
    </vt:vector>
  </HeadingPairs>
  <TitlesOfParts>
    <vt:vector size="8" baseType="lpstr">
      <vt:lpstr>Arial</vt:lpstr>
      <vt:lpstr>Calibri</vt:lpstr>
      <vt:lpstr>Cambria Math</vt:lpstr>
      <vt:lpstr>UGent Panno Text</vt:lpstr>
      <vt:lpstr>UGent Panno Text Medium</vt:lpstr>
      <vt:lpstr>UGent Panno Text SemiBold</vt:lpstr>
      <vt:lpstr>posterA0_UGent_EA_EN</vt:lpstr>
      <vt:lpstr>Numerical modelling of a wave energy converter  for the WECfarm project</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Gallach Sanchez</dc:creator>
  <cp:lastModifiedBy>Lien De Backer</cp:lastModifiedBy>
  <cp:revision>226</cp:revision>
  <cp:lastPrinted>2018-03-13T15:46:29Z</cp:lastPrinted>
  <dcterms:created xsi:type="dcterms:W3CDTF">2017-02-27T08:54:21Z</dcterms:created>
  <dcterms:modified xsi:type="dcterms:W3CDTF">2021-04-01T12:07:30Z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Universiteit Gent</vt:lpwstr>
  </property>
  <property fmtid="{D5CDD505-2E9C-101B-9397-08002B2CF9AE}" pid="3" name="Developed by">
    <vt:lpwstr>12 Dozijn</vt:lpwstr>
  </property>
  <property fmtid="{D5CDD505-2E9C-101B-9397-08002B2CF9AE}" pid="4" name="Author">
    <vt:lpwstr>Hans Gouman</vt:lpwstr>
  </property>
  <property fmtid="{D5CDD505-2E9C-101B-9397-08002B2CF9AE}" pid="5" name="Date">
    <vt:filetime>2016-12-15T23:00:00Z</vt:filetime>
  </property>
  <property fmtid="{D5CDD505-2E9C-101B-9397-08002B2CF9AE}" pid="6" name="Version">
    <vt:lpwstr>1.1</vt:lpwstr>
  </property>
  <property fmtid="{D5CDD505-2E9C-101B-9397-08002B2CF9AE}" pid="7" name="Build">
    <vt:lpwstr>15</vt:lpwstr>
  </property>
  <property fmtid="{D5CDD505-2E9C-101B-9397-08002B2CF9AE}" pid="8" name="Status">
    <vt:lpwstr>Final</vt:lpwstr>
  </property>
  <property fmtid="{D5CDD505-2E9C-101B-9397-08002B2CF9AE}" pid="9" name="Cmt 4">
    <vt:lpwstr>faculties vs created from corporate build 4</vt:lpwstr>
  </property>
  <property fmtid="{D5CDD505-2E9C-101B-9397-08002B2CF9AE}" pid="10" name="Cmt 5">
    <vt:lpwstr>author box 1 column</vt:lpwstr>
  </property>
  <property fmtid="{D5CDD505-2E9C-101B-9397-08002B2CF9AE}" pid="11" name="Cmt 7">
    <vt:lpwstr>line spacings changed</vt:lpwstr>
  </property>
  <property fmtid="{D5CDD505-2E9C-101B-9397-08002B2CF9AE}" pid="12" name="Cmt 8">
    <vt:lpwstr>no font embedding</vt:lpwstr>
  </property>
  <property fmtid="{D5CDD505-2E9C-101B-9397-08002B2CF9AE}" pid="13" name="Cmt 9">
    <vt:lpwstr>socmed editable</vt:lpwstr>
  </property>
  <property fmtid="{D5CDD505-2E9C-101B-9397-08002B2CF9AE}" pid="14" name="Cmt 10">
    <vt:lpwstr>comments feedback</vt:lpwstr>
  </property>
  <property fmtid="{D5CDD505-2E9C-101B-9397-08002B2CF9AE}" pid="15" name="Cmt 11">
    <vt:lpwstr>position text box</vt:lpwstr>
  </property>
  <property fmtid="{D5CDD505-2E9C-101B-9397-08002B2CF9AE}" pid="16" name="Cmt 12">
    <vt:lpwstr>comments UG/AZ 16.11.25</vt:lpwstr>
  </property>
  <property fmtid="{D5CDD505-2E9C-101B-9397-08002B2CF9AE}" pid="17" name="Cmt 15">
    <vt:lpwstr>'Contact' editable</vt:lpwstr>
  </property>
</Properties>
</file>