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67275" cy="42794238"/>
  <p:notesSz cx="7004050" cy="929005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0" autoAdjust="0"/>
    <p:restoredTop sz="94676" autoAdjust="0"/>
  </p:normalViewPr>
  <p:slideViewPr>
    <p:cSldViewPr>
      <p:cViewPr varScale="1">
        <p:scale>
          <a:sx n="19" d="100"/>
          <a:sy n="19" d="100"/>
        </p:scale>
        <p:origin x="3636" y="54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9426517" y="0"/>
            <a:ext cx="840758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840758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0267275" cy="53492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7444959"/>
            <a:ext cx="30267275" cy="53492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9" name="Instructions"/>
          <p:cNvSpPr/>
          <p:nvPr userDrawn="1"/>
        </p:nvSpPr>
        <p:spPr>
          <a:xfrm>
            <a:off x="-12611365" y="0"/>
            <a:ext cx="11770607" cy="427942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425" tIns="217425" rIns="217425" bIns="21742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set up for A0</a:t>
            </a:r>
            <a:r>
              <a:rPr lang="en-US" sz="60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international paper size of 1189 mm x 841 mm</a:t>
            </a: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(46.8” high by 33.1” wide). It can be printed at</a:t>
            </a:r>
            <a:r>
              <a:rPr lang="en-US" sz="60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70.6% for an A1 poster of 841 mm x 594 mm.</a:t>
            </a:r>
            <a:endParaRPr lang="en-US" sz="6000" dirty="0" smtClean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 this </a:t>
            </a: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0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0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8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282"/>
              </a:spcAft>
            </a:pPr>
            <a:r>
              <a:rPr lang="en-US" sz="44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44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4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31108033" y="0"/>
            <a:ext cx="11770607" cy="42794238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88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8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8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000" b="1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000" b="1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88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000" b="1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delivery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International: +(1) 913-441-1410</a:t>
              </a:r>
              <a:b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0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4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/>
              </a:r>
              <a:br>
                <a:rPr lang="en-US" sz="44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4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8425085"/>
              <a:ext cx="11904515" cy="10246926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1037" y="42504519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417456" tIns="208727" rIns="417456" bIns="208727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456" tIns="208727" rIns="417456" bIns="20872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174556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850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9699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549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398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248" indent="-434850" algn="l" defTabSz="4174556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029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307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585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863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7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5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83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113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39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66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94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22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4197608" y="245973"/>
            <a:ext cx="21793200" cy="3648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200" b="1" dirty="0" smtClean="0">
                <a:solidFill>
                  <a:srgbClr val="FFC000"/>
                </a:solidFill>
                <a:latin typeface="+mn-lt"/>
              </a:rPr>
              <a:t>CIRCUSCAMP</a:t>
            </a:r>
            <a:endParaRPr lang="en-US" sz="7200" b="1" dirty="0">
              <a:solidFill>
                <a:srgbClr val="FFC000"/>
              </a:solidFill>
              <a:latin typeface="+mn-lt"/>
            </a:endParaRPr>
          </a:p>
          <a:p>
            <a:pPr algn="ctr" eaLnBrk="1" hangingPunct="1"/>
            <a:r>
              <a:rPr lang="en-US" sz="5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The </a:t>
            </a:r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effects of intensive therapy camps for lower limb function and trunk control </a:t>
            </a:r>
            <a:r>
              <a:rPr lang="en-US" sz="5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in </a:t>
            </a:r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children with bilateral </a:t>
            </a:r>
            <a:r>
              <a:rPr lang="en-US" sz="5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CP: preliminary results</a:t>
            </a:r>
            <a:endParaRPr 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-338280" y="2936408"/>
            <a:ext cx="30605555" cy="2228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173940" rIns="173940" bIns="17394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van Tittelboom </a:t>
            </a:r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Vanessa</a:t>
            </a:r>
            <a:r>
              <a:rPr lang="en-US" sz="40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, 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Heyrman </a:t>
            </a:r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Lieve</a:t>
            </a:r>
            <a:r>
              <a:rPr lang="en-US" sz="40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, 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De Cat </a:t>
            </a:r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Jos</a:t>
            </a:r>
            <a:r>
              <a:rPr lang="en-US" sz="40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 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,  Feys </a:t>
            </a:r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Hilde</a:t>
            </a:r>
            <a:r>
              <a:rPr lang="en-US" sz="40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, Van </a:t>
            </a:r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den Broeck Chris</a:t>
            </a:r>
            <a:r>
              <a:rPr lang="en-US" sz="40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</a:p>
          <a:p>
            <a:pPr algn="ctr" eaLnBrk="1" hangingPunct="1"/>
            <a:r>
              <a:rPr lang="en-US" sz="24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 Ghent University, Ghent, Belgium; </a:t>
            </a:r>
            <a:r>
              <a:rPr lang="en-US" sz="24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KU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Leuven, 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Leuven, Belgium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91723" y="41090461"/>
            <a:ext cx="6513912" cy="11958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lIns="86970" tIns="43485" rIns="86970" bIns="43485" rtlCol="0">
            <a:spAutoFit/>
          </a:bodyPr>
          <a:lstStyle/>
          <a:p>
            <a:r>
              <a:rPr lang="en-US" sz="3600" dirty="0" smtClean="0"/>
              <a:t>Vanessa.vantittelboom@ugent.be</a:t>
            </a:r>
          </a:p>
          <a:p>
            <a:r>
              <a:rPr lang="en-US" sz="3600" dirty="0" smtClean="0"/>
              <a:t>0032 (0) 9 332 44 18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91723" y="40325533"/>
            <a:ext cx="2130148" cy="764928"/>
          </a:xfrm>
          <a:prstGeom prst="rect">
            <a:avLst/>
          </a:prstGeom>
          <a:noFill/>
        </p:spPr>
        <p:txBody>
          <a:bodyPr wrap="none" lIns="86970" tIns="43485" rIns="86970" bIns="43485" rtlCol="0">
            <a:spAutoFit/>
          </a:bodyPr>
          <a:lstStyle/>
          <a:p>
            <a:r>
              <a:rPr lang="en-US" sz="4400" b="1" dirty="0" smtClean="0"/>
              <a:t>Contact:</a:t>
            </a:r>
            <a:endParaRPr lang="en-US" sz="4400" b="1" dirty="0"/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181300" y="6870733"/>
            <a:ext cx="27932583" cy="256726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rgbClr val="002060"/>
                </a:solidFill>
              </a:rPr>
              <a:t>I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ntensive interventions for the upper limb in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camp models such as CIMT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or HABIT have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been successfully applied in children with unilateral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CP.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In contrast, to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our knowledge, no intervention study has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yet concomitantly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targeted lower limbs and trunk control impairments using an intensive camp model in children with bilateral CP. </a:t>
            </a:r>
            <a:endParaRPr lang="nl-BE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181301" y="5743443"/>
            <a:ext cx="27932582" cy="104344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222508" y="35987227"/>
            <a:ext cx="27898370" cy="385059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This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exploratory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study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on a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limited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sample is part of a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larger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research project on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effects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an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intensive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therapy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camp on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trunk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control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lower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limb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function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on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quantitative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qualitative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parameters in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children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with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bilateral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spastic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CP,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conducted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between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2017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2019.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preliminary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results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indicate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an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improvement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after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intervention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on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both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static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dynamic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aspects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trunk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control,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while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no changes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were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found on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quantitative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measures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gross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 motor </a:t>
            </a:r>
            <a:r>
              <a:rPr lang="nl-NL" sz="3600" dirty="0" err="1" smtClean="0">
                <a:solidFill>
                  <a:schemeClr val="accent1">
                    <a:lumMod val="50000"/>
                  </a:schemeClr>
                </a:solidFill>
              </a:rPr>
              <a:t>function</a:t>
            </a:r>
            <a:r>
              <a:rPr lang="nl-NL" sz="36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algn="just"/>
            <a:endParaRPr lang="nl-NL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93711" y="9692003"/>
            <a:ext cx="27908990" cy="112750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Objectives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189236" y="14122393"/>
            <a:ext cx="27901052" cy="907161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12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children with bilateral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spastic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CP (GMFCS II-III,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6-12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years)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participated in the study</a:t>
            </a: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45h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of therapy over 10 days (2 x 5 days/week) were provided</a:t>
            </a:r>
          </a:p>
          <a:p>
            <a:pPr marL="571500" indent="-571500">
              <a:lnSpc>
                <a:spcPts val="4000"/>
              </a:lnSpc>
              <a:buFont typeface="Wingdings" panose="05000000000000000000" pitchFamily="2" charset="2"/>
              <a:buChar char="§"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Six functional activities were trained: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balance, trunk stability and trunk mobility, standing, walking, transfers,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WII. </a:t>
            </a: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Both individual and group sessions were provided by trained pediatric physiotherapists</a:t>
            </a: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endParaRPr lang="en-U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he circus-theme was used to enhance the children’s motivation</a:t>
            </a: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Assessment was done at baseline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, pre- and post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intervention</a:t>
            </a: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857250" indent="-857250">
              <a:lnSpc>
                <a:spcPts val="4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O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utcome measures used: </a:t>
            </a:r>
          </a:p>
          <a:p>
            <a:pPr marL="1600200" lvl="1" indent="-857250">
              <a:lnSpc>
                <a:spcPts val="4000"/>
              </a:lnSpc>
              <a:buFont typeface="Wingdings" panose="05000000000000000000" pitchFamily="2" charset="2"/>
              <a:buChar char="ü"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Gross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Motor Function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Measure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GMFM) (data of 8 children available)</a:t>
            </a:r>
          </a:p>
          <a:p>
            <a:pPr marL="1600200" lvl="1" indent="-857250">
              <a:lnSpc>
                <a:spcPts val="4000"/>
              </a:lnSpc>
              <a:buFont typeface="Wingdings" panose="05000000000000000000" pitchFamily="2" charset="2"/>
              <a:buChar char="ü"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Trunk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Control Measurement Scale (TCMS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1600200" lvl="1" indent="-857250">
              <a:lnSpc>
                <a:spcPts val="4000"/>
              </a:lnSpc>
              <a:buFont typeface="Wingdings" panose="05000000000000000000" pitchFamily="2" charset="2"/>
              <a:buChar char="ü"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modified Timed Up and Go (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</a:rPr>
              <a:t>mTUG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1600200" lvl="1" indent="-857250">
              <a:lnSpc>
                <a:spcPts val="4000"/>
              </a:lnSpc>
              <a:buFont typeface="Wingdings" panose="05000000000000000000" pitchFamily="2" charset="2"/>
              <a:buChar char="ü"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1-minute walk test (1MWT)</a:t>
            </a:r>
            <a:endParaRPr lang="nl-BE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22508" y="12776013"/>
            <a:ext cx="27875066" cy="109404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189236" y="34845192"/>
            <a:ext cx="27924647" cy="8382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4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sp>
        <p:nvSpPr>
          <p:cNvPr id="11" name="Text Box 190"/>
          <p:cNvSpPr txBox="1">
            <a:spLocks noChangeArrowheads="1"/>
          </p:cNvSpPr>
          <p:nvPr/>
        </p:nvSpPr>
        <p:spPr bwMode="auto">
          <a:xfrm>
            <a:off x="1193711" y="11075576"/>
            <a:ext cx="27908990" cy="144810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To investigate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the effects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of an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intensive therapy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camp on trunk control and gross motor function outcome measures in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children with bilateral spastic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CP.</a:t>
            </a:r>
            <a:endParaRPr lang="nl-N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207564" y="23444493"/>
            <a:ext cx="27908989" cy="8915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4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</a:t>
            </a:r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esults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2637" y="1283271"/>
            <a:ext cx="3452534" cy="224782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073" y="1283271"/>
            <a:ext cx="3450635" cy="2243522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484548"/>
              </p:ext>
            </p:extLst>
          </p:nvPr>
        </p:nvGraphicFramePr>
        <p:xfrm>
          <a:off x="1222507" y="24644009"/>
          <a:ext cx="27898370" cy="9001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9539">
                  <a:extLst>
                    <a:ext uri="{9D8B030D-6E8A-4147-A177-3AD203B41FA5}">
                      <a16:colId xmlns:a16="http://schemas.microsoft.com/office/drawing/2014/main" val="2317143902"/>
                    </a:ext>
                  </a:extLst>
                </a:gridCol>
                <a:gridCol w="2806276">
                  <a:extLst>
                    <a:ext uri="{9D8B030D-6E8A-4147-A177-3AD203B41FA5}">
                      <a16:colId xmlns:a16="http://schemas.microsoft.com/office/drawing/2014/main" val="840588382"/>
                    </a:ext>
                  </a:extLst>
                </a:gridCol>
                <a:gridCol w="3866124">
                  <a:extLst>
                    <a:ext uri="{9D8B030D-6E8A-4147-A177-3AD203B41FA5}">
                      <a16:colId xmlns:a16="http://schemas.microsoft.com/office/drawing/2014/main" val="131660901"/>
                    </a:ext>
                  </a:extLst>
                </a:gridCol>
                <a:gridCol w="3866124">
                  <a:extLst>
                    <a:ext uri="{9D8B030D-6E8A-4147-A177-3AD203B41FA5}">
                      <a16:colId xmlns:a16="http://schemas.microsoft.com/office/drawing/2014/main" val="670457970"/>
                    </a:ext>
                  </a:extLst>
                </a:gridCol>
                <a:gridCol w="3866124">
                  <a:extLst>
                    <a:ext uri="{9D8B030D-6E8A-4147-A177-3AD203B41FA5}">
                      <a16:colId xmlns:a16="http://schemas.microsoft.com/office/drawing/2014/main" val="1837337111"/>
                    </a:ext>
                  </a:extLst>
                </a:gridCol>
                <a:gridCol w="3866124">
                  <a:extLst>
                    <a:ext uri="{9D8B030D-6E8A-4147-A177-3AD203B41FA5}">
                      <a16:colId xmlns:a16="http://schemas.microsoft.com/office/drawing/2014/main" val="3072319135"/>
                    </a:ext>
                  </a:extLst>
                </a:gridCol>
                <a:gridCol w="3868059">
                  <a:extLst>
                    <a:ext uri="{9D8B030D-6E8A-4147-A177-3AD203B41FA5}">
                      <a16:colId xmlns:a16="http://schemas.microsoft.com/office/drawing/2014/main" val="4241567603"/>
                    </a:ext>
                  </a:extLst>
                </a:gridCol>
              </a:tblGrid>
              <a:tr h="1167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</a:t>
                      </a:r>
                      <a:r>
                        <a:rPr lang="nl-BE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(IQR)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</a:t>
                      </a:r>
                      <a:r>
                        <a:rPr lang="nl-BE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(IQR)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(IQR)</a:t>
                      </a:r>
                      <a:endParaRPr lang="nl-BE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 change*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(p-value)</a:t>
                      </a:r>
                      <a:endParaRPr lang="nl-BE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T1-T2</a:t>
                      </a:r>
                      <a:r>
                        <a:rPr lang="en-US" sz="24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endParaRPr lang="nl-BE" sz="2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(p-value)</a:t>
                      </a:r>
                      <a:endParaRPr lang="nl-BE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T2-T3</a:t>
                      </a:r>
                      <a:r>
                        <a:rPr lang="en-US" sz="24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(p-value)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7584827"/>
                  </a:ext>
                </a:extLst>
              </a:tr>
              <a:tr h="778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GMFM (N=8)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 C (%)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(71-100)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(71-100)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(71-100)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0.85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5194211"/>
                  </a:ext>
                </a:extLst>
              </a:tr>
              <a:tr h="77802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 D (%)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(27-88)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(45-87)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(40-87)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9365311"/>
                  </a:ext>
                </a:extLst>
              </a:tr>
              <a:tr h="77802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 E (%)</a:t>
                      </a:r>
                      <a:endParaRPr lang="nl-BE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(23-80)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(25-84)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(26-85)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0.79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0343525"/>
                  </a:ext>
                </a:extLst>
              </a:tr>
              <a:tr h="77802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Dim score (CDE) (%)</a:t>
                      </a:r>
                      <a:endParaRPr lang="nl-BE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(40-89)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(47-90)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(46-91)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4869039"/>
                  </a:ext>
                </a:extLst>
              </a:tr>
              <a:tr h="778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TCMS (N=12)</a:t>
                      </a:r>
                      <a:endParaRPr lang="nl-BE" sz="2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Static sitting balance (/20)</a:t>
                      </a:r>
                      <a:endParaRPr lang="nl-BE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(8-18)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(10-18)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(13-18)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  <a:endParaRPr lang="nl-BE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0.57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  <a:endParaRPr lang="nl-BE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1853899"/>
                  </a:ext>
                </a:extLst>
              </a:tr>
              <a:tr h="77802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Selective movement control (/28)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(4-9.5)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(3-10.5)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(5-13)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</a:t>
                      </a:r>
                      <a:endParaRPr lang="nl-BE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0.86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</a:t>
                      </a:r>
                      <a:endParaRPr lang="nl-BE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0222996"/>
                  </a:ext>
                </a:extLst>
              </a:tr>
              <a:tr h="77802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Dynamic reaching (/10)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(1-2)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(1-2)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(0-2)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1534931"/>
                  </a:ext>
                </a:extLst>
              </a:tr>
              <a:tr h="77802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score</a:t>
                      </a:r>
                      <a:endParaRPr lang="nl-BE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19.5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(15-29.5)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(16-29)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(18-33)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0616704"/>
                  </a:ext>
                </a:extLst>
              </a:tr>
              <a:tr h="778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mTUG (N=12) (sec)</a:t>
                      </a:r>
                      <a:endParaRPr lang="nl-BE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(7.7-22.1)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11.8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(7.4-19.6)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(7.2-25.2)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0.70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1515021"/>
                  </a:ext>
                </a:extLst>
              </a:tr>
              <a:tr h="778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1MWT (N=12) (m)</a:t>
                      </a:r>
                      <a:endParaRPr lang="nl-BE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(53-80)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(50-77)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(55-80)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BE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0284309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1291722" y="33645071"/>
            <a:ext cx="27833628" cy="890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T1: baseline; T2:-pre-intervention; T3: post-intervention; Med: median; IQR: Interquartile range; * : Friedman test; </a:t>
            </a:r>
            <a:r>
              <a:rPr lang="en-US" sz="2400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†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Wilcoxon signed-rank test; GMFM: Gross Motor Function Measure; Dim: dimension; TCMS: Trunk Control Measurement Scale;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mTUG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modified Timed Up and Go; 1MWT: 1-minute walk test</a:t>
            </a:r>
            <a:endParaRPr lang="nl-BE" sz="24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678" y="1158833"/>
            <a:ext cx="3936452" cy="256292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0808" y="40701140"/>
            <a:ext cx="3053570" cy="108262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0837" y="40147071"/>
            <a:ext cx="2465843" cy="2190768"/>
          </a:xfrm>
          <a:prstGeom prst="rect">
            <a:avLst/>
          </a:prstGeom>
        </p:spPr>
      </p:pic>
      <p:pic>
        <p:nvPicPr>
          <p:cNvPr id="23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25" y="1132601"/>
            <a:ext cx="3711296" cy="267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3057</TotalTime>
  <Words>639</Words>
  <Application>Microsoft Office PowerPoint</Application>
  <PresentationFormat>Aangepast</PresentationFormat>
  <Paragraphs>153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PowerPoint-presentatie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Jay Larson</dc:creator>
  <dc:description>Quality poster printing
www.genigraphics.com
1-800-790-4001</dc:description>
  <cp:lastModifiedBy>Vanessa Van Tittelboom</cp:lastModifiedBy>
  <cp:revision>90</cp:revision>
  <cp:lastPrinted>2013-02-12T02:21:55Z</cp:lastPrinted>
  <dcterms:created xsi:type="dcterms:W3CDTF">2013-02-10T21:14:48Z</dcterms:created>
  <dcterms:modified xsi:type="dcterms:W3CDTF">2018-05-18T12:26:45Z</dcterms:modified>
</cp:coreProperties>
</file>