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56" r:id="rId2"/>
    <p:sldId id="265" r:id="rId3"/>
    <p:sldId id="293" r:id="rId4"/>
    <p:sldId id="266" r:id="rId5"/>
    <p:sldId id="294" r:id="rId6"/>
    <p:sldId id="295" r:id="rId7"/>
    <p:sldId id="267" r:id="rId8"/>
    <p:sldId id="296" r:id="rId9"/>
    <p:sldId id="290" r:id="rId10"/>
    <p:sldId id="268" r:id="rId11"/>
    <p:sldId id="289" r:id="rId12"/>
    <p:sldId id="291" r:id="rId13"/>
    <p:sldId id="281" r:id="rId14"/>
    <p:sldId id="276" r:id="rId15"/>
    <p:sldId id="264" r:id="rId16"/>
    <p:sldId id="288" r:id="rId17"/>
    <p:sldId id="279" r:id="rId18"/>
  </p:sldIdLst>
  <p:sldSz cx="17338675" cy="9753600"/>
  <p:notesSz cx="6858000" cy="9144000"/>
  <p:defaultText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72" userDrawn="1">
          <p15:clr>
            <a:srgbClr val="A4A3A4"/>
          </p15:clr>
        </p15:guide>
        <p15:guide id="2" pos="546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Debaveye" initials="SD" lastIdx="1" clrIdx="0">
    <p:extLst>
      <p:ext uri="{19B8F6BF-5375-455C-9EA6-DF929625EA0E}">
        <p15:presenceInfo xmlns:p15="http://schemas.microsoft.com/office/powerpoint/2012/main" userId="S-1-5-21-4030456262-320625612-449655040-819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64C8"/>
    <a:srgbClr val="E6E6E6"/>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79186" autoAdjust="0"/>
  </p:normalViewPr>
  <p:slideViewPr>
    <p:cSldViewPr snapToGrid="0" showGuides="1">
      <p:cViewPr>
        <p:scale>
          <a:sx n="60" d="100"/>
          <a:sy n="60" d="100"/>
        </p:scale>
        <p:origin x="96" y="-522"/>
      </p:cViewPr>
      <p:guideLst>
        <p:guide orient="horz" pos="3072"/>
        <p:guide pos="54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dbaveye\Google%20Drive\EnVOC\PhD\WP3%20-%20Process%20Analysis\Mebendazole\0%20RESULTS\LCA%20Vermox_adjusted%20distribution%20and%20Yabang.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rkov%20model%20for%20STH%20with%20PSA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Overview!$U$56</c:f>
              <c:strCache>
                <c:ptCount val="1"/>
                <c:pt idx="0">
                  <c:v>Chemicals &amp; Water</c:v>
                </c:pt>
              </c:strCache>
            </c:strRef>
          </c:tx>
          <c:spPr>
            <a:solidFill>
              <a:schemeClr val="accent1"/>
            </a:solidFill>
            <a:ln>
              <a:noFill/>
            </a:ln>
            <a:effectLst/>
          </c:spPr>
          <c:invertIfNegative val="0"/>
          <c:cat>
            <c:strRef>
              <c:f>Overview!$V$55:$Z$55</c:f>
              <c:strCache>
                <c:ptCount val="5"/>
                <c:pt idx="0">
                  <c:v>API Synthesis</c:v>
                </c:pt>
                <c:pt idx="1">
                  <c:v>Formulation </c:v>
                </c:pt>
                <c:pt idx="2">
                  <c:v>Packaging </c:v>
                </c:pt>
                <c:pt idx="3">
                  <c:v>Distribution &amp; Supply</c:v>
                </c:pt>
                <c:pt idx="4">
                  <c:v>End-of-Life</c:v>
                </c:pt>
              </c:strCache>
            </c:strRef>
          </c:cat>
          <c:val>
            <c:numRef>
              <c:f>Overview!$V$56:$Z$56</c:f>
              <c:numCache>
                <c:formatCode>0.000</c:formatCode>
                <c:ptCount val="5"/>
                <c:pt idx="0">
                  <c:v>4.8226262950778906</c:v>
                </c:pt>
                <c:pt idx="1">
                  <c:v>5.6117321766473154E-2</c:v>
                </c:pt>
                <c:pt idx="2">
                  <c:v>0</c:v>
                </c:pt>
                <c:pt idx="3">
                  <c:v>0</c:v>
                </c:pt>
                <c:pt idx="4">
                  <c:v>0</c:v>
                </c:pt>
              </c:numCache>
            </c:numRef>
          </c:val>
          <c:extLst>
            <c:ext xmlns:c16="http://schemas.microsoft.com/office/drawing/2014/chart" uri="{C3380CC4-5D6E-409C-BE32-E72D297353CC}">
              <c16:uniqueId val="{00000000-FA5A-4EAF-80F2-A9C5E5DE5B62}"/>
            </c:ext>
          </c:extLst>
        </c:ser>
        <c:ser>
          <c:idx val="1"/>
          <c:order val="1"/>
          <c:tx>
            <c:strRef>
              <c:f>Overview!$U$57</c:f>
              <c:strCache>
                <c:ptCount val="1"/>
                <c:pt idx="0">
                  <c:v>Energy</c:v>
                </c:pt>
              </c:strCache>
            </c:strRef>
          </c:tx>
          <c:spPr>
            <a:solidFill>
              <a:schemeClr val="accent2"/>
            </a:solidFill>
            <a:ln>
              <a:noFill/>
            </a:ln>
            <a:effectLst/>
          </c:spPr>
          <c:invertIfNegative val="0"/>
          <c:cat>
            <c:strRef>
              <c:f>Overview!$V$55:$Z$55</c:f>
              <c:strCache>
                <c:ptCount val="5"/>
                <c:pt idx="0">
                  <c:v>API Synthesis</c:v>
                </c:pt>
                <c:pt idx="1">
                  <c:v>Formulation </c:v>
                </c:pt>
                <c:pt idx="2">
                  <c:v>Packaging </c:v>
                </c:pt>
                <c:pt idx="3">
                  <c:v>Distribution &amp; Supply</c:v>
                </c:pt>
                <c:pt idx="4">
                  <c:v>End-of-Life</c:v>
                </c:pt>
              </c:strCache>
            </c:strRef>
          </c:cat>
          <c:val>
            <c:numRef>
              <c:f>Overview!$V$57:$Z$57</c:f>
              <c:numCache>
                <c:formatCode>0.000</c:formatCode>
                <c:ptCount val="5"/>
                <c:pt idx="0">
                  <c:v>4.1370463129142925</c:v>
                </c:pt>
                <c:pt idx="1">
                  <c:v>1.1547773723654493</c:v>
                </c:pt>
                <c:pt idx="2">
                  <c:v>1.768739565402563E-2</c:v>
                </c:pt>
                <c:pt idx="3">
                  <c:v>0</c:v>
                </c:pt>
                <c:pt idx="4">
                  <c:v>0</c:v>
                </c:pt>
              </c:numCache>
            </c:numRef>
          </c:val>
          <c:extLst>
            <c:ext xmlns:c16="http://schemas.microsoft.com/office/drawing/2014/chart" uri="{C3380CC4-5D6E-409C-BE32-E72D297353CC}">
              <c16:uniqueId val="{00000001-FA5A-4EAF-80F2-A9C5E5DE5B62}"/>
            </c:ext>
          </c:extLst>
        </c:ser>
        <c:ser>
          <c:idx val="2"/>
          <c:order val="2"/>
          <c:tx>
            <c:strRef>
              <c:f>Overview!$U$58</c:f>
              <c:strCache>
                <c:ptCount val="1"/>
                <c:pt idx="0">
                  <c:v>Packaging</c:v>
                </c:pt>
              </c:strCache>
            </c:strRef>
          </c:tx>
          <c:spPr>
            <a:solidFill>
              <a:schemeClr val="accent3"/>
            </a:solidFill>
            <a:ln>
              <a:noFill/>
            </a:ln>
            <a:effectLst/>
          </c:spPr>
          <c:invertIfNegative val="0"/>
          <c:cat>
            <c:strRef>
              <c:f>Overview!$V$55:$Z$55</c:f>
              <c:strCache>
                <c:ptCount val="5"/>
                <c:pt idx="0">
                  <c:v>API Synthesis</c:v>
                </c:pt>
                <c:pt idx="1">
                  <c:v>Formulation </c:v>
                </c:pt>
                <c:pt idx="2">
                  <c:v>Packaging </c:v>
                </c:pt>
                <c:pt idx="3">
                  <c:v>Distribution &amp; Supply</c:v>
                </c:pt>
                <c:pt idx="4">
                  <c:v>End-of-Life</c:v>
                </c:pt>
              </c:strCache>
            </c:strRef>
          </c:cat>
          <c:val>
            <c:numRef>
              <c:f>Overview!$V$58:$Z$58</c:f>
              <c:numCache>
                <c:formatCode>0.000</c:formatCode>
                <c:ptCount val="5"/>
                <c:pt idx="0">
                  <c:v>0</c:v>
                </c:pt>
                <c:pt idx="1">
                  <c:v>0</c:v>
                </c:pt>
                <c:pt idx="2">
                  <c:v>6.8383771456218934E-2</c:v>
                </c:pt>
                <c:pt idx="3">
                  <c:v>0</c:v>
                </c:pt>
                <c:pt idx="4">
                  <c:v>0</c:v>
                </c:pt>
              </c:numCache>
            </c:numRef>
          </c:val>
          <c:extLst>
            <c:ext xmlns:c16="http://schemas.microsoft.com/office/drawing/2014/chart" uri="{C3380CC4-5D6E-409C-BE32-E72D297353CC}">
              <c16:uniqueId val="{00000002-FA5A-4EAF-80F2-A9C5E5DE5B62}"/>
            </c:ext>
          </c:extLst>
        </c:ser>
        <c:ser>
          <c:idx val="3"/>
          <c:order val="3"/>
          <c:tx>
            <c:strRef>
              <c:f>Overview!$U$59</c:f>
              <c:strCache>
                <c:ptCount val="1"/>
                <c:pt idx="0">
                  <c:v>Waste</c:v>
                </c:pt>
              </c:strCache>
            </c:strRef>
          </c:tx>
          <c:spPr>
            <a:solidFill>
              <a:schemeClr val="accent4"/>
            </a:solidFill>
            <a:ln>
              <a:noFill/>
            </a:ln>
            <a:effectLst/>
          </c:spPr>
          <c:invertIfNegative val="0"/>
          <c:cat>
            <c:strRef>
              <c:f>Overview!$V$55:$Z$55</c:f>
              <c:strCache>
                <c:ptCount val="5"/>
                <c:pt idx="0">
                  <c:v>API Synthesis</c:v>
                </c:pt>
                <c:pt idx="1">
                  <c:v>Formulation </c:v>
                </c:pt>
                <c:pt idx="2">
                  <c:v>Packaging </c:v>
                </c:pt>
                <c:pt idx="3">
                  <c:v>Distribution &amp; Supply</c:v>
                </c:pt>
                <c:pt idx="4">
                  <c:v>End-of-Life</c:v>
                </c:pt>
              </c:strCache>
            </c:strRef>
          </c:cat>
          <c:val>
            <c:numRef>
              <c:f>Overview!$V$59:$Z$59</c:f>
              <c:numCache>
                <c:formatCode>0.000</c:formatCode>
                <c:ptCount val="5"/>
                <c:pt idx="0">
                  <c:v>5.9241252426743503E-2</c:v>
                </c:pt>
                <c:pt idx="1">
                  <c:v>1.9903700171188692E-2</c:v>
                </c:pt>
                <c:pt idx="2">
                  <c:v>0</c:v>
                </c:pt>
                <c:pt idx="3">
                  <c:v>0</c:v>
                </c:pt>
                <c:pt idx="4">
                  <c:v>6.455043053899461E-3</c:v>
                </c:pt>
              </c:numCache>
            </c:numRef>
          </c:val>
          <c:extLst>
            <c:ext xmlns:c16="http://schemas.microsoft.com/office/drawing/2014/chart" uri="{C3380CC4-5D6E-409C-BE32-E72D297353CC}">
              <c16:uniqueId val="{00000003-FA5A-4EAF-80F2-A9C5E5DE5B62}"/>
            </c:ext>
          </c:extLst>
        </c:ser>
        <c:ser>
          <c:idx val="4"/>
          <c:order val="4"/>
          <c:tx>
            <c:strRef>
              <c:f>Overview!$U$60</c:f>
              <c:strCache>
                <c:ptCount val="1"/>
                <c:pt idx="0">
                  <c:v>Transport</c:v>
                </c:pt>
              </c:strCache>
            </c:strRef>
          </c:tx>
          <c:spPr>
            <a:solidFill>
              <a:schemeClr val="accent5"/>
            </a:solidFill>
            <a:ln>
              <a:noFill/>
            </a:ln>
            <a:effectLst/>
          </c:spPr>
          <c:invertIfNegative val="0"/>
          <c:cat>
            <c:strRef>
              <c:f>Overview!$V$55:$Z$55</c:f>
              <c:strCache>
                <c:ptCount val="5"/>
                <c:pt idx="0">
                  <c:v>API Synthesis</c:v>
                </c:pt>
                <c:pt idx="1">
                  <c:v>Formulation </c:v>
                </c:pt>
                <c:pt idx="2">
                  <c:v>Packaging </c:v>
                </c:pt>
                <c:pt idx="3">
                  <c:v>Distribution &amp; Supply</c:v>
                </c:pt>
                <c:pt idx="4">
                  <c:v>End-of-Life</c:v>
                </c:pt>
              </c:strCache>
            </c:strRef>
          </c:cat>
          <c:val>
            <c:numRef>
              <c:f>Overview!$V$60:$Z$60</c:f>
              <c:numCache>
                <c:formatCode>0.000</c:formatCode>
                <c:ptCount val="5"/>
                <c:pt idx="0">
                  <c:v>5.8762964681443958E-2</c:v>
                </c:pt>
                <c:pt idx="1">
                  <c:v>0</c:v>
                </c:pt>
                <c:pt idx="2">
                  <c:v>0</c:v>
                </c:pt>
                <c:pt idx="3">
                  <c:v>0.10385935206650286</c:v>
                </c:pt>
                <c:pt idx="4">
                  <c:v>0</c:v>
                </c:pt>
              </c:numCache>
            </c:numRef>
          </c:val>
          <c:extLst>
            <c:ext xmlns:c16="http://schemas.microsoft.com/office/drawing/2014/chart" uri="{C3380CC4-5D6E-409C-BE32-E72D297353CC}">
              <c16:uniqueId val="{00000004-FA5A-4EAF-80F2-A9C5E5DE5B62}"/>
            </c:ext>
          </c:extLst>
        </c:ser>
        <c:dLbls>
          <c:showLegendKey val="0"/>
          <c:showVal val="0"/>
          <c:showCatName val="0"/>
          <c:showSerName val="0"/>
          <c:showPercent val="0"/>
          <c:showBubbleSize val="0"/>
        </c:dLbls>
        <c:gapWidth val="150"/>
        <c:overlap val="100"/>
        <c:axId val="386628760"/>
        <c:axId val="386630400"/>
      </c:barChart>
      <c:catAx>
        <c:axId val="386628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BE"/>
          </a:p>
        </c:txPr>
        <c:crossAx val="386630400"/>
        <c:crosses val="autoZero"/>
        <c:auto val="1"/>
        <c:lblAlgn val="ctr"/>
        <c:lblOffset val="100"/>
        <c:noMultiLvlLbl val="0"/>
      </c:catAx>
      <c:valAx>
        <c:axId val="386630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5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nl-BE" sz="2500" b="1"/>
                  <a:t>DALY</a:t>
                </a:r>
              </a:p>
            </c:rich>
          </c:tx>
          <c:layout/>
          <c:overlay val="0"/>
          <c:spPr>
            <a:noFill/>
            <a:ln>
              <a:noFill/>
            </a:ln>
            <a:effectLst/>
          </c:spPr>
          <c:txPr>
            <a:bodyPr rot="0" spcFirstLastPara="1" vertOverflow="ellipsis" wrap="square" anchor="ctr" anchorCtr="1"/>
            <a:lstStyle/>
            <a:p>
              <a:pPr>
                <a:defRPr sz="25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BE"/>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2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BE"/>
          </a:p>
        </c:txPr>
        <c:crossAx val="386628760"/>
        <c:crosses val="autoZero"/>
        <c:crossBetween val="between"/>
      </c:valAx>
      <c:spPr>
        <a:noFill/>
        <a:ln>
          <a:solidFill>
            <a:schemeClr val="bg1">
              <a:lumMod val="75000"/>
            </a:schemeClr>
          </a:solidFill>
        </a:ln>
        <a:effectLst/>
      </c:spPr>
    </c:plotArea>
    <c:legend>
      <c:legendPos val="r"/>
      <c:layout>
        <c:manualLayout>
          <c:xMode val="edge"/>
          <c:yMode val="edge"/>
          <c:x val="0.83136511780500366"/>
          <c:y val="0.19240140676152789"/>
          <c:w val="0.16388079366326166"/>
          <c:h val="0.62610005190450735"/>
        </c:manualLayout>
      </c:layout>
      <c:overlay val="0"/>
      <c:spPr>
        <a:noFill/>
        <a:ln>
          <a:noFill/>
        </a:ln>
        <a:effectLst/>
      </c:spPr>
      <c:txPr>
        <a:bodyPr rot="0" spcFirstLastPara="1" vertOverflow="ellipsis" vert="horz" wrap="square" anchor="ctr" anchorCtr="1"/>
        <a:lstStyle/>
        <a:p>
          <a:pPr>
            <a:defRPr sz="2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BE"/>
        </a:p>
      </c:txPr>
    </c:legend>
    <c:plotVisOnly val="1"/>
    <c:dispBlanksAs val="gap"/>
    <c:showDLblsOverMax val="0"/>
  </c:chart>
  <c:spPr>
    <a:noFill/>
    <a:ln>
      <a:noFill/>
    </a:ln>
    <a:effectLst/>
  </c:spPr>
  <c:txPr>
    <a:bodyPr/>
    <a:lstStyle/>
    <a:p>
      <a:pPr>
        <a:defRPr sz="2200">
          <a:latin typeface="Arial" panose="020B0604020202020204" pitchFamily="34" charset="0"/>
          <a:cs typeface="Arial" panose="020B0604020202020204" pitchFamily="34" charset="0"/>
        </a:defRPr>
      </a:pPr>
      <a:endParaRPr lang="nl-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57789975543014"/>
          <c:y val="0.13421778209270727"/>
          <c:w val="0.84988788940616633"/>
          <c:h val="0.77088464026794534"/>
        </c:manualLayout>
      </c:layout>
      <c:barChart>
        <c:barDir val="col"/>
        <c:grouping val="clustered"/>
        <c:varyColors val="0"/>
        <c:ser>
          <c:idx val="0"/>
          <c:order val="0"/>
          <c:tx>
            <c:strRef>
              <c:f>Progression!$AD$118</c:f>
              <c:strCache>
                <c:ptCount val="1"/>
                <c:pt idx="0">
                  <c:v>No Treatment</c:v>
                </c:pt>
              </c:strCache>
            </c:strRef>
          </c:tx>
          <c:spPr>
            <a:solidFill>
              <a:schemeClr val="accent1"/>
            </a:solidFill>
            <a:ln>
              <a:noFill/>
            </a:ln>
            <a:effectLst/>
          </c:spPr>
          <c:invertIfNegative val="0"/>
          <c:cat>
            <c:strRef>
              <c:f>Progression!$AE$117:$AG$117</c:f>
              <c:strCache>
                <c:ptCount val="3"/>
                <c:pt idx="0">
                  <c:v>Hookworm</c:v>
                </c:pt>
                <c:pt idx="1">
                  <c:v>A. lumbricoides</c:v>
                </c:pt>
                <c:pt idx="2">
                  <c:v>T. trichiura</c:v>
                </c:pt>
              </c:strCache>
            </c:strRef>
          </c:cat>
          <c:val>
            <c:numRef>
              <c:f>Progression!$AE$118:$AG$118</c:f>
              <c:numCache>
                <c:formatCode>#,##0</c:formatCode>
                <c:ptCount val="3"/>
                <c:pt idx="0">
                  <c:v>171780.79805349026</c:v>
                </c:pt>
                <c:pt idx="1">
                  <c:v>40206.963355520005</c:v>
                </c:pt>
                <c:pt idx="2">
                  <c:v>29977.902002880001</c:v>
                </c:pt>
              </c:numCache>
            </c:numRef>
          </c:val>
          <c:extLst>
            <c:ext xmlns:c16="http://schemas.microsoft.com/office/drawing/2014/chart" uri="{C3380CC4-5D6E-409C-BE32-E72D297353CC}">
              <c16:uniqueId val="{00000000-F525-41A7-AA22-979F40454394}"/>
            </c:ext>
          </c:extLst>
        </c:ser>
        <c:ser>
          <c:idx val="1"/>
          <c:order val="1"/>
          <c:tx>
            <c:strRef>
              <c:f>Progression!$AD$119</c:f>
              <c:strCache>
                <c:ptCount val="1"/>
                <c:pt idx="0">
                  <c:v>Mebendazole</c:v>
                </c:pt>
              </c:strCache>
            </c:strRef>
          </c:tx>
          <c:spPr>
            <a:solidFill>
              <a:schemeClr val="accent2"/>
            </a:solidFill>
            <a:ln>
              <a:noFill/>
            </a:ln>
            <a:effectLst/>
          </c:spPr>
          <c:invertIfNegative val="0"/>
          <c:cat>
            <c:strRef>
              <c:f>Progression!$AE$117:$AG$117</c:f>
              <c:strCache>
                <c:ptCount val="3"/>
                <c:pt idx="0">
                  <c:v>Hookworm</c:v>
                </c:pt>
                <c:pt idx="1">
                  <c:v>A. lumbricoides</c:v>
                </c:pt>
                <c:pt idx="2">
                  <c:v>T. trichiura</c:v>
                </c:pt>
              </c:strCache>
            </c:strRef>
          </c:cat>
          <c:val>
            <c:numRef>
              <c:f>Progression!$AE$119:$AG$119</c:f>
              <c:numCache>
                <c:formatCode>#,##0</c:formatCode>
                <c:ptCount val="3"/>
                <c:pt idx="0">
                  <c:v>27822.128931782732</c:v>
                </c:pt>
                <c:pt idx="1">
                  <c:v>6177.4999842216957</c:v>
                </c:pt>
                <c:pt idx="2">
                  <c:v>3714.8983460226555</c:v>
                </c:pt>
              </c:numCache>
            </c:numRef>
          </c:val>
          <c:extLst>
            <c:ext xmlns:c16="http://schemas.microsoft.com/office/drawing/2014/chart" uri="{C3380CC4-5D6E-409C-BE32-E72D297353CC}">
              <c16:uniqueId val="{00000001-F525-41A7-AA22-979F40454394}"/>
            </c:ext>
          </c:extLst>
        </c:ser>
        <c:dLbls>
          <c:showLegendKey val="0"/>
          <c:showVal val="0"/>
          <c:showCatName val="0"/>
          <c:showSerName val="0"/>
          <c:showPercent val="0"/>
          <c:showBubbleSize val="0"/>
        </c:dLbls>
        <c:gapWidth val="219"/>
        <c:overlap val="-27"/>
        <c:axId val="295820296"/>
        <c:axId val="326868208"/>
      </c:barChart>
      <c:catAx>
        <c:axId val="295820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BE"/>
          </a:p>
        </c:txPr>
        <c:crossAx val="326868208"/>
        <c:crosses val="autoZero"/>
        <c:auto val="1"/>
        <c:lblAlgn val="ctr"/>
        <c:lblOffset val="100"/>
        <c:noMultiLvlLbl val="0"/>
      </c:catAx>
      <c:valAx>
        <c:axId val="326868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5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nl-BE" sz="2500" b="1"/>
                  <a:t>DALY</a:t>
                </a:r>
              </a:p>
            </c:rich>
          </c:tx>
          <c:layout/>
          <c:overlay val="0"/>
          <c:spPr>
            <a:noFill/>
            <a:ln>
              <a:noFill/>
            </a:ln>
            <a:effectLst/>
          </c:spPr>
          <c:txPr>
            <a:bodyPr rot="0" spcFirstLastPara="1" vertOverflow="ellipsis" wrap="square" anchor="ctr" anchorCtr="1"/>
            <a:lstStyle/>
            <a:p>
              <a:pPr>
                <a:defRPr sz="25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B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BE"/>
          </a:p>
        </c:txPr>
        <c:crossAx val="295820296"/>
        <c:crosses val="autoZero"/>
        <c:crossBetween val="between"/>
      </c:valAx>
      <c:spPr>
        <a:noFill/>
        <a:ln>
          <a:solidFill>
            <a:schemeClr val="bg1">
              <a:lumMod val="75000"/>
            </a:schemeClr>
          </a:solidFill>
        </a:ln>
        <a:effectLst/>
      </c:spPr>
    </c:plotArea>
    <c:legend>
      <c:legendPos val="b"/>
      <c:layout>
        <c:manualLayout>
          <c:xMode val="edge"/>
          <c:yMode val="edge"/>
          <c:x val="0.3890253684304491"/>
          <c:y val="2.3820050299855924E-2"/>
          <c:w val="0.37386966513198461"/>
          <c:h val="7.545896748802168E-2"/>
        </c:manualLayout>
      </c:layout>
      <c:overlay val="0"/>
      <c:spPr>
        <a:noFill/>
        <a:ln>
          <a:noFill/>
        </a:ln>
        <a:effectLst/>
      </c:spPr>
      <c:txPr>
        <a:bodyPr rot="0" spcFirstLastPara="1" vertOverflow="ellipsis" vert="horz" wrap="square" anchor="ctr" anchorCtr="1"/>
        <a:lstStyle/>
        <a:p>
          <a:pPr>
            <a:defRPr sz="27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nl-BE"/>
        </a:p>
      </c:txPr>
    </c:legend>
    <c:plotVisOnly val="1"/>
    <c:dispBlanksAs val="gap"/>
    <c:showDLblsOverMax val="0"/>
  </c:chart>
  <c:spPr>
    <a:noFill/>
    <a:ln>
      <a:noFill/>
    </a:ln>
    <a:effectLst/>
  </c:spPr>
  <c:txPr>
    <a:bodyPr/>
    <a:lstStyle/>
    <a:p>
      <a:pPr>
        <a:defRPr sz="2200">
          <a:latin typeface="Arial" panose="020B0604020202020204" pitchFamily="34" charset="0"/>
          <a:cs typeface="Arial" panose="020B0604020202020204" pitchFamily="34" charset="0"/>
        </a:defRPr>
      </a:pPr>
      <a:endParaRPr lang="nl-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680C0C-85DF-417F-8238-DB0D15743621}" type="datetimeFigureOut">
              <a:rPr lang="en-GB" smtClean="0"/>
              <a:t>21/06/2018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9A0A48-EDB1-4AFE-B1B7-10CE2A416496}" type="slidenum">
              <a:rPr lang="en-GB" smtClean="0"/>
              <a:t>‹#›</a:t>
            </a:fld>
            <a:endParaRPr lang="en-GB"/>
          </a:p>
        </p:txBody>
      </p:sp>
    </p:spTree>
    <p:extLst>
      <p:ext uri="{BB962C8B-B14F-4D97-AF65-F5344CB8AC3E}">
        <p14:creationId xmlns:p14="http://schemas.microsoft.com/office/powerpoint/2010/main" val="326201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1</a:t>
            </a:fld>
            <a:endParaRPr lang="en-GB"/>
          </a:p>
        </p:txBody>
      </p:sp>
    </p:spTree>
    <p:extLst>
      <p:ext uri="{BB962C8B-B14F-4D97-AF65-F5344CB8AC3E}">
        <p14:creationId xmlns:p14="http://schemas.microsoft.com/office/powerpoint/2010/main" val="1606124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171450" indent="-171450">
              <a:buFontTx/>
              <a:buChar char="-"/>
            </a:pPr>
            <a:r>
              <a:rPr lang="en-US" sz="1200" i="0" kern="1200" smtClean="0">
                <a:solidFill>
                  <a:schemeClr val="tx1"/>
                </a:solidFill>
                <a:effectLst/>
                <a:latin typeface="+mn-lt"/>
                <a:ea typeface="+mn-ea"/>
                <a:cs typeface="+mn-cs"/>
              </a:rPr>
              <a:t>We adopted and modified an existing Markov model,</a:t>
            </a:r>
            <a:r>
              <a:rPr lang="en-US" sz="1200" i="0" kern="1200" baseline="0" smtClean="0">
                <a:solidFill>
                  <a:schemeClr val="tx1"/>
                </a:solidFill>
                <a:effectLst/>
                <a:latin typeface="+mn-lt"/>
                <a:ea typeface="+mn-ea"/>
                <a:cs typeface="+mn-cs"/>
              </a:rPr>
              <a:t> published by Antonio Montresor, </a:t>
            </a:r>
            <a:r>
              <a:rPr lang="en-US" sz="1200" i="0" kern="1200" smtClean="0">
                <a:solidFill>
                  <a:schemeClr val="tx1"/>
                </a:solidFill>
                <a:effectLst/>
                <a:latin typeface="+mn-lt"/>
                <a:ea typeface="+mn-ea"/>
                <a:cs typeface="+mn-cs"/>
              </a:rPr>
              <a:t>to calculate STH prevalence over time</a:t>
            </a:r>
          </a:p>
          <a:p>
            <a:pPr marL="171450" indent="-171450">
              <a:buFontTx/>
              <a:buChar char="-"/>
            </a:pPr>
            <a:endParaRPr lang="nl-BE" i="0" baseline="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smtClean="0"/>
              <a:t>Each health</a:t>
            </a:r>
            <a:r>
              <a:rPr lang="nl-BE" baseline="0" smtClean="0"/>
              <a:t> state has a specific disability, dependent on the intensity of infection. The disabilities were adopted from the Global Burden of Disease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l-BE" baseline="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baseline="0" smtClean="0"/>
              <a:t>The model has cycles of one year</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l-BE" baseline="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baseline="0" smtClean="0"/>
              <a:t>Patient can move throughout the model states each year on a population level</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l-BE" baseline="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baseline="0" smtClean="0"/>
              <a:t>As children are treated, the prevalence in the moderate and heavy infections will go down</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l-BE" baseline="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b="1" baseline="0" smtClean="0"/>
              <a:t>Mention added value of own adaptations of the model</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l-BE" baseline="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l-BE"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l-BE"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nl-BE" smtClean="0"/>
          </a:p>
          <a:p>
            <a:pPr marL="171450" indent="-171450">
              <a:buFontTx/>
              <a:buChar char="-"/>
            </a:pPr>
            <a:endParaRPr lang="nl-BE" smtClean="0"/>
          </a:p>
        </p:txBody>
      </p:sp>
      <p:sp>
        <p:nvSpPr>
          <p:cNvPr id="4" name="Slide Number Placeholder 3"/>
          <p:cNvSpPr>
            <a:spLocks noGrp="1"/>
          </p:cNvSpPr>
          <p:nvPr>
            <p:ph type="sldNum" sz="quarter" idx="10"/>
          </p:nvPr>
        </p:nvSpPr>
        <p:spPr/>
        <p:txBody>
          <a:bodyPr/>
          <a:lstStyle/>
          <a:p>
            <a:pPr>
              <a:defRPr/>
            </a:pPr>
            <a:fld id="{7913A95B-3D31-4D32-8402-E7B635D8A348}" type="slidenum">
              <a:rPr lang="en-US" smtClean="0"/>
              <a:pPr>
                <a:defRPr/>
              </a:pPr>
              <a:t>10</a:t>
            </a:fld>
            <a:endParaRPr lang="en-US"/>
          </a:p>
        </p:txBody>
      </p:sp>
    </p:spTree>
    <p:extLst>
      <p:ext uri="{BB962C8B-B14F-4D97-AF65-F5344CB8AC3E}">
        <p14:creationId xmlns:p14="http://schemas.microsoft.com/office/powerpoint/2010/main" val="208561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baseline="0" smtClean="0"/>
              <a:t>We quantified the disability due to anaemia by subdividing the total anaemia prevalence into mild, moderate and severe anaemia for each intensity of Hookworm infection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BE" baseline="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baseline="0" smtClean="0"/>
              <a:t>Simplifying assumption: the % of anaemia is kept constant but the prevalence is reduced over time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BE" baseline="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baseline="0" smtClean="0"/>
              <a:t>The prevalence was then multiplied with the disability for each intensity of anaemia</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BE" baseline="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baseline="0" smtClean="0"/>
              <a:t>As the prevalence of Hookworm goes down after multiple rounds of treatment, the prevalence of anaemia and the disability also drops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BE" smtClean="0"/>
          </a:p>
          <a:p>
            <a:endParaRPr lang="nl-BE"/>
          </a:p>
        </p:txBody>
      </p:sp>
      <p:sp>
        <p:nvSpPr>
          <p:cNvPr id="4" name="Slide Number Placeholder 3"/>
          <p:cNvSpPr>
            <a:spLocks noGrp="1"/>
          </p:cNvSpPr>
          <p:nvPr>
            <p:ph type="sldNum" sz="quarter" idx="10"/>
          </p:nvPr>
        </p:nvSpPr>
        <p:spPr/>
        <p:txBody>
          <a:bodyPr/>
          <a:lstStyle/>
          <a:p>
            <a:fld id="{539A0A48-EDB1-4AFE-B1B7-10CE2A416496}" type="slidenum">
              <a:rPr lang="en-GB" smtClean="0"/>
              <a:t>11</a:t>
            </a:fld>
            <a:endParaRPr lang="en-GB"/>
          </a:p>
        </p:txBody>
      </p:sp>
    </p:spTree>
    <p:extLst>
      <p:ext uri="{BB962C8B-B14F-4D97-AF65-F5344CB8AC3E}">
        <p14:creationId xmlns:p14="http://schemas.microsoft.com/office/powerpoint/2010/main" val="28896353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l-BE" smtClean="0"/>
              <a:t>When looking at the patient Human Health effect,</a:t>
            </a:r>
            <a:r>
              <a:rPr lang="nl-BE" baseline="0" smtClean="0"/>
              <a:t> the burden of Soil-Transmitted Helminthiases drops on average 85% for all three worms</a:t>
            </a:r>
          </a:p>
          <a:p>
            <a:pPr marL="171450" indent="-171450">
              <a:buFontTx/>
              <a:buChar char="-"/>
            </a:pPr>
            <a:endParaRPr lang="nl-BE" baseline="0" smtClean="0"/>
          </a:p>
          <a:p>
            <a:pPr marL="171450" indent="-171450">
              <a:buFontTx/>
              <a:buChar char="-"/>
            </a:pPr>
            <a:r>
              <a:rPr lang="nl-BE" baseline="0" smtClean="0"/>
              <a:t>For Hookworm, 144,000 DALYs are avoided, no. infected from 10 million to 2 million</a:t>
            </a:r>
          </a:p>
          <a:p>
            <a:pPr marL="171450" indent="-171450">
              <a:buFontTx/>
              <a:buChar char="-"/>
            </a:pPr>
            <a:endParaRPr lang="nl-BE" baseline="0" smtClean="0"/>
          </a:p>
          <a:p>
            <a:pPr marL="171450" indent="-171450">
              <a:buFontTx/>
              <a:buChar char="-"/>
            </a:pPr>
            <a:r>
              <a:rPr lang="nl-BE" baseline="0" smtClean="0"/>
              <a:t>For Ascaris 34,000 DALYs are avoided, no. infected from 2.5 million to 500.000</a:t>
            </a:r>
          </a:p>
          <a:p>
            <a:pPr marL="171450" indent="-171450">
              <a:buFontTx/>
              <a:buChar char="-"/>
            </a:pPr>
            <a:endParaRPr lang="nl-BE" baseline="0" smtClean="0"/>
          </a:p>
          <a:p>
            <a:pPr marL="171450" indent="-171450">
              <a:buFontTx/>
              <a:buChar char="-"/>
            </a:pPr>
            <a:r>
              <a:rPr lang="nl-BE" baseline="0" smtClean="0"/>
              <a:t>And for Trichuris 26,000 DALYs are avoided, no. infected from 3.7 million to 1 million</a:t>
            </a:r>
          </a:p>
          <a:p>
            <a:pPr marL="171450" indent="-171450">
              <a:buFontTx/>
              <a:buChar char="-"/>
            </a:pPr>
            <a:endParaRPr lang="nl-BE" baseline="0" smtClean="0"/>
          </a:p>
          <a:p>
            <a:pPr marL="171450" indent="-171450">
              <a:buFontTx/>
              <a:buChar char="-"/>
            </a:pPr>
            <a:r>
              <a:rPr lang="nl-BE" baseline="0" smtClean="0"/>
              <a:t>That results in a total of 204,000 DALYs avoided</a:t>
            </a:r>
            <a:endParaRPr lang="nl-BE"/>
          </a:p>
        </p:txBody>
      </p:sp>
      <p:sp>
        <p:nvSpPr>
          <p:cNvPr id="4" name="Slide Number Placeholder 3"/>
          <p:cNvSpPr>
            <a:spLocks noGrp="1"/>
          </p:cNvSpPr>
          <p:nvPr>
            <p:ph type="sldNum" sz="quarter" idx="10"/>
          </p:nvPr>
        </p:nvSpPr>
        <p:spPr/>
        <p:txBody>
          <a:bodyPr/>
          <a:lstStyle/>
          <a:p>
            <a:fld id="{539A0A48-EDB1-4AFE-B1B7-10CE2A416496}" type="slidenum">
              <a:rPr lang="en-GB" smtClean="0"/>
              <a:t>12</a:t>
            </a:fld>
            <a:endParaRPr lang="en-GB"/>
          </a:p>
        </p:txBody>
      </p:sp>
    </p:spTree>
    <p:extLst>
      <p:ext uri="{BB962C8B-B14F-4D97-AF65-F5344CB8AC3E}">
        <p14:creationId xmlns:p14="http://schemas.microsoft.com/office/powerpoint/2010/main" val="2858147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171450" indent="-171450">
              <a:buFontTx/>
              <a:buChar char="-"/>
            </a:pPr>
            <a:r>
              <a:rPr lang="nl-BE" smtClean="0"/>
              <a:t>If we compare both the Human Health benefit</a:t>
            </a:r>
            <a:r>
              <a:rPr lang="nl-BE" baseline="0" smtClean="0"/>
              <a:t> and burden of the treatment, we can see that the Human Health burden with 10.5 DALYs created is vastly outweighed by the Human Health benefit, with 204,000 DALYs avoided.</a:t>
            </a:r>
          </a:p>
          <a:p>
            <a:pPr marL="171450" indent="-171450">
              <a:buFontTx/>
              <a:buChar char="-"/>
            </a:pPr>
            <a:endParaRPr lang="nl-BE" baseline="0" smtClean="0"/>
          </a:p>
          <a:p>
            <a:pPr marL="171450" indent="-171450">
              <a:buFontTx/>
              <a:buChar char="-"/>
            </a:pPr>
            <a:r>
              <a:rPr lang="nl-BE" baseline="0" smtClean="0"/>
              <a:t>The Human Health benefit is a factor 19,000 larger than the Human Health burden</a:t>
            </a:r>
            <a:endParaRPr lang="nl-BE" smtClean="0"/>
          </a:p>
        </p:txBody>
      </p:sp>
      <p:sp>
        <p:nvSpPr>
          <p:cNvPr id="4" name="Slide Number Placeholder 3"/>
          <p:cNvSpPr>
            <a:spLocks noGrp="1"/>
          </p:cNvSpPr>
          <p:nvPr>
            <p:ph type="sldNum" sz="quarter" idx="10"/>
          </p:nvPr>
        </p:nvSpPr>
        <p:spPr/>
        <p:txBody>
          <a:bodyPr/>
          <a:lstStyle/>
          <a:p>
            <a:pPr>
              <a:defRPr/>
            </a:pPr>
            <a:fld id="{7913A95B-3D31-4D32-8402-E7B635D8A348}" type="slidenum">
              <a:rPr lang="en-US" smtClean="0"/>
              <a:pPr>
                <a:defRPr/>
              </a:pPr>
              <a:t>13</a:t>
            </a:fld>
            <a:endParaRPr lang="en-US"/>
          </a:p>
        </p:txBody>
      </p:sp>
    </p:spTree>
    <p:extLst>
      <p:ext uri="{BB962C8B-B14F-4D97-AF65-F5344CB8AC3E}">
        <p14:creationId xmlns:p14="http://schemas.microsoft.com/office/powerpoint/2010/main" val="2065498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171450" indent="-171450">
              <a:buFontTx/>
              <a:buChar char="-"/>
            </a:pPr>
            <a:r>
              <a:rPr lang="nl-BE" smtClean="0"/>
              <a:t>As first conclusion of this study we can</a:t>
            </a:r>
            <a:r>
              <a:rPr lang="nl-BE" baseline="0" smtClean="0"/>
              <a:t> say that API synthesis causes the highest environmental burden in the pharmaceutical supply chain of mebendazole</a:t>
            </a:r>
          </a:p>
          <a:p>
            <a:pPr marL="171450" indent="-171450">
              <a:buFontTx/>
              <a:buChar char="-"/>
            </a:pPr>
            <a:endParaRPr lang="nl-BE" baseline="0" smtClean="0"/>
          </a:p>
          <a:p>
            <a:pPr marL="171450" indent="-171450">
              <a:buFontTx/>
              <a:buChar char="-"/>
            </a:pPr>
            <a:r>
              <a:rPr lang="nl-BE" baseline="0" smtClean="0"/>
              <a:t>The improved Markov model developed for this study estimates that 85% of disability is improved over five years of treatment</a:t>
            </a:r>
          </a:p>
          <a:p>
            <a:pPr marL="171450" indent="-171450">
              <a:buFontTx/>
              <a:buChar char="-"/>
            </a:pPr>
            <a:endParaRPr lang="nl-BE" baseline="0" smtClean="0"/>
          </a:p>
          <a:p>
            <a:pPr marL="171450" indent="-171450">
              <a:buFontTx/>
              <a:buChar char="-"/>
            </a:pPr>
            <a:r>
              <a:rPr lang="nl-BE" baseline="0" smtClean="0"/>
              <a:t>When comparing both benefit and burden it is clear that the treatment avoids DALYs because the added burden due to medication is outweighed by the reduction in burden of the patients</a:t>
            </a:r>
          </a:p>
          <a:p>
            <a:pPr marL="171450" indent="-171450">
              <a:buFontTx/>
              <a:buChar char="-"/>
            </a:pPr>
            <a:endParaRPr lang="nl-BE" baseline="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smtClean="0"/>
              <a:t>These</a:t>
            </a:r>
            <a:r>
              <a:rPr lang="nl-BE" baseline="0" smtClean="0"/>
              <a:t> are the fi</a:t>
            </a:r>
            <a:r>
              <a:rPr lang="nl-BE" smtClean="0"/>
              <a:t>rst</a:t>
            </a:r>
            <a:r>
              <a:rPr lang="nl-BE" baseline="0" smtClean="0"/>
              <a:t> results of a new methodology to assess the combined Human Health performance of donation programs on the patient and the environment. The results indicate that the patient health benefit may significantly outweigh the environmentl burden</a:t>
            </a:r>
            <a:endParaRPr lang="nl-BE" smtClean="0"/>
          </a:p>
          <a:p>
            <a:endParaRPr lang="nl-BE" smtClean="0"/>
          </a:p>
        </p:txBody>
      </p:sp>
      <p:sp>
        <p:nvSpPr>
          <p:cNvPr id="4" name="Slide Number Placeholder 3"/>
          <p:cNvSpPr>
            <a:spLocks noGrp="1"/>
          </p:cNvSpPr>
          <p:nvPr>
            <p:ph type="sldNum" sz="quarter" idx="10"/>
          </p:nvPr>
        </p:nvSpPr>
        <p:spPr/>
        <p:txBody>
          <a:bodyPr/>
          <a:lstStyle/>
          <a:p>
            <a:pPr>
              <a:defRPr/>
            </a:pPr>
            <a:fld id="{7913A95B-3D31-4D32-8402-E7B635D8A348}" type="slidenum">
              <a:rPr lang="en-US" smtClean="0"/>
              <a:pPr>
                <a:defRPr/>
              </a:pPr>
              <a:t>14</a:t>
            </a:fld>
            <a:endParaRPr lang="en-US"/>
          </a:p>
        </p:txBody>
      </p:sp>
    </p:spTree>
    <p:extLst>
      <p:ext uri="{BB962C8B-B14F-4D97-AF65-F5344CB8AC3E}">
        <p14:creationId xmlns:p14="http://schemas.microsoft.com/office/powerpoint/2010/main" val="1045589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smtClean="0"/>
              <a:t>We start from a general</a:t>
            </a:r>
            <a:r>
              <a:rPr lang="nl-BE" baseline="0" smtClean="0"/>
              <a:t> STH prevalence from before the introduction of mass deworming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BE" baseline="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baseline="0" smtClean="0"/>
              <a:t>This total prevalence is subdivided into three levels of infection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BE" baseline="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baseline="0" smtClean="0"/>
              <a:t>Then the model runs one cycle, after which the prevalences of each intensity are summed to a total prevalence per worm</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BE" baseline="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smtClean="0"/>
              <a:t>Then the total</a:t>
            </a:r>
            <a:r>
              <a:rPr lang="nl-BE" baseline="0" smtClean="0"/>
              <a:t> prevalence is subdivided again into three levels of infection with the same formula as the first subdivision, which allows a more stable set of disability calculations</a:t>
            </a:r>
            <a:endParaRPr lang="nl-BE"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l-BE"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BE" smtClean="0"/>
              <a:t>By calculating the </a:t>
            </a:r>
            <a:r>
              <a:rPr lang="nl-BE" baseline="0" smtClean="0"/>
              <a:t>disability each year for 5 years, we can compare the treatment No Treatment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mtClean="0"/>
          </a:p>
          <a:p>
            <a:endParaRPr lang="nl-BE"/>
          </a:p>
        </p:txBody>
      </p:sp>
      <p:sp>
        <p:nvSpPr>
          <p:cNvPr id="4" name="Slide Number Placeholder 3"/>
          <p:cNvSpPr>
            <a:spLocks noGrp="1"/>
          </p:cNvSpPr>
          <p:nvPr>
            <p:ph type="sldNum" sz="quarter" idx="10"/>
          </p:nvPr>
        </p:nvSpPr>
        <p:spPr/>
        <p:txBody>
          <a:bodyPr/>
          <a:lstStyle/>
          <a:p>
            <a:fld id="{539A0A48-EDB1-4AFE-B1B7-10CE2A416496}" type="slidenum">
              <a:rPr lang="en-GB" smtClean="0"/>
              <a:t>16</a:t>
            </a:fld>
            <a:endParaRPr lang="en-GB"/>
          </a:p>
        </p:txBody>
      </p:sp>
    </p:spTree>
    <p:extLst>
      <p:ext uri="{BB962C8B-B14F-4D97-AF65-F5344CB8AC3E}">
        <p14:creationId xmlns:p14="http://schemas.microsoft.com/office/powerpoint/2010/main" val="1845461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mtClean="0"/>
              <a:t>[stress difference between environmental life cycle management and the (market)</a:t>
            </a:r>
            <a:r>
              <a:rPr lang="en-GB" baseline="0" smtClean="0"/>
              <a:t> life cycle of a drug</a:t>
            </a:r>
            <a:r>
              <a:rPr lang="en-GB" smtClean="0"/>
              <a:t>]</a:t>
            </a:r>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2</a:t>
            </a:fld>
            <a:endParaRPr lang="en-GB"/>
          </a:p>
        </p:txBody>
      </p:sp>
    </p:spTree>
    <p:extLst>
      <p:ext uri="{BB962C8B-B14F-4D97-AF65-F5344CB8AC3E}">
        <p14:creationId xmlns:p14="http://schemas.microsoft.com/office/powerpoint/2010/main" val="2117209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l-BE" smtClean="0"/>
              <a:t>Life Cycle Assessment takes into account three areas of protection: Resources, Ecosystems and Human</a:t>
            </a:r>
            <a:r>
              <a:rPr lang="nl-BE" baseline="0" smtClean="0"/>
              <a:t> Health</a:t>
            </a:r>
          </a:p>
          <a:p>
            <a:pPr marL="171450" indent="-171450">
              <a:buFontTx/>
              <a:buChar char="-"/>
            </a:pPr>
            <a:endParaRPr lang="nl-BE" baseline="0" smtClean="0"/>
          </a:p>
          <a:p>
            <a:pPr marL="171450" indent="-171450">
              <a:buFontTx/>
              <a:buChar char="-"/>
            </a:pPr>
            <a:r>
              <a:rPr lang="nl-BE" baseline="0" smtClean="0"/>
              <a:t>When considering a health care pathway we can see that this has a measurable positive impact on Human Health for patients</a:t>
            </a:r>
          </a:p>
          <a:p>
            <a:pPr marL="171450" indent="-171450">
              <a:buFontTx/>
              <a:buChar char="-"/>
            </a:pPr>
            <a:endParaRPr lang="nl-BE" baseline="0" smtClean="0"/>
          </a:p>
          <a:p>
            <a:pPr marL="171450" indent="-171450">
              <a:buFontTx/>
              <a:buChar char="-"/>
            </a:pPr>
            <a:r>
              <a:rPr lang="nl-BE" baseline="0" smtClean="0"/>
              <a:t>We should account for all Human Health effects</a:t>
            </a:r>
          </a:p>
          <a:p>
            <a:pPr marL="171450" indent="-171450">
              <a:buFontTx/>
              <a:buChar char="-"/>
            </a:pPr>
            <a:endParaRPr lang="nl-BE" baseline="0" smtClean="0"/>
          </a:p>
          <a:p>
            <a:pPr marL="171450" indent="-171450">
              <a:buFontTx/>
              <a:buChar char="-"/>
            </a:pPr>
            <a:r>
              <a:rPr lang="nl-BE" baseline="0" smtClean="0"/>
              <a:t>The Human Health benefit can be expressed in DALYs avoided or QALYs gained</a:t>
            </a:r>
          </a:p>
          <a:p>
            <a:pPr marL="171450" indent="-171450">
              <a:buFontTx/>
              <a:buChar char="-"/>
            </a:pPr>
            <a:endParaRPr lang="nl-BE" baseline="0" smtClean="0"/>
          </a:p>
          <a:p>
            <a:pPr marL="171450" indent="-171450">
              <a:buFontTx/>
              <a:buChar char="-"/>
            </a:pPr>
            <a:r>
              <a:rPr lang="nl-BE" baseline="0" smtClean="0"/>
              <a:t>The environmental Human Health burden can be expressed in DALYs</a:t>
            </a:r>
          </a:p>
          <a:p>
            <a:pPr marL="171450" indent="-171450">
              <a:buFontTx/>
              <a:buChar char="-"/>
            </a:pPr>
            <a:endParaRPr lang="nl-BE" baseline="0" smtClean="0"/>
          </a:p>
          <a:p>
            <a:pPr marL="171450" indent="-171450">
              <a:buFontTx/>
              <a:buChar char="-"/>
            </a:pPr>
            <a:r>
              <a:rPr lang="nl-BE" baseline="0" smtClean="0"/>
              <a:t>We choose DALYs as preferred metric in order to directly compare benefit and burden</a:t>
            </a:r>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3</a:t>
            </a:fld>
            <a:endParaRPr lang="en-GB"/>
          </a:p>
        </p:txBody>
      </p:sp>
    </p:spTree>
    <p:extLst>
      <p:ext uri="{BB962C8B-B14F-4D97-AF65-F5344CB8AC3E}">
        <p14:creationId xmlns:p14="http://schemas.microsoft.com/office/powerpoint/2010/main" val="1068814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l-BE" smtClean="0"/>
              <a:t>We performed a cradle-to-grave case study on mebendazole</a:t>
            </a:r>
            <a:r>
              <a:rPr lang="nl-BE" baseline="0" smtClean="0"/>
              <a:t> mass donation in Vietnam</a:t>
            </a:r>
          </a:p>
          <a:p>
            <a:pPr marL="171450" indent="-171450">
              <a:buFontTx/>
              <a:buChar char="-"/>
            </a:pPr>
            <a:endParaRPr lang="nl-BE" baseline="0" smtClean="0"/>
          </a:p>
          <a:p>
            <a:pPr marL="171450" indent="-171450">
              <a:buFontTx/>
              <a:buChar char="-"/>
            </a:pPr>
            <a:r>
              <a:rPr lang="nl-BE" baseline="0" smtClean="0"/>
              <a:t>Patients suffer from anaemia, wasting, abdominopelvic problems, … Deworming can be achieved with medication</a:t>
            </a:r>
          </a:p>
          <a:p>
            <a:pPr marL="171450" indent="-171450">
              <a:buFontTx/>
              <a:buChar char="-"/>
            </a:pPr>
            <a:endParaRPr lang="nl-BE" baseline="0" smtClean="0"/>
          </a:p>
          <a:p>
            <a:pPr marL="171450" indent="-171450">
              <a:buFontTx/>
              <a:buChar char="-"/>
            </a:pPr>
            <a:r>
              <a:rPr lang="nl-BE" baseline="0" smtClean="0"/>
              <a:t>As re-infection occurs within months, it is necessary to maintain treatment</a:t>
            </a:r>
          </a:p>
          <a:p>
            <a:pPr marL="171450" indent="-171450">
              <a:buFontTx/>
              <a:buChar char="-"/>
            </a:pPr>
            <a:endParaRPr lang="nl-BE" baseline="0" smtClean="0"/>
          </a:p>
          <a:p>
            <a:pPr marL="171450" indent="-171450">
              <a:buFontTx/>
              <a:buChar char="-"/>
            </a:pPr>
            <a:r>
              <a:rPr lang="nl-BE" baseline="0" smtClean="0"/>
              <a:t>We will compare 2 scenarios: 6-monthly treatment of mebendazole with No Treatment</a:t>
            </a:r>
          </a:p>
          <a:p>
            <a:pPr marL="171450" indent="-171450">
              <a:buFontTx/>
              <a:buChar char="-"/>
            </a:pPr>
            <a:endParaRPr lang="nl-BE" baseline="0" smtClean="0"/>
          </a:p>
          <a:p>
            <a:pPr marL="171450" indent="-171450">
              <a:buFontTx/>
              <a:buChar char="-"/>
            </a:pPr>
            <a:r>
              <a:rPr lang="nl-BE" baseline="0" smtClean="0"/>
              <a:t>The study focuses on Vietnamese school-aged children, so Vietnamese data for children was used where possible</a:t>
            </a:r>
          </a:p>
          <a:p>
            <a:pPr marL="171450" indent="-171450">
              <a:buFontTx/>
              <a:buChar char="-"/>
            </a:pPr>
            <a:endParaRPr lang="nl-BE" baseline="0" smtClean="0"/>
          </a:p>
          <a:p>
            <a:pPr marL="171450" indent="-171450">
              <a:buFontTx/>
              <a:buChar char="-"/>
            </a:pPr>
            <a:r>
              <a:rPr lang="nl-BE" baseline="0" smtClean="0"/>
              <a:t>First I will discuss the Life Cycle Assessment of the pharmaceutical supply chain, to model the Human Health burden</a:t>
            </a:r>
          </a:p>
          <a:p>
            <a:pPr marL="171450" indent="-171450">
              <a:buFontTx/>
              <a:buChar char="-"/>
            </a:pPr>
            <a:endParaRPr lang="nl-BE" baseline="0" smtClean="0"/>
          </a:p>
          <a:p>
            <a:pPr marL="171450" indent="-171450">
              <a:buFontTx/>
              <a:buChar char="-"/>
            </a:pPr>
            <a:r>
              <a:rPr lang="nl-BE" baseline="0" smtClean="0"/>
              <a:t>Then I will discuss the Markov model approach to model the Human Health benefit</a:t>
            </a:r>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4</a:t>
            </a:fld>
            <a:endParaRPr lang="en-GB"/>
          </a:p>
        </p:txBody>
      </p:sp>
    </p:spTree>
    <p:extLst>
      <p:ext uri="{BB962C8B-B14F-4D97-AF65-F5344CB8AC3E}">
        <p14:creationId xmlns:p14="http://schemas.microsoft.com/office/powerpoint/2010/main" val="1092485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l-BE" smtClean="0"/>
              <a:t>We performed a cradle-to-grave case study on mebendazole</a:t>
            </a:r>
            <a:r>
              <a:rPr lang="nl-BE" baseline="0" smtClean="0"/>
              <a:t> mass donation in Vietnam</a:t>
            </a:r>
          </a:p>
          <a:p>
            <a:pPr marL="171450" indent="-171450">
              <a:buFontTx/>
              <a:buChar char="-"/>
            </a:pPr>
            <a:endParaRPr lang="nl-BE" baseline="0" smtClean="0"/>
          </a:p>
          <a:p>
            <a:pPr marL="171450" indent="-171450">
              <a:buFontTx/>
              <a:buChar char="-"/>
            </a:pPr>
            <a:r>
              <a:rPr lang="nl-BE" baseline="0" smtClean="0"/>
              <a:t>Patients suffer from anaemia, wasting, abdominopelvic problems, … Deworming can be achieved with medication</a:t>
            </a:r>
          </a:p>
          <a:p>
            <a:pPr marL="171450" indent="-171450">
              <a:buFontTx/>
              <a:buChar char="-"/>
            </a:pPr>
            <a:endParaRPr lang="nl-BE" baseline="0" smtClean="0"/>
          </a:p>
          <a:p>
            <a:pPr marL="171450" indent="-171450">
              <a:buFontTx/>
              <a:buChar char="-"/>
            </a:pPr>
            <a:r>
              <a:rPr lang="nl-BE" baseline="0" smtClean="0"/>
              <a:t>As re-infection occurs within months, it is necessary to maintain treatment</a:t>
            </a:r>
          </a:p>
          <a:p>
            <a:pPr marL="171450" indent="-171450">
              <a:buFontTx/>
              <a:buChar char="-"/>
            </a:pPr>
            <a:endParaRPr lang="nl-BE" baseline="0" smtClean="0"/>
          </a:p>
          <a:p>
            <a:pPr marL="171450" indent="-171450">
              <a:buFontTx/>
              <a:buChar char="-"/>
            </a:pPr>
            <a:r>
              <a:rPr lang="nl-BE" baseline="0" smtClean="0"/>
              <a:t>We will compare 2 scenarios: 6-monthly treatment of mebendazole with No Treatment</a:t>
            </a:r>
          </a:p>
          <a:p>
            <a:pPr marL="171450" indent="-171450">
              <a:buFontTx/>
              <a:buChar char="-"/>
            </a:pPr>
            <a:endParaRPr lang="nl-BE" baseline="0" smtClean="0"/>
          </a:p>
          <a:p>
            <a:pPr marL="171450" indent="-171450">
              <a:buFontTx/>
              <a:buChar char="-"/>
            </a:pPr>
            <a:r>
              <a:rPr lang="nl-BE" baseline="0" smtClean="0"/>
              <a:t>The study focuses on Vietnamese school-aged children, so Vietnamese data for children was used where possible</a:t>
            </a:r>
          </a:p>
          <a:p>
            <a:pPr marL="171450" indent="-171450">
              <a:buFontTx/>
              <a:buChar char="-"/>
            </a:pPr>
            <a:endParaRPr lang="nl-BE" baseline="0" smtClean="0"/>
          </a:p>
          <a:p>
            <a:pPr marL="171450" indent="-171450">
              <a:buFontTx/>
              <a:buChar char="-"/>
            </a:pPr>
            <a:r>
              <a:rPr lang="nl-BE" baseline="0" smtClean="0"/>
              <a:t>First I will discuss the Life Cycle Assessment of the pharmaceutical supply chain, to model the Human Health burden</a:t>
            </a:r>
          </a:p>
          <a:p>
            <a:pPr marL="171450" indent="-171450">
              <a:buFontTx/>
              <a:buChar char="-"/>
            </a:pPr>
            <a:endParaRPr lang="nl-BE" baseline="0" smtClean="0"/>
          </a:p>
          <a:p>
            <a:pPr marL="171450" indent="-171450">
              <a:buFontTx/>
              <a:buChar char="-"/>
            </a:pPr>
            <a:r>
              <a:rPr lang="nl-BE" baseline="0" smtClean="0"/>
              <a:t>Then I will discuss the Markov model approach to model the Human Health benefit</a:t>
            </a:r>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5</a:t>
            </a:fld>
            <a:endParaRPr lang="en-GB"/>
          </a:p>
        </p:txBody>
      </p:sp>
    </p:spTree>
    <p:extLst>
      <p:ext uri="{BB962C8B-B14F-4D97-AF65-F5344CB8AC3E}">
        <p14:creationId xmlns:p14="http://schemas.microsoft.com/office/powerpoint/2010/main" val="3230739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l-BE" smtClean="0"/>
              <a:t>We performed a cradle-to-grave case study on mebendazole</a:t>
            </a:r>
            <a:r>
              <a:rPr lang="nl-BE" baseline="0" smtClean="0"/>
              <a:t> mass donation in Vietnam</a:t>
            </a:r>
          </a:p>
          <a:p>
            <a:pPr marL="171450" indent="-171450">
              <a:buFontTx/>
              <a:buChar char="-"/>
            </a:pPr>
            <a:endParaRPr lang="nl-BE" baseline="0" smtClean="0"/>
          </a:p>
          <a:p>
            <a:pPr marL="171450" indent="-171450">
              <a:buFontTx/>
              <a:buChar char="-"/>
            </a:pPr>
            <a:r>
              <a:rPr lang="nl-BE" baseline="0" smtClean="0"/>
              <a:t>Patients suffer from anaemia, wasting, abdominopelvic problems, … Deworming can be achieved with medication</a:t>
            </a:r>
          </a:p>
          <a:p>
            <a:pPr marL="171450" indent="-171450">
              <a:buFontTx/>
              <a:buChar char="-"/>
            </a:pPr>
            <a:endParaRPr lang="nl-BE" baseline="0" smtClean="0"/>
          </a:p>
          <a:p>
            <a:pPr marL="171450" indent="-171450">
              <a:buFontTx/>
              <a:buChar char="-"/>
            </a:pPr>
            <a:r>
              <a:rPr lang="nl-BE" baseline="0" smtClean="0"/>
              <a:t>As re-infection occurs within months, it is necessary to maintain treatment</a:t>
            </a:r>
          </a:p>
          <a:p>
            <a:pPr marL="171450" indent="-171450">
              <a:buFontTx/>
              <a:buChar char="-"/>
            </a:pPr>
            <a:endParaRPr lang="nl-BE" baseline="0" smtClean="0"/>
          </a:p>
          <a:p>
            <a:pPr marL="171450" indent="-171450">
              <a:buFontTx/>
              <a:buChar char="-"/>
            </a:pPr>
            <a:r>
              <a:rPr lang="nl-BE" baseline="0" smtClean="0"/>
              <a:t>We will compare 2 scenarios: 6-monthly treatment of mebendazole with No Treatment</a:t>
            </a:r>
          </a:p>
          <a:p>
            <a:pPr marL="171450" indent="-171450">
              <a:buFontTx/>
              <a:buChar char="-"/>
            </a:pPr>
            <a:endParaRPr lang="nl-BE" baseline="0" smtClean="0"/>
          </a:p>
          <a:p>
            <a:pPr marL="171450" indent="-171450">
              <a:buFontTx/>
              <a:buChar char="-"/>
            </a:pPr>
            <a:r>
              <a:rPr lang="nl-BE" baseline="0" smtClean="0"/>
              <a:t>The study focuses on Vietnamese school-aged children, so Vietnamese data for children was used where possible</a:t>
            </a:r>
          </a:p>
          <a:p>
            <a:pPr marL="171450" indent="-171450">
              <a:buFontTx/>
              <a:buChar char="-"/>
            </a:pPr>
            <a:endParaRPr lang="nl-BE" baseline="0" smtClean="0"/>
          </a:p>
          <a:p>
            <a:pPr marL="171450" indent="-171450">
              <a:buFontTx/>
              <a:buChar char="-"/>
            </a:pPr>
            <a:r>
              <a:rPr lang="nl-BE" baseline="0" smtClean="0"/>
              <a:t>First I will discuss the Life Cycle Assessment of the pharmaceutical supply chain, to model the Human Health burden</a:t>
            </a:r>
          </a:p>
          <a:p>
            <a:pPr marL="171450" indent="-171450">
              <a:buFontTx/>
              <a:buChar char="-"/>
            </a:pPr>
            <a:endParaRPr lang="nl-BE" baseline="0" smtClean="0"/>
          </a:p>
          <a:p>
            <a:pPr marL="171450" indent="-171450">
              <a:buFontTx/>
              <a:buChar char="-"/>
            </a:pPr>
            <a:r>
              <a:rPr lang="nl-BE" baseline="0" smtClean="0"/>
              <a:t>Then I will discuss the Markov model approach to model the Human Health benefit</a:t>
            </a:r>
            <a:endParaRPr lang="en-GB"/>
          </a:p>
        </p:txBody>
      </p:sp>
      <p:sp>
        <p:nvSpPr>
          <p:cNvPr id="4" name="Slide Number Placeholder 3"/>
          <p:cNvSpPr>
            <a:spLocks noGrp="1"/>
          </p:cNvSpPr>
          <p:nvPr>
            <p:ph type="sldNum" sz="quarter" idx="10"/>
          </p:nvPr>
        </p:nvSpPr>
        <p:spPr/>
        <p:txBody>
          <a:bodyPr/>
          <a:lstStyle/>
          <a:p>
            <a:fld id="{539A0A48-EDB1-4AFE-B1B7-10CE2A416496}" type="slidenum">
              <a:rPr lang="en-GB" smtClean="0"/>
              <a:t>6</a:t>
            </a:fld>
            <a:endParaRPr lang="en-GB"/>
          </a:p>
        </p:txBody>
      </p:sp>
    </p:spTree>
    <p:extLst>
      <p:ext uri="{BB962C8B-B14F-4D97-AF65-F5344CB8AC3E}">
        <p14:creationId xmlns:p14="http://schemas.microsoft.com/office/powerpoint/2010/main" val="1753239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171450" indent="-171450">
              <a:buFontTx/>
              <a:buChar char="-"/>
            </a:pPr>
            <a:r>
              <a:rPr lang="nl-BE" smtClean="0"/>
              <a:t>In the LCA we included the full cradle-to-grave impact of the pharmaceutical</a:t>
            </a:r>
            <a:r>
              <a:rPr lang="nl-BE" baseline="0" smtClean="0"/>
              <a:t> supply chain</a:t>
            </a:r>
          </a:p>
          <a:p>
            <a:pPr marL="171450" indent="-171450">
              <a:buFontTx/>
              <a:buChar char="-"/>
            </a:pPr>
            <a:endParaRPr lang="nl-BE" baseline="0" smtClean="0"/>
          </a:p>
          <a:p>
            <a:pPr marL="171450" indent="-171450">
              <a:buFontTx/>
              <a:buChar char="-"/>
            </a:pPr>
            <a:r>
              <a:rPr lang="nl-BE" baseline="0" smtClean="0"/>
              <a:t>All production and supply stages of the medication are included: the synthesis of the Active Pharmaceutical Ingredient, the formulation of the tablet, the packaging, the distribution and the End-of-Life of both the active molecule and the packaging materials.</a:t>
            </a:r>
          </a:p>
          <a:p>
            <a:pPr marL="171450" indent="-171450">
              <a:buFontTx/>
              <a:buChar char="-"/>
            </a:pPr>
            <a:endParaRPr lang="nl-BE" baseline="0" smtClean="0"/>
          </a:p>
          <a:p>
            <a:pPr marL="171450" indent="-171450">
              <a:buFontTx/>
              <a:buChar char="-"/>
            </a:pPr>
            <a:r>
              <a:rPr lang="nl-BE" baseline="0" smtClean="0"/>
              <a:t>The Drug Administration is also included in this figure but we did not consider any resource use for that stage</a:t>
            </a:r>
          </a:p>
          <a:p>
            <a:pPr marL="171450" indent="-171450">
              <a:buFontTx/>
              <a:buChar char="-"/>
            </a:pPr>
            <a:endParaRPr lang="nl-BE" baseline="0" smtClean="0"/>
          </a:p>
          <a:p>
            <a:pPr marL="171450" indent="-171450">
              <a:buFontTx/>
              <a:buChar char="-"/>
            </a:pPr>
            <a:r>
              <a:rPr lang="nl-BE" baseline="0" smtClean="0"/>
              <a:t>We obtained data from multiple sites within the Janssen Pharmaceutica supply chain and also from the national institute of malariology, parasitology and entomology in Vietnam</a:t>
            </a:r>
          </a:p>
          <a:p>
            <a:pPr marL="0" indent="0">
              <a:buFontTx/>
              <a:buNone/>
            </a:pPr>
            <a:endParaRPr lang="nl-BE" baseline="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smtClean="0"/>
              <a:t>In</a:t>
            </a:r>
            <a:r>
              <a:rPr lang="nl-BE" baseline="0" smtClean="0"/>
              <a:t> that way we have </a:t>
            </a:r>
            <a:r>
              <a:rPr lang="nl-BE" smtClean="0"/>
              <a:t>primary data for all stages of the pharmaceutical supply</a:t>
            </a:r>
            <a:r>
              <a:rPr lang="nl-BE" baseline="0" smtClean="0"/>
              <a:t> chain</a:t>
            </a:r>
            <a:endParaRPr lang="nl-BE"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smtClean="0"/>
              <a:t>The environmental impact was calculated</a:t>
            </a:r>
            <a:r>
              <a:rPr lang="nl-BE" baseline="0" smtClean="0"/>
              <a:t> through internationally accepted software packages and databases</a:t>
            </a:r>
            <a:endParaRPr lang="nl-BE" baseline="0" smtClean="0">
              <a:solidFill>
                <a:srgbClr val="FF0000"/>
              </a:solidFill>
            </a:endParaRPr>
          </a:p>
        </p:txBody>
      </p:sp>
      <p:sp>
        <p:nvSpPr>
          <p:cNvPr id="4" name="Slide Number Placeholder 3"/>
          <p:cNvSpPr>
            <a:spLocks noGrp="1"/>
          </p:cNvSpPr>
          <p:nvPr>
            <p:ph type="sldNum" sz="quarter" idx="10"/>
          </p:nvPr>
        </p:nvSpPr>
        <p:spPr/>
        <p:txBody>
          <a:bodyPr/>
          <a:lstStyle/>
          <a:p>
            <a:pPr>
              <a:defRPr/>
            </a:pPr>
            <a:fld id="{7913A95B-3D31-4D32-8402-E7B635D8A348}" type="slidenum">
              <a:rPr lang="en-US" smtClean="0"/>
              <a:pPr>
                <a:defRPr/>
              </a:pPr>
              <a:t>7</a:t>
            </a:fld>
            <a:endParaRPr lang="en-US"/>
          </a:p>
        </p:txBody>
      </p:sp>
    </p:spTree>
    <p:extLst>
      <p:ext uri="{BB962C8B-B14F-4D97-AF65-F5344CB8AC3E}">
        <p14:creationId xmlns:p14="http://schemas.microsoft.com/office/powerpoint/2010/main" val="3148552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pPr marL="171450" indent="-171450">
              <a:buFontTx/>
              <a:buChar char="-"/>
            </a:pPr>
            <a:r>
              <a:rPr lang="nl-BE" smtClean="0"/>
              <a:t>In the LCA we included the full cradle-to-grave impact of the pharmaceutical</a:t>
            </a:r>
            <a:r>
              <a:rPr lang="nl-BE" baseline="0" smtClean="0"/>
              <a:t> supply chain</a:t>
            </a:r>
          </a:p>
          <a:p>
            <a:pPr marL="171450" indent="-171450">
              <a:buFontTx/>
              <a:buChar char="-"/>
            </a:pPr>
            <a:endParaRPr lang="nl-BE" baseline="0" smtClean="0"/>
          </a:p>
          <a:p>
            <a:pPr marL="171450" indent="-171450">
              <a:buFontTx/>
              <a:buChar char="-"/>
            </a:pPr>
            <a:r>
              <a:rPr lang="nl-BE" baseline="0" smtClean="0"/>
              <a:t>All production and supply stages of the medication are included: the synthesis of the Active Pharmaceutical Ingredient, the formulation of the tablet, the packaging, the distribution and the End-of-Life of both the active molecule and the packaging materials.</a:t>
            </a:r>
          </a:p>
          <a:p>
            <a:pPr marL="171450" indent="-171450">
              <a:buFontTx/>
              <a:buChar char="-"/>
            </a:pPr>
            <a:endParaRPr lang="nl-BE" baseline="0" smtClean="0"/>
          </a:p>
          <a:p>
            <a:pPr marL="171450" indent="-171450">
              <a:buFontTx/>
              <a:buChar char="-"/>
            </a:pPr>
            <a:r>
              <a:rPr lang="nl-BE" baseline="0" smtClean="0"/>
              <a:t>The Drug Administration is also included in this figure but we did not consider any resource use for that stage</a:t>
            </a:r>
          </a:p>
          <a:p>
            <a:pPr marL="171450" indent="-171450">
              <a:buFontTx/>
              <a:buChar char="-"/>
            </a:pPr>
            <a:endParaRPr lang="nl-BE" baseline="0" smtClean="0"/>
          </a:p>
          <a:p>
            <a:pPr marL="171450" indent="-171450">
              <a:buFontTx/>
              <a:buChar char="-"/>
            </a:pPr>
            <a:r>
              <a:rPr lang="nl-BE" baseline="0" smtClean="0"/>
              <a:t>We obtained data from multiple sites within the Janssen Pharmaceutica supply chain and also from the national institute of malariology, parasitology and entomology in Vietnam</a:t>
            </a:r>
          </a:p>
          <a:p>
            <a:pPr marL="0" indent="0">
              <a:buFontTx/>
              <a:buNone/>
            </a:pPr>
            <a:endParaRPr lang="nl-BE" baseline="0"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smtClean="0"/>
              <a:t>In</a:t>
            </a:r>
            <a:r>
              <a:rPr lang="nl-BE" baseline="0" smtClean="0"/>
              <a:t> that way we have </a:t>
            </a:r>
            <a:r>
              <a:rPr lang="nl-BE" smtClean="0"/>
              <a:t>primary data for all stages of the pharmaceutical supply</a:t>
            </a:r>
            <a:r>
              <a:rPr lang="nl-BE" baseline="0" smtClean="0"/>
              <a:t> chain</a:t>
            </a:r>
            <a:endParaRPr lang="nl-BE" smtClean="0"/>
          </a:p>
          <a:p>
            <a:pPr marL="0" marR="0" indent="0" algn="l" defTabSz="914400" rtl="0" eaLnBrk="1" fontAlgn="auto" latinLnBrk="0" hangingPunct="1">
              <a:lnSpc>
                <a:spcPct val="100000"/>
              </a:lnSpc>
              <a:spcBef>
                <a:spcPts val="0"/>
              </a:spcBef>
              <a:spcAft>
                <a:spcPts val="0"/>
              </a:spcAft>
              <a:buClrTx/>
              <a:buSzTx/>
              <a:buFontTx/>
              <a:buNone/>
              <a:tabLst/>
              <a:defRPr/>
            </a:pPr>
            <a:endParaRPr lang="nl-BE" smtClean="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l-BE" smtClean="0"/>
              <a:t>The environmental impact was calculated</a:t>
            </a:r>
            <a:r>
              <a:rPr lang="nl-BE" baseline="0" smtClean="0"/>
              <a:t> through internationally accepted software packages and databases</a:t>
            </a:r>
            <a:endParaRPr lang="nl-BE" baseline="0" smtClean="0">
              <a:solidFill>
                <a:srgbClr val="FF0000"/>
              </a:solidFill>
            </a:endParaRPr>
          </a:p>
        </p:txBody>
      </p:sp>
      <p:sp>
        <p:nvSpPr>
          <p:cNvPr id="4" name="Slide Number Placeholder 3"/>
          <p:cNvSpPr>
            <a:spLocks noGrp="1"/>
          </p:cNvSpPr>
          <p:nvPr>
            <p:ph type="sldNum" sz="quarter" idx="10"/>
          </p:nvPr>
        </p:nvSpPr>
        <p:spPr/>
        <p:txBody>
          <a:bodyPr/>
          <a:lstStyle/>
          <a:p>
            <a:pPr>
              <a:defRPr/>
            </a:pPr>
            <a:fld id="{7913A95B-3D31-4D32-8402-E7B635D8A348}" type="slidenum">
              <a:rPr lang="en-US" smtClean="0"/>
              <a:pPr>
                <a:defRPr/>
              </a:pPr>
              <a:t>8</a:t>
            </a:fld>
            <a:endParaRPr lang="en-US"/>
          </a:p>
        </p:txBody>
      </p:sp>
    </p:spTree>
    <p:extLst>
      <p:ext uri="{BB962C8B-B14F-4D97-AF65-F5344CB8AC3E}">
        <p14:creationId xmlns:p14="http://schemas.microsoft.com/office/powerpoint/2010/main" val="72174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nl-BE" smtClean="0"/>
              <a:t>When treating 13 million Vietnamese</a:t>
            </a:r>
            <a:r>
              <a:rPr lang="nl-BE" baseline="0" smtClean="0"/>
              <a:t> children every six months for five years, 10.5 DALYs are created because of environmental emissions of the pharmaceutical supply chain</a:t>
            </a:r>
          </a:p>
          <a:p>
            <a:pPr marL="171450" indent="-171450">
              <a:buFontTx/>
              <a:buChar char="-"/>
            </a:pPr>
            <a:endParaRPr lang="nl-BE" baseline="0" smtClean="0"/>
          </a:p>
          <a:p>
            <a:pPr marL="171450" indent="-171450">
              <a:buFontTx/>
              <a:buChar char="-"/>
            </a:pPr>
            <a:r>
              <a:rPr lang="nl-BE" baseline="0" smtClean="0"/>
              <a:t>When looking into more detail, we can see that the chemical synthesis of the molecule is responsible for the highest burden, mainly due to the use of chemicals, water and energy</a:t>
            </a:r>
          </a:p>
          <a:p>
            <a:pPr marL="171450" indent="-171450">
              <a:buFontTx/>
              <a:buChar char="-"/>
            </a:pPr>
            <a:endParaRPr lang="nl-BE" baseline="0" smtClean="0"/>
          </a:p>
          <a:p>
            <a:pPr marL="171450" indent="-171450">
              <a:buFontTx/>
              <a:buChar char="-"/>
            </a:pPr>
            <a:r>
              <a:rPr lang="nl-BE" baseline="0" smtClean="0"/>
              <a:t>The formulation of the tablet has the second highest impact</a:t>
            </a:r>
          </a:p>
          <a:p>
            <a:pPr marL="171450" indent="-171450">
              <a:buFontTx/>
              <a:buChar char="-"/>
            </a:pPr>
            <a:endParaRPr lang="nl-BE" baseline="0" smtClean="0"/>
          </a:p>
          <a:p>
            <a:pPr marL="171450" indent="-171450">
              <a:buFontTx/>
              <a:buChar char="-"/>
            </a:pPr>
            <a:r>
              <a:rPr lang="nl-BE" baseline="0" smtClean="0"/>
              <a:t>The packaging, distribution and End-of-Life phases have negligible environmental impacts</a:t>
            </a:r>
            <a:endParaRPr lang="nl-BE"/>
          </a:p>
        </p:txBody>
      </p:sp>
      <p:sp>
        <p:nvSpPr>
          <p:cNvPr id="4" name="Slide Number Placeholder 3"/>
          <p:cNvSpPr>
            <a:spLocks noGrp="1"/>
          </p:cNvSpPr>
          <p:nvPr>
            <p:ph type="sldNum" sz="quarter" idx="10"/>
          </p:nvPr>
        </p:nvSpPr>
        <p:spPr/>
        <p:txBody>
          <a:bodyPr/>
          <a:lstStyle/>
          <a:p>
            <a:fld id="{539A0A48-EDB1-4AFE-B1B7-10CE2A416496}" type="slidenum">
              <a:rPr lang="en-GB" smtClean="0"/>
              <a:t>9</a:t>
            </a:fld>
            <a:endParaRPr lang="en-GB"/>
          </a:p>
        </p:txBody>
      </p:sp>
    </p:spTree>
    <p:extLst>
      <p:ext uri="{BB962C8B-B14F-4D97-AF65-F5344CB8AC3E}">
        <p14:creationId xmlns:p14="http://schemas.microsoft.com/office/powerpoint/2010/main" val="4281225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Corporate Log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64F84-246C-4657-8172-1E2969D0F603}" type="datetime1">
              <a:rPr lang="en-GB" smtClean="0"/>
              <a:t>21/06/2018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E184E0-0BD4-4705-A12B-9B71DDE63301}" type="slidenum">
              <a:rPr lang="en-GB" smtClean="0"/>
              <a:t>‹#›</a:t>
            </a:fld>
            <a:endParaRPr lang="en-GB"/>
          </a:p>
        </p:txBody>
      </p:sp>
      <p:pic>
        <p:nvPicPr>
          <p:cNvPr id="6" name="Logo Large 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77747" y="2283675"/>
            <a:ext cx="4800610" cy="4172720"/>
          </a:xfrm>
          <a:prstGeom prst="rect">
            <a:avLst/>
          </a:prstGeom>
        </p:spPr>
      </p:pic>
    </p:spTree>
    <p:extLst>
      <p:ext uri="{BB962C8B-B14F-4D97-AF65-F5344CB8AC3E}">
        <p14:creationId xmlns:p14="http://schemas.microsoft.com/office/powerpoint/2010/main" val="10914365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p:spTree>
      <p:nvGrpSpPr>
        <p:cNvPr id="1" name=""/>
        <p:cNvGrpSpPr/>
        <p:nvPr/>
      </p:nvGrpSpPr>
      <p:grpSpPr>
        <a:xfrm>
          <a:off x="0" y="0"/>
          <a:ext cx="0" cy="0"/>
          <a:chOff x="0" y="0"/>
          <a:chExt cx="0" cy="0"/>
        </a:xfrm>
      </p:grpSpPr>
      <p:sp>
        <p:nvSpPr>
          <p:cNvPr id="7" name="Rectangle 6"/>
          <p:cNvSpPr/>
          <p:nvPr userDrawn="1"/>
        </p:nvSpPr>
        <p:spPr>
          <a:xfrm>
            <a:off x="914400" y="1393200"/>
            <a:ext cx="16424275" cy="65052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bwMode="white">
          <a:xfrm>
            <a:off x="1291074" y="228600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US" noProof="0" smtClean="0"/>
              <a:t>Click to edit Master title style</a:t>
            </a:r>
            <a:endParaRPr lang="en-GB" noProof="0" dirty="0"/>
          </a:p>
        </p:txBody>
      </p:sp>
      <p:sp>
        <p:nvSpPr>
          <p:cNvPr id="3" name="Subtitle 2"/>
          <p:cNvSpPr>
            <a:spLocks noGrp="1"/>
          </p:cNvSpPr>
          <p:nvPr>
            <p:ph type="subTitle" idx="1" hasCustomPrompt="1"/>
          </p:nvPr>
        </p:nvSpPr>
        <p:spPr bwMode="white">
          <a:xfrm>
            <a:off x="1283414" y="6874716"/>
            <a:ext cx="15191026" cy="583200"/>
          </a:xfrm>
        </p:spPr>
        <p:txBody>
          <a:bodyPr>
            <a:normAutofit/>
          </a:bodyPr>
          <a:lstStyle>
            <a:lvl1pPr marL="0" indent="0" algn="l">
              <a:lnSpc>
                <a:spcPts val="3600"/>
              </a:lnSpc>
              <a:buNone/>
              <a:defRPr sz="3000">
                <a:solidFill>
                  <a:srgbClr val="FFD200"/>
                </a:solidFill>
              </a:defRPr>
            </a:lvl1pPr>
            <a:lvl2pPr marL="650184" indent="0" algn="ctr">
              <a:buNone/>
              <a:defRPr sz="2844"/>
            </a:lvl2pPr>
            <a:lvl3pPr marL="1300368" indent="0" algn="ctr">
              <a:buNone/>
              <a:defRPr sz="2560"/>
            </a:lvl3pPr>
            <a:lvl4pPr marL="1950552" indent="0" algn="ctr">
              <a:buNone/>
              <a:defRPr sz="2275"/>
            </a:lvl4pPr>
            <a:lvl5pPr marL="2600736" indent="0" algn="ctr">
              <a:buNone/>
              <a:defRPr sz="2275"/>
            </a:lvl5pPr>
            <a:lvl6pPr marL="3250921" indent="0" algn="ctr">
              <a:buNone/>
              <a:defRPr sz="2275"/>
            </a:lvl6pPr>
            <a:lvl7pPr marL="3901105" indent="0" algn="ctr">
              <a:buNone/>
              <a:defRPr sz="2275"/>
            </a:lvl7pPr>
            <a:lvl8pPr marL="4551289" indent="0" algn="ctr">
              <a:buNone/>
              <a:defRPr sz="2275"/>
            </a:lvl8pPr>
            <a:lvl9pPr marL="5201473" indent="0" algn="ctr">
              <a:buNone/>
              <a:defRPr sz="2275"/>
            </a:lvl9pPr>
          </a:lstStyle>
          <a:p>
            <a:r>
              <a:rPr lang="en-GB" noProof="0" dirty="0"/>
              <a:t>Click to add subtitle / presenter / date [</a:t>
            </a:r>
            <a:r>
              <a:rPr lang="en-GB" noProof="0" dirty="0" err="1"/>
              <a:t>dd</a:t>
            </a:r>
            <a:r>
              <a:rPr lang="en-GB" noProof="0" dirty="0"/>
              <a:t>-mm-</a:t>
            </a:r>
            <a:r>
              <a:rPr lang="en-GB" noProof="0" dirty="0" err="1"/>
              <a:t>yyyy</a:t>
            </a:r>
            <a:r>
              <a:rPr lang="en-GB" noProof="0" dirty="0"/>
              <a:t>]</a:t>
            </a:r>
          </a:p>
        </p:txBody>
      </p:sp>
      <p:sp>
        <p:nvSpPr>
          <p:cNvPr id="8" name="Titles positoning box" hidden="1"/>
          <p:cNvSpPr/>
          <p:nvPr userDrawn="1"/>
        </p:nvSpPr>
        <p:spPr>
          <a:xfrm>
            <a:off x="1371600" y="6408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Picture Placeholder 11"/>
          <p:cNvSpPr>
            <a:spLocks noGrp="1"/>
          </p:cNvSpPr>
          <p:nvPr>
            <p:ph type="pic" sz="quarter" idx="11" hasCustomPrompt="1"/>
          </p:nvPr>
        </p:nvSpPr>
        <p:spPr>
          <a:xfrm>
            <a:off x="3200400" y="8366400"/>
            <a:ext cx="2286000" cy="928800"/>
          </a:xfrm>
        </p:spPr>
        <p:txBody>
          <a:bodyPr/>
          <a:lstStyle>
            <a:lvl1pPr>
              <a:defRPr sz="1600">
                <a:solidFill>
                  <a:schemeClr val="bg1">
                    <a:lumMod val="50000"/>
                  </a:schemeClr>
                </a:solidFill>
              </a:defRPr>
            </a:lvl1pPr>
          </a:lstStyle>
          <a:p>
            <a:r>
              <a:rPr lang="en-GB" noProof="0" dirty="0"/>
              <a:t>Partner Logo 1</a:t>
            </a:r>
          </a:p>
        </p:txBody>
      </p:sp>
      <p:sp>
        <p:nvSpPr>
          <p:cNvPr id="13" name="Picture Placeholder 11"/>
          <p:cNvSpPr>
            <a:spLocks noGrp="1"/>
          </p:cNvSpPr>
          <p:nvPr>
            <p:ph type="pic" sz="quarter" idx="12" hasCustomPrompt="1"/>
          </p:nvPr>
        </p:nvSpPr>
        <p:spPr>
          <a:xfrm>
            <a:off x="5713200" y="8366400"/>
            <a:ext cx="2286000" cy="928800"/>
          </a:xfrm>
        </p:spPr>
        <p:txBody>
          <a:bodyPr/>
          <a:lstStyle>
            <a:lvl1pPr>
              <a:defRPr sz="1600">
                <a:solidFill>
                  <a:schemeClr val="bg1">
                    <a:lumMod val="50000"/>
                  </a:schemeClr>
                </a:solidFill>
              </a:defRPr>
            </a:lvl1pPr>
          </a:lstStyle>
          <a:p>
            <a:r>
              <a:rPr lang="en-GB" noProof="0" dirty="0"/>
              <a:t>Partner Logo 2</a:t>
            </a:r>
          </a:p>
        </p:txBody>
      </p:sp>
      <p:sp>
        <p:nvSpPr>
          <p:cNvPr id="14" name="Picture Placeholder 11"/>
          <p:cNvSpPr>
            <a:spLocks noGrp="1"/>
          </p:cNvSpPr>
          <p:nvPr>
            <p:ph type="pic" sz="quarter" idx="13" hasCustomPrompt="1"/>
          </p:nvPr>
        </p:nvSpPr>
        <p:spPr>
          <a:xfrm>
            <a:off x="8229600" y="8366400"/>
            <a:ext cx="2322000" cy="928800"/>
          </a:xfrm>
        </p:spPr>
        <p:txBody>
          <a:bodyPr/>
          <a:lstStyle>
            <a:lvl1pPr>
              <a:defRPr sz="1600">
                <a:solidFill>
                  <a:schemeClr val="bg1">
                    <a:lumMod val="50000"/>
                  </a:schemeClr>
                </a:solidFill>
              </a:defRPr>
            </a:lvl1pPr>
          </a:lstStyle>
          <a:p>
            <a:r>
              <a:rPr lang="en-GB" noProof="0" dirty="0"/>
              <a:t>Partner Logo 3</a:t>
            </a:r>
          </a:p>
        </p:txBody>
      </p:sp>
      <p:sp>
        <p:nvSpPr>
          <p:cNvPr id="15" name="Picture Placeholder 11"/>
          <p:cNvSpPr>
            <a:spLocks noGrp="1"/>
          </p:cNvSpPr>
          <p:nvPr>
            <p:ph type="pic" sz="quarter" idx="14" hasCustomPrompt="1"/>
          </p:nvPr>
        </p:nvSpPr>
        <p:spPr>
          <a:xfrm>
            <a:off x="10746000" y="8366400"/>
            <a:ext cx="2322000" cy="928800"/>
          </a:xfrm>
        </p:spPr>
        <p:txBody>
          <a:bodyPr/>
          <a:lstStyle>
            <a:lvl1pPr>
              <a:defRPr sz="1600">
                <a:solidFill>
                  <a:schemeClr val="bg1">
                    <a:lumMod val="50000"/>
                  </a:schemeClr>
                </a:solidFill>
              </a:defRPr>
            </a:lvl1pPr>
          </a:lstStyle>
          <a:p>
            <a:r>
              <a:rPr lang="en-GB" noProof="0" dirty="0"/>
              <a:t>Partner Logo 4</a:t>
            </a:r>
          </a:p>
        </p:txBody>
      </p:sp>
      <p:sp>
        <p:nvSpPr>
          <p:cNvPr id="16" name="Oranisation Placeholder"/>
          <p:cNvSpPr>
            <a:spLocks noGrp="1"/>
          </p:cNvSpPr>
          <p:nvPr>
            <p:ph type="body" sz="quarter" idx="15" hasCustomPrompt="1"/>
          </p:nvPr>
        </p:nvSpPr>
        <p:spPr bwMode="white">
          <a:xfrm>
            <a:off x="8580530" y="395008"/>
            <a:ext cx="8294400" cy="540000"/>
          </a:xfrm>
        </p:spPr>
        <p:txBody>
          <a:bodyPr anchor="b" anchorCtr="0">
            <a:normAutofit/>
          </a:bodyPr>
          <a:lstStyle>
            <a:lvl1pPr>
              <a:lnSpc>
                <a:spcPts val="1700"/>
              </a:lnSpc>
              <a:defRPr sz="1400" b="1" i="0" u="sng" cap="all" baseline="0">
                <a:solidFill>
                  <a:srgbClr val="1E64C8"/>
                </a:solidFill>
                <a:uFill>
                  <a:solidFill>
                    <a:schemeClr val="bg1"/>
                  </a:solidFill>
                </a:uFill>
              </a:defRPr>
            </a:lvl1pPr>
            <a:lvl2pPr marL="0" indent="0">
              <a:lnSpc>
                <a:spcPts val="1700"/>
              </a:lnSpc>
              <a:buNone/>
              <a:defRPr sz="1400" cap="all" baseline="0">
                <a:solidFill>
                  <a:srgbClr val="1E64C8"/>
                </a:solidFill>
              </a:defRPr>
            </a:lvl2pPr>
          </a:lstStyle>
          <a:p>
            <a:pPr lvl="0"/>
            <a:r>
              <a:rPr lang="en-GB" noProof="0" dirty="0"/>
              <a:t>Click to edit organisation styles</a:t>
            </a:r>
          </a:p>
          <a:p>
            <a:pPr lvl="1"/>
            <a:r>
              <a:rPr lang="en-GB" noProof="0" dirty="0"/>
              <a:t>Second level</a:t>
            </a:r>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0" y="0"/>
            <a:ext cx="4179597" cy="1393200"/>
          </a:xfrm>
          <a:prstGeom prst="rect">
            <a:avLst/>
          </a:prstGeom>
        </p:spPr>
      </p:pic>
    </p:spTree>
    <p:extLst>
      <p:ext uri="{BB962C8B-B14F-4D97-AF65-F5344CB8AC3E}">
        <p14:creationId xmlns:p14="http://schemas.microsoft.com/office/powerpoint/2010/main" val="9418146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914400" y="0"/>
            <a:ext cx="16424275" cy="78984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hasCustomPrompt="1"/>
          </p:nvPr>
        </p:nvSpPr>
        <p:spPr bwMode="white">
          <a:xfrm>
            <a:off x="1291074" y="3246120"/>
            <a:ext cx="15183366" cy="4436316"/>
          </a:xfrm>
        </p:spPr>
        <p:txBody>
          <a:bodyPr anchor="b">
            <a:noAutofit/>
          </a:bodyPr>
          <a:lstStyle>
            <a:lvl1pPr algn="l">
              <a:lnSpc>
                <a:spcPts val="11000"/>
              </a:lnSpc>
              <a:defRPr sz="10000" u="sng" baseline="0">
                <a:solidFill>
                  <a:schemeClr val="bg1"/>
                </a:solidFill>
                <a:uFill>
                  <a:solidFill>
                    <a:schemeClr val="bg1"/>
                  </a:solidFill>
                </a:uFill>
              </a:defRPr>
            </a:lvl1pPr>
          </a:lstStyle>
          <a:p>
            <a:r>
              <a:rPr lang="en-GB" noProof="0" dirty="0"/>
              <a:t>Click to add chapter title</a:t>
            </a:r>
          </a:p>
        </p:txBody>
      </p:sp>
      <p:sp>
        <p:nvSpPr>
          <p:cNvPr id="8" name="Titles positoning box" hidden="1"/>
          <p:cNvSpPr/>
          <p:nvPr userDrawn="1"/>
        </p:nvSpPr>
        <p:spPr>
          <a:xfrm>
            <a:off x="1371600" y="7344000"/>
            <a:ext cx="15012000" cy="576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dirty="0"/>
          </a:p>
        </p:txBody>
      </p:sp>
    </p:spTree>
    <p:extLst>
      <p:ext uri="{BB962C8B-B14F-4D97-AF65-F5344CB8AC3E}">
        <p14:creationId xmlns:p14="http://schemas.microsoft.com/office/powerpoint/2010/main" val="129473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a:xfrm>
            <a:off x="835825" y="1194364"/>
            <a:ext cx="15699575" cy="6696000"/>
          </a:xfrm>
        </p:spPr>
        <p:txBody>
          <a:bodyPr/>
          <a:lstStyle>
            <a:lvl1pPr marL="536400" indent="-450000" defTabSz="457200">
              <a:lnSpc>
                <a:spcPct val="120000"/>
              </a:lnSpc>
              <a:buFont typeface="Arial" panose="020B0604020202020204" pitchFamily="34" charset="0"/>
              <a:buChar char="̶"/>
              <a:defRPr/>
            </a:lvl1pPr>
            <a:lvl2pPr marL="1170000" indent="-450000">
              <a:lnSpc>
                <a:spcPct val="120000"/>
              </a:lnSpc>
              <a:defRPr/>
            </a:lvl2pPr>
            <a:lvl3pPr marL="1756800" indent="-450000" defTabSz="457200">
              <a:lnSpc>
                <a:spcPct val="120000"/>
              </a:lnSpc>
              <a:defRPr/>
            </a:lvl3pPr>
            <a:lvl4pPr marL="2329200" indent="-550800" defTabSz="457200">
              <a:lnSpc>
                <a:spcPct val="120000"/>
              </a:lnSpc>
              <a:defRPr/>
            </a:lvl4pPr>
            <a:lvl5pPr marL="2962800" indent="-442800" defTabSz="457200">
              <a:lnSpc>
                <a:spcPct val="120000"/>
              </a:lnSpc>
              <a:buFont typeface="Arial" panose="020B0604020202020204" pitchFamily="34" charset="0"/>
              <a:buChar cha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p:txBody>
          <a:bodyPr/>
          <a:lstStyle/>
          <a:p>
            <a:fld id="{4FCCCAF6-1686-4743-9124-83F33F1A0EA9}" type="datetime1">
              <a:rPr lang="en-GB" noProof="0" smtClean="0"/>
              <a:t>21/06/2018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6" name="Slide Number Placeholder 5"/>
          <p:cNvSpPr>
            <a:spLocks noGrp="1"/>
          </p:cNvSpPr>
          <p:nvPr>
            <p:ph type="sldNum" sz="quarter" idx="12"/>
          </p:nvPr>
        </p:nvSpPr>
        <p:spPr/>
        <p:txBody>
          <a:bodyPr/>
          <a:lstStyle/>
          <a:p>
            <a:fld id="{7AE184E0-0BD4-4705-A12B-9B71DDE63301}" type="slidenum">
              <a:rPr lang="en-GB" noProof="0" smtClean="0"/>
              <a:t>‹#›</a:t>
            </a:fld>
            <a:endParaRPr lang="en-GB" noProof="0" dirty="0"/>
          </a:p>
        </p:txBody>
      </p:sp>
    </p:spTree>
    <p:extLst>
      <p:ext uri="{BB962C8B-B14F-4D97-AF65-F5344CB8AC3E}">
        <p14:creationId xmlns:p14="http://schemas.microsoft.com/office/powerpoint/2010/main" val="30815775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4" name="Date Placeholder 3"/>
          <p:cNvSpPr>
            <a:spLocks noGrp="1"/>
          </p:cNvSpPr>
          <p:nvPr>
            <p:ph type="dt" sz="half" idx="10"/>
          </p:nvPr>
        </p:nvSpPr>
        <p:spPr/>
        <p:txBody>
          <a:bodyPr/>
          <a:lstStyle/>
          <a:p>
            <a:fld id="{B86ADBF0-A618-4E69-83BB-0C41E08702AA}" type="datetime1">
              <a:rPr lang="en-GB" noProof="0" smtClean="0"/>
              <a:t>21/06/2018</a:t>
            </a:fld>
            <a:endParaRPr lang="en-GB" noProof="0" dirty="0"/>
          </a:p>
        </p:txBody>
      </p:sp>
      <p:sp>
        <p:nvSpPr>
          <p:cNvPr id="5" name="Footer Placeholder 4"/>
          <p:cNvSpPr>
            <a:spLocks noGrp="1"/>
          </p:cNvSpPr>
          <p:nvPr>
            <p:ph type="ftr" sz="quarter" idx="11"/>
          </p:nvPr>
        </p:nvSpPr>
        <p:spPr/>
        <p:txBody>
          <a:bodyPr/>
          <a:lstStyle/>
          <a:p>
            <a:endParaRPr lang="en-GB" noProof="0" dirty="0"/>
          </a:p>
        </p:txBody>
      </p:sp>
      <p:sp>
        <p:nvSpPr>
          <p:cNvPr id="8" name="Picture Placeholder 7"/>
          <p:cNvSpPr>
            <a:spLocks noGrp="1"/>
          </p:cNvSpPr>
          <p:nvPr>
            <p:ph type="pic" sz="quarter" idx="13" hasCustomPrompt="1"/>
          </p:nvPr>
        </p:nvSpPr>
        <p:spPr>
          <a:xfrm>
            <a:off x="10104438" y="1371918"/>
            <a:ext cx="6300000" cy="6498000"/>
          </a:xfrm>
        </p:spPr>
        <p:txBody>
          <a:bodyPr/>
          <a:lstStyle>
            <a:lvl1pPr>
              <a:defRPr>
                <a:solidFill>
                  <a:schemeClr val="bg1">
                    <a:lumMod val="50000"/>
                  </a:schemeClr>
                </a:solidFill>
              </a:defRPr>
            </a:lvl1pPr>
          </a:lstStyle>
          <a:p>
            <a:r>
              <a:rPr lang="en-GB" noProof="0" dirty="0"/>
              <a:t>Photo</a:t>
            </a:r>
          </a:p>
        </p:txBody>
      </p:sp>
      <p:sp>
        <p:nvSpPr>
          <p:cNvPr id="9"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dirty="0"/>
          </a:p>
        </p:txBody>
      </p:sp>
      <p:sp>
        <p:nvSpPr>
          <p:cNvPr id="12" name="Content Placeholder 2"/>
          <p:cNvSpPr>
            <a:spLocks noGrp="1"/>
          </p:cNvSpPr>
          <p:nvPr>
            <p:ph idx="1"/>
          </p:nvPr>
        </p:nvSpPr>
        <p:spPr>
          <a:xfrm>
            <a:off x="835825" y="1194364"/>
            <a:ext cx="8442000" cy="6696000"/>
          </a:xfrm>
        </p:spPr>
        <p:txBody>
          <a:bodyPr/>
          <a:lstStyle>
            <a:lvl1pPr defTabSz="457200">
              <a:lnSpc>
                <a:spcPct val="120000"/>
              </a:lnSpc>
              <a:defRPr/>
            </a:lvl1pPr>
            <a:lvl2pPr>
              <a:lnSpc>
                <a:spcPct val="120000"/>
              </a:lnSpc>
              <a:defRPr/>
            </a:lvl2pPr>
            <a:lvl3pPr defTabSz="457200">
              <a:lnSpc>
                <a:spcPct val="120000"/>
              </a:lnSpc>
              <a:defRPr/>
            </a:lvl3pPr>
            <a:lvl4pPr defTabSz="457200">
              <a:lnSpc>
                <a:spcPct val="120000"/>
              </a:lnSpc>
              <a:defRPr/>
            </a:lvl4pPr>
            <a:lvl5pPr defTabSz="457200">
              <a:lnSpc>
                <a:spcPct val="120000"/>
              </a:lnSpc>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131488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dirty="0"/>
          </a:p>
        </p:txBody>
      </p:sp>
      <p:sp>
        <p:nvSpPr>
          <p:cNvPr id="3" name="Date Placeholder 2"/>
          <p:cNvSpPr>
            <a:spLocks noGrp="1"/>
          </p:cNvSpPr>
          <p:nvPr>
            <p:ph type="dt" sz="half" idx="10"/>
          </p:nvPr>
        </p:nvSpPr>
        <p:spPr/>
        <p:txBody>
          <a:bodyPr/>
          <a:lstStyle/>
          <a:p>
            <a:fld id="{F2443E58-CDC3-4782-B82C-4D381C795B98}" type="datetime1">
              <a:rPr lang="en-GB" noProof="0" smtClean="0"/>
              <a:t>21/06/2018</a:t>
            </a:fld>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7AE184E0-0BD4-4705-A12B-9B71DDE63301}" type="slidenum">
              <a:rPr lang="en-GB" noProof="0" smtClean="0"/>
              <a:t>‹#›</a:t>
            </a:fld>
            <a:endParaRPr lang="en-GB" noProof="0" dirty="0"/>
          </a:p>
        </p:txBody>
      </p:sp>
      <p:sp>
        <p:nvSpPr>
          <p:cNvPr id="7" name="Picture Placeholder 6"/>
          <p:cNvSpPr>
            <a:spLocks noGrp="1"/>
          </p:cNvSpPr>
          <p:nvPr>
            <p:ph type="pic" sz="quarter" idx="13" hasCustomPrompt="1"/>
          </p:nvPr>
        </p:nvSpPr>
        <p:spPr>
          <a:xfrm>
            <a:off x="952038" y="1371600"/>
            <a:ext cx="15480000" cy="6501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374516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Only">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465D1-804F-429B-83CD-3EFA8410E123}" type="datetime1">
              <a:rPr lang="en-GB" smtClean="0"/>
              <a:t>21/06/2018</a:t>
            </a:fld>
            <a:endParaRPr lang="en-GB"/>
          </a:p>
        </p:txBody>
      </p:sp>
      <p:sp>
        <p:nvSpPr>
          <p:cNvPr id="3" name="Footer Placeholder 2"/>
          <p:cNvSpPr>
            <a:spLocks noGrp="1"/>
          </p:cNvSpPr>
          <p:nvPr>
            <p:ph type="ftr" sz="quarter" idx="11"/>
          </p:nvPr>
        </p:nvSpPr>
        <p:spPr/>
        <p:txBody>
          <a:bodyPr/>
          <a:lstStyle/>
          <a:p>
            <a:endParaRPr lang="en-GB"/>
          </a:p>
        </p:txBody>
      </p:sp>
      <p:sp>
        <p:nvSpPr>
          <p:cNvPr id="7" name="Covering Background"/>
          <p:cNvSpPr/>
          <p:nvPr userDrawn="1"/>
        </p:nvSpPr>
        <p:spPr>
          <a:xfrm>
            <a:off x="-1" y="0"/>
            <a:ext cx="17337600" cy="9753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icture Placeholder 5"/>
          <p:cNvSpPr>
            <a:spLocks noGrp="1"/>
          </p:cNvSpPr>
          <p:nvPr>
            <p:ph type="pic" sz="quarter" idx="12" hasCustomPrompt="1"/>
          </p:nvPr>
        </p:nvSpPr>
        <p:spPr>
          <a:xfrm>
            <a:off x="-1" y="0"/>
            <a:ext cx="17337600" cy="9753600"/>
          </a:xfrm>
        </p:spPr>
        <p:txBody>
          <a:bodyPr/>
          <a:lstStyle>
            <a:lvl1pPr>
              <a:defRPr>
                <a:solidFill>
                  <a:schemeClr val="bg1">
                    <a:lumMod val="50000"/>
                  </a:schemeClr>
                </a:solidFill>
              </a:defRPr>
            </a:lvl1pPr>
          </a:lstStyle>
          <a:p>
            <a:r>
              <a:rPr lang="en-GB" noProof="0" dirty="0"/>
              <a:t>Photo</a:t>
            </a:r>
          </a:p>
        </p:txBody>
      </p:sp>
    </p:spTree>
    <p:extLst>
      <p:ext uri="{BB962C8B-B14F-4D97-AF65-F5344CB8AC3E}">
        <p14:creationId xmlns:p14="http://schemas.microsoft.com/office/powerpoint/2010/main" val="2949418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7" name="Rectangle 6"/>
          <p:cNvSpPr/>
          <p:nvPr userDrawn="1"/>
        </p:nvSpPr>
        <p:spPr>
          <a:xfrm>
            <a:off x="914400" y="1393200"/>
            <a:ext cx="16424275" cy="6505200"/>
          </a:xfrm>
          <a:prstGeom prst="rect">
            <a:avLst/>
          </a:prstGeom>
          <a:solidFill>
            <a:srgbClr val="1E64C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 name="Title 1"/>
          <p:cNvSpPr>
            <a:spLocks noGrp="1"/>
          </p:cNvSpPr>
          <p:nvPr>
            <p:ph type="ctrTitle" hasCustomPrompt="1"/>
          </p:nvPr>
        </p:nvSpPr>
        <p:spPr bwMode="white">
          <a:xfrm>
            <a:off x="1291074" y="1743240"/>
            <a:ext cx="15183366" cy="5769600"/>
          </a:xfrm>
        </p:spPr>
        <p:txBody>
          <a:bodyPr anchor="t" anchorCtr="0">
            <a:noAutofit/>
          </a:bodyPr>
          <a:lstStyle>
            <a:lvl1pPr algn="l">
              <a:lnSpc>
                <a:spcPts val="3500"/>
              </a:lnSpc>
              <a:defRPr sz="2500" u="none" cap="none" baseline="0">
                <a:solidFill>
                  <a:schemeClr val="bg1"/>
                </a:solidFill>
                <a:uFill>
                  <a:solidFill>
                    <a:schemeClr val="bg1"/>
                  </a:solidFill>
                </a:uFill>
                <a:latin typeface="+mn-lt"/>
              </a:defRPr>
            </a:lvl1pPr>
          </a:lstStyle>
          <a:p>
            <a:r>
              <a:rPr lang="en-GB" noProof="0" dirty="0"/>
              <a:t>Click to add presenters </a:t>
            </a:r>
            <a:r>
              <a:rPr lang="en-GB" noProof="0"/>
              <a:t>contact data</a:t>
            </a:r>
            <a:endParaRPr lang="en-GB" noProof="0" dirty="0"/>
          </a:p>
        </p:txBody>
      </p:sp>
      <p:sp>
        <p:nvSpPr>
          <p:cNvPr id="8" name="Titles positoning box" hidden="1"/>
          <p:cNvSpPr/>
          <p:nvPr userDrawn="1"/>
        </p:nvSpPr>
        <p:spPr>
          <a:xfrm>
            <a:off x="1371600" y="1828800"/>
            <a:ext cx="15012000" cy="599976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tekst 4"/>
          <p:cNvSpPr>
            <a:spLocks noGrp="1"/>
          </p:cNvSpPr>
          <p:nvPr>
            <p:ph type="body" sz="quarter" idx="10" hasCustomPrompt="1"/>
          </p:nvPr>
        </p:nvSpPr>
        <p:spPr bwMode="white">
          <a:xfrm>
            <a:off x="9215999" y="3095999"/>
            <a:ext cx="7257600" cy="1717969"/>
          </a:xfrm>
        </p:spPr>
        <p:txBody>
          <a:bodyPr>
            <a:normAutofit/>
          </a:bodyPr>
          <a:lstStyle>
            <a:lvl1pPr>
              <a:lnSpc>
                <a:spcPts val="3500"/>
              </a:lnSpc>
              <a:defRPr sz="2400">
                <a:solidFill>
                  <a:schemeClr val="bg1"/>
                </a:solidFill>
              </a:defRPr>
            </a:lvl1pPr>
          </a:lstStyle>
          <a:p>
            <a:pPr lvl="0"/>
            <a:r>
              <a:rPr lang="en-GB" noProof="0" dirty="0"/>
              <a:t>Click to add social media names</a:t>
            </a:r>
            <a:endParaRPr lang="nl-NL" dirty="0"/>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4400" y="0"/>
            <a:ext cx="4179597" cy="1393200"/>
          </a:xfrm>
          <a:prstGeom prst="rect">
            <a:avLst/>
          </a:prstGeom>
        </p:spPr>
      </p:pic>
    </p:spTree>
    <p:extLst>
      <p:ext uri="{BB962C8B-B14F-4D97-AF65-F5344CB8AC3E}">
        <p14:creationId xmlns:p14="http://schemas.microsoft.com/office/powerpoint/2010/main" val="31037857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0118" y="136025"/>
            <a:ext cx="15705282" cy="863693"/>
          </a:xfrm>
          <a:prstGeom prst="rect">
            <a:avLst/>
          </a:prstGeom>
        </p:spPr>
        <p:txBody>
          <a:bodyPr vert="horz" lIns="91440" tIns="45720" rIns="91440" bIns="4572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835825" y="1194364"/>
            <a:ext cx="15699575" cy="66960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4072394" y="8948703"/>
            <a:ext cx="2297926"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434BA3CA-1064-434F-B179-AB3B0298C0D6}" type="datetime1">
              <a:rPr lang="en-GB" noProof="0" smtClean="0"/>
              <a:t>21/06/2018</a:t>
            </a:fld>
            <a:endParaRPr lang="en-GB" noProof="0" dirty="0"/>
          </a:p>
        </p:txBody>
      </p:sp>
      <p:sp>
        <p:nvSpPr>
          <p:cNvPr id="5" name="Footer Placeholder 4"/>
          <p:cNvSpPr>
            <a:spLocks noGrp="1"/>
          </p:cNvSpPr>
          <p:nvPr>
            <p:ph type="ftr" sz="quarter" idx="3"/>
          </p:nvPr>
        </p:nvSpPr>
        <p:spPr>
          <a:xfrm>
            <a:off x="6810236" y="8994423"/>
            <a:ext cx="8353564" cy="437932"/>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GB" noProof="0" dirty="0"/>
          </a:p>
        </p:txBody>
      </p:sp>
      <p:sp>
        <p:nvSpPr>
          <p:cNvPr id="6" name="Slide Number Placeholder 5"/>
          <p:cNvSpPr>
            <a:spLocks noGrp="1"/>
          </p:cNvSpPr>
          <p:nvPr>
            <p:ph type="sldNum" sz="quarter" idx="4"/>
          </p:nvPr>
        </p:nvSpPr>
        <p:spPr>
          <a:xfrm>
            <a:off x="15590520" y="8948703"/>
            <a:ext cx="921880" cy="519289"/>
          </a:xfrm>
          <a:prstGeom prst="rect">
            <a:avLst/>
          </a:prstGeom>
        </p:spPr>
        <p:txBody>
          <a:bodyPr vert="horz" lIns="91440" tIns="45720" rIns="91440" bIns="45720" rtlCol="0" anchor="ctr"/>
          <a:lstStyle>
            <a:lvl1pPr algn="r">
              <a:defRPr sz="1707">
                <a:solidFill>
                  <a:srgbClr val="1E64C8"/>
                </a:solidFill>
              </a:defRPr>
            </a:lvl1pPr>
          </a:lstStyle>
          <a:p>
            <a:fld id="{7AE184E0-0BD4-4705-A12B-9B71DDE63301}" type="slidenum">
              <a:rPr lang="en-GB" noProof="0" smtClean="0"/>
              <a:pPr/>
              <a:t>‹#›</a:t>
            </a:fld>
            <a:endParaRPr lang="en-GB" noProof="0" dirty="0"/>
          </a:p>
        </p:txBody>
      </p:sp>
      <p:sp>
        <p:nvSpPr>
          <p:cNvPr id="7" name="Title positioning box" hidden="1"/>
          <p:cNvSpPr/>
          <p:nvPr/>
        </p:nvSpPr>
        <p:spPr>
          <a:xfrm>
            <a:off x="927265" y="367200"/>
            <a:ext cx="15480000" cy="463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ositoning box" hidden="1"/>
          <p:cNvSpPr/>
          <p:nvPr/>
        </p:nvSpPr>
        <p:spPr>
          <a:xfrm>
            <a:off x="927265" y="1584000"/>
            <a:ext cx="82296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Logo positioning box" hidden="1"/>
          <p:cNvSpPr/>
          <p:nvPr/>
        </p:nvSpPr>
        <p:spPr>
          <a:xfrm flipV="1">
            <a:off x="928800" y="7878842"/>
            <a:ext cx="15478465" cy="141635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ositoning box" hidden="1"/>
          <p:cNvSpPr/>
          <p:nvPr/>
        </p:nvSpPr>
        <p:spPr>
          <a:xfrm>
            <a:off x="9172105" y="1584000"/>
            <a:ext cx="914400" cy="63000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ositoning box" hidden="1"/>
          <p:cNvSpPr/>
          <p:nvPr/>
        </p:nvSpPr>
        <p:spPr>
          <a:xfrm>
            <a:off x="10099369" y="1356360"/>
            <a:ext cx="6307895" cy="652764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0589907"/>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73" r:id="rId3"/>
    <p:sldLayoutId id="2147483662" r:id="rId4"/>
    <p:sldLayoutId id="2147483674" r:id="rId5"/>
    <p:sldLayoutId id="2147483666" r:id="rId6"/>
    <p:sldLayoutId id="2147483675" r:id="rId7"/>
    <p:sldLayoutId id="2147483676" r:id="rId8"/>
  </p:sldLayoutIdLst>
  <p:timing>
    <p:tnLst>
      <p:par>
        <p:cTn id="1" dur="indefinite" restart="never" nodeType="tmRoot"/>
      </p:par>
    </p:tnLst>
  </p:timing>
  <p:hf hdr="0" ftr="0" dt="0"/>
  <p:txStyles>
    <p:titleStyle>
      <a:lvl1pPr algn="l" defTabSz="1300368" rtl="0" eaLnBrk="1" latinLnBrk="0" hangingPunct="1">
        <a:lnSpc>
          <a:spcPct val="90000"/>
        </a:lnSpc>
        <a:spcBef>
          <a:spcPct val="0"/>
        </a:spcBef>
        <a:buNone/>
        <a:defRPr sz="5400" u="sng" kern="1200" cap="all" baseline="0">
          <a:solidFill>
            <a:srgbClr val="1E64C8"/>
          </a:solidFill>
          <a:uFill>
            <a:solidFill>
              <a:srgbClr val="1E64C8"/>
            </a:solidFill>
          </a:uFill>
          <a:latin typeface="+mj-lt"/>
          <a:ea typeface="+mj-ea"/>
          <a:cs typeface="+mj-cs"/>
        </a:defRPr>
      </a:lvl1pPr>
    </p:titleStyle>
    <p:bodyStyle>
      <a:lvl1pPr marL="0" indent="0"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1pPr>
      <a:lvl2pPr marL="457200" indent="-36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900113" indent="-45878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1441450" indent="-541338" algn="l" defTabSz="1300368"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600325" indent="-1158875" algn="l" defTabSz="1300368" rtl="0" eaLnBrk="1" latinLnBrk="0" hangingPunct="1">
        <a:lnSpc>
          <a:spcPct val="120000"/>
        </a:lnSpc>
        <a:spcBef>
          <a:spcPts val="0"/>
        </a:spcBef>
        <a:buFont typeface="Arial" panose="020B0604020202020204" pitchFamily="34" charset="0"/>
        <a:buNone/>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368" rtl="0" eaLnBrk="1" latinLnBrk="0" hangingPunct="1">
        <a:defRPr sz="2560" kern="1200">
          <a:solidFill>
            <a:schemeClr val="tx1"/>
          </a:solidFill>
          <a:latin typeface="+mn-lt"/>
          <a:ea typeface="+mn-ea"/>
          <a:cs typeface="+mn-cs"/>
        </a:defRPr>
      </a:lvl1pPr>
      <a:lvl2pPr marL="650184" algn="l" defTabSz="1300368" rtl="0" eaLnBrk="1" latinLnBrk="0" hangingPunct="1">
        <a:defRPr sz="2560" kern="1200">
          <a:solidFill>
            <a:schemeClr val="tx1"/>
          </a:solidFill>
          <a:latin typeface="+mn-lt"/>
          <a:ea typeface="+mn-ea"/>
          <a:cs typeface="+mn-cs"/>
        </a:defRPr>
      </a:lvl2pPr>
      <a:lvl3pPr marL="1300368" algn="l" defTabSz="1300368" rtl="0" eaLnBrk="1" latinLnBrk="0" hangingPunct="1">
        <a:defRPr sz="2560" kern="1200">
          <a:solidFill>
            <a:schemeClr val="tx1"/>
          </a:solidFill>
          <a:latin typeface="+mn-lt"/>
          <a:ea typeface="+mn-ea"/>
          <a:cs typeface="+mn-cs"/>
        </a:defRPr>
      </a:lvl3pPr>
      <a:lvl4pPr marL="1950552" algn="l" defTabSz="1300368" rtl="0" eaLnBrk="1" latinLnBrk="0" hangingPunct="1">
        <a:defRPr sz="2560" kern="1200">
          <a:solidFill>
            <a:schemeClr val="tx1"/>
          </a:solidFill>
          <a:latin typeface="+mn-lt"/>
          <a:ea typeface="+mn-ea"/>
          <a:cs typeface="+mn-cs"/>
        </a:defRPr>
      </a:lvl4pPr>
      <a:lvl5pPr marL="2600736" algn="l" defTabSz="1300368" rtl="0" eaLnBrk="1" latinLnBrk="0" hangingPunct="1">
        <a:defRPr sz="2560" kern="1200">
          <a:solidFill>
            <a:schemeClr val="tx1"/>
          </a:solidFill>
          <a:latin typeface="+mn-lt"/>
          <a:ea typeface="+mn-ea"/>
          <a:cs typeface="+mn-cs"/>
        </a:defRPr>
      </a:lvl5pPr>
      <a:lvl6pPr marL="3250921" algn="l" defTabSz="1300368" rtl="0" eaLnBrk="1" latinLnBrk="0" hangingPunct="1">
        <a:defRPr sz="2560" kern="1200">
          <a:solidFill>
            <a:schemeClr val="tx1"/>
          </a:solidFill>
          <a:latin typeface="+mn-lt"/>
          <a:ea typeface="+mn-ea"/>
          <a:cs typeface="+mn-cs"/>
        </a:defRPr>
      </a:lvl6pPr>
      <a:lvl7pPr marL="3901105" algn="l" defTabSz="1300368" rtl="0" eaLnBrk="1" latinLnBrk="0" hangingPunct="1">
        <a:defRPr sz="2560" kern="1200">
          <a:solidFill>
            <a:schemeClr val="tx1"/>
          </a:solidFill>
          <a:latin typeface="+mn-lt"/>
          <a:ea typeface="+mn-ea"/>
          <a:cs typeface="+mn-cs"/>
        </a:defRPr>
      </a:lvl7pPr>
      <a:lvl8pPr marL="4551289" algn="l" defTabSz="1300368" rtl="0" eaLnBrk="1" latinLnBrk="0" hangingPunct="1">
        <a:defRPr sz="2560" kern="1200">
          <a:solidFill>
            <a:schemeClr val="tx1"/>
          </a:solidFill>
          <a:latin typeface="+mn-lt"/>
          <a:ea typeface="+mn-ea"/>
          <a:cs typeface="+mn-cs"/>
        </a:defRPr>
      </a:lvl8pPr>
      <a:lvl9pPr marL="5201473" algn="l" defTabSz="1300368"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1368758" y="2042161"/>
            <a:ext cx="15183366" cy="1554479"/>
          </a:xfrm>
        </p:spPr>
        <p:txBody>
          <a:bodyPr anchor="t"/>
          <a:lstStyle/>
          <a:p>
            <a:pPr>
              <a:lnSpc>
                <a:spcPct val="100000"/>
              </a:lnSpc>
            </a:pPr>
            <a:r>
              <a:rPr lang="en-US" sz="2800" u="none" cap="none" dirty="0"/>
              <a:t>The Health Benefit and Burden of Mass Donation Programs in Vietnamese Schoolchildren: </a:t>
            </a:r>
            <a:r>
              <a:rPr lang="en-US" sz="2800" u="none" cap="none" dirty="0" smtClean="0"/>
              <a:t/>
            </a:r>
            <a:br>
              <a:rPr lang="en-US" sz="2800" u="none" cap="none" dirty="0" smtClean="0"/>
            </a:br>
            <a:r>
              <a:rPr lang="en-US" sz="2800" u="none" cap="none" dirty="0" smtClean="0"/>
              <a:t>Impact </a:t>
            </a:r>
            <a:r>
              <a:rPr lang="en-US" sz="2800" u="none" cap="none" dirty="0"/>
              <a:t>of </a:t>
            </a:r>
            <a:r>
              <a:rPr lang="en-US" sz="2800" u="none" cap="none" dirty="0" err="1"/>
              <a:t>Mebendazole</a:t>
            </a:r>
            <a:endParaRPr lang="nl-NL" sz="2800" u="none" cap="none" dirty="0"/>
          </a:p>
        </p:txBody>
      </p:sp>
      <p:sp>
        <p:nvSpPr>
          <p:cNvPr id="11" name="Ondertitel 10"/>
          <p:cNvSpPr>
            <a:spLocks noGrp="1"/>
          </p:cNvSpPr>
          <p:nvPr>
            <p:ph type="subTitle" idx="1"/>
          </p:nvPr>
        </p:nvSpPr>
        <p:spPr>
          <a:xfrm>
            <a:off x="1368758" y="3715657"/>
            <a:ext cx="15191026" cy="3904343"/>
          </a:xfrm>
        </p:spPr>
        <p:txBody>
          <a:bodyPr>
            <a:normAutofit/>
          </a:bodyPr>
          <a:lstStyle/>
          <a:p>
            <a:pPr>
              <a:lnSpc>
                <a:spcPct val="120000"/>
              </a:lnSpc>
            </a:pPr>
            <a:r>
              <a:rPr lang="nl-BE" sz="1700" dirty="0"/>
              <a:t>Sam Debaveye</a:t>
            </a:r>
            <a:r>
              <a:rPr lang="nl-BE" sz="1700" baseline="30000" dirty="0"/>
              <a:t>1</a:t>
            </a:r>
            <a:r>
              <a:rPr lang="nl-BE" sz="1700" dirty="0"/>
              <a:t>, Claudia Virginia Gonzalez </a:t>
            </a:r>
            <a:r>
              <a:rPr lang="nl-BE" sz="1700" dirty="0" smtClean="0"/>
              <a:t>Torres</a:t>
            </a:r>
            <a:r>
              <a:rPr lang="nl-BE" sz="1700" baseline="30000" dirty="0" smtClean="0"/>
              <a:t>1</a:t>
            </a:r>
            <a:r>
              <a:rPr lang="nl-BE" sz="1700" dirty="0" smtClean="0"/>
              <a:t>, Delphine </a:t>
            </a:r>
            <a:r>
              <a:rPr lang="nl-BE" sz="1700" dirty="0"/>
              <a:t>De </a:t>
            </a:r>
            <a:r>
              <a:rPr lang="nl-BE" sz="1700" dirty="0" smtClean="0"/>
              <a:t>Smedt</a:t>
            </a:r>
            <a:r>
              <a:rPr lang="nl-BE" sz="1700" baseline="30000" dirty="0" smtClean="0"/>
              <a:t>2</a:t>
            </a:r>
            <a:r>
              <a:rPr lang="nl-BE" sz="1700" dirty="0" smtClean="0"/>
              <a:t>, Bert Heirman</a:t>
            </a:r>
            <a:r>
              <a:rPr lang="nl-BE" sz="1700" baseline="30000" dirty="0" smtClean="0"/>
              <a:t>3</a:t>
            </a:r>
            <a:r>
              <a:rPr lang="nl-BE" sz="1700" dirty="0" smtClean="0"/>
              <a:t>, </a:t>
            </a:r>
            <a:r>
              <a:rPr lang="nl-BE" sz="1700" dirty="0"/>
              <a:t>Shane </a:t>
            </a:r>
            <a:r>
              <a:rPr lang="nl-BE" sz="1700" dirty="0" smtClean="0"/>
              <a:t>Kavanagh</a:t>
            </a:r>
            <a:r>
              <a:rPr lang="nl-BE" sz="1700" baseline="30000" dirty="0" smtClean="0"/>
              <a:t>4</a:t>
            </a:r>
            <a:r>
              <a:rPr lang="nl-BE" sz="1700" dirty="0" smtClean="0"/>
              <a:t>, </a:t>
            </a:r>
            <a:r>
              <a:rPr lang="nl-BE" sz="1700" dirty="0"/>
              <a:t>Jo Dewulf</a:t>
            </a:r>
            <a:r>
              <a:rPr lang="nl-BE" sz="1700" baseline="30000" dirty="0"/>
              <a:t>1</a:t>
            </a:r>
          </a:p>
          <a:p>
            <a:pPr>
              <a:lnSpc>
                <a:spcPct val="120000"/>
              </a:lnSpc>
            </a:pPr>
            <a:endParaRPr lang="nl-BE" sz="1700" dirty="0" smtClean="0"/>
          </a:p>
          <a:p>
            <a:pPr>
              <a:lnSpc>
                <a:spcPct val="120000"/>
              </a:lnSpc>
            </a:pPr>
            <a:r>
              <a:rPr lang="nl-BE" sz="1700" dirty="0" smtClean="0"/>
              <a:t>20/03/2018</a:t>
            </a:r>
            <a:endParaRPr lang="en-GB" sz="1700" dirty="0"/>
          </a:p>
          <a:p>
            <a:pPr>
              <a:lnSpc>
                <a:spcPct val="120000"/>
              </a:lnSpc>
              <a:spcBef>
                <a:spcPts val="1200"/>
              </a:spcBef>
            </a:pPr>
            <a:endParaRPr lang="en-US" sz="1400" dirty="0"/>
          </a:p>
          <a:p>
            <a:pPr>
              <a:lnSpc>
                <a:spcPct val="120000"/>
              </a:lnSpc>
              <a:spcBef>
                <a:spcPts val="1200"/>
              </a:spcBef>
            </a:pPr>
            <a:r>
              <a:rPr lang="en-US" sz="1400" i="1" baseline="30000" dirty="0"/>
              <a:t>1</a:t>
            </a:r>
            <a:r>
              <a:rPr lang="en-US" sz="1400" i="1" dirty="0"/>
              <a:t> Research Group Environmental Organic Chemistry and Technology (</a:t>
            </a:r>
            <a:r>
              <a:rPr lang="en-US" sz="1400" i="1" dirty="0" err="1"/>
              <a:t>EnVOC</a:t>
            </a:r>
            <a:r>
              <a:rPr lang="en-US" sz="1400" i="1" dirty="0"/>
              <a:t>), Faculty of Bioscience Engineering, Ghent University, Campus </a:t>
            </a:r>
            <a:r>
              <a:rPr lang="en-US" sz="1400" i="1" dirty="0" err="1"/>
              <a:t>Coupure</a:t>
            </a:r>
            <a:r>
              <a:rPr lang="en-US" sz="1400" i="1" dirty="0"/>
              <a:t>, </a:t>
            </a:r>
            <a:r>
              <a:rPr lang="en-US" sz="1400" i="1" dirty="0" err="1"/>
              <a:t>Coupure</a:t>
            </a:r>
            <a:r>
              <a:rPr lang="en-US" sz="1400" i="1" dirty="0"/>
              <a:t> Links 653, B-9000 Ghent, Belgium</a:t>
            </a:r>
            <a:endParaRPr lang="en-GB" sz="1400" dirty="0"/>
          </a:p>
          <a:p>
            <a:pPr>
              <a:lnSpc>
                <a:spcPct val="120000"/>
              </a:lnSpc>
              <a:spcBef>
                <a:spcPts val="1200"/>
              </a:spcBef>
            </a:pPr>
            <a:r>
              <a:rPr lang="en-US" sz="1400" i="1" baseline="30000" dirty="0" smtClean="0"/>
              <a:t>2</a:t>
            </a:r>
            <a:r>
              <a:rPr lang="en-US" sz="1400" i="1" dirty="0" smtClean="0"/>
              <a:t> </a:t>
            </a:r>
            <a:r>
              <a:rPr lang="en-US" sz="1400" i="1" dirty="0"/>
              <a:t>Department of Public Health, Ghent University, Campus UZ, De </a:t>
            </a:r>
            <a:r>
              <a:rPr lang="en-US" sz="1400" i="1" dirty="0" err="1"/>
              <a:t>Pintelaan</a:t>
            </a:r>
            <a:r>
              <a:rPr lang="en-US" sz="1400" i="1" dirty="0"/>
              <a:t> 185, B-9000 Ghent, Belgium</a:t>
            </a:r>
            <a:endParaRPr lang="en-GB" sz="1400" dirty="0"/>
          </a:p>
          <a:p>
            <a:pPr>
              <a:lnSpc>
                <a:spcPct val="120000"/>
              </a:lnSpc>
              <a:spcBef>
                <a:spcPts val="1200"/>
              </a:spcBef>
            </a:pPr>
            <a:r>
              <a:rPr lang="en-US" sz="1400" i="1" baseline="30000" dirty="0" smtClean="0"/>
              <a:t>3 </a:t>
            </a:r>
            <a:r>
              <a:rPr lang="en-US" sz="1400" i="1" dirty="0"/>
              <a:t>Johnson &amp; Johnson EHS&amp;S, Janssen </a:t>
            </a:r>
            <a:r>
              <a:rPr lang="en-US" sz="1400" i="1" dirty="0" err="1"/>
              <a:t>Pharmaceutica</a:t>
            </a:r>
            <a:r>
              <a:rPr lang="en-US" sz="1400" i="1" dirty="0"/>
              <a:t> NV, </a:t>
            </a:r>
            <a:r>
              <a:rPr lang="en-US" sz="1400" i="1" dirty="0" err="1"/>
              <a:t>Turnhoutseweg</a:t>
            </a:r>
            <a:r>
              <a:rPr lang="en-US" sz="1400" i="1" dirty="0"/>
              <a:t> 30, B-2340 </a:t>
            </a:r>
            <a:r>
              <a:rPr lang="en-US" sz="1400" i="1" dirty="0" err="1"/>
              <a:t>Beerse</a:t>
            </a:r>
            <a:r>
              <a:rPr lang="en-US" sz="1400" i="1" dirty="0"/>
              <a:t>, Belgium</a:t>
            </a:r>
            <a:endParaRPr lang="en-GB" sz="1400" dirty="0"/>
          </a:p>
          <a:p>
            <a:pPr>
              <a:lnSpc>
                <a:spcPct val="120000"/>
              </a:lnSpc>
              <a:spcBef>
                <a:spcPts val="1200"/>
              </a:spcBef>
            </a:pPr>
            <a:r>
              <a:rPr lang="en-US" sz="1400" i="1" baseline="30000" dirty="0" smtClean="0"/>
              <a:t>4</a:t>
            </a:r>
            <a:r>
              <a:rPr lang="en-US" sz="1400" i="1" dirty="0" smtClean="0"/>
              <a:t> </a:t>
            </a:r>
            <a:r>
              <a:rPr lang="en-US" sz="1400" i="1" dirty="0"/>
              <a:t>Health Economics, Janssen </a:t>
            </a:r>
            <a:r>
              <a:rPr lang="en-US" sz="1400" i="1" dirty="0" err="1"/>
              <a:t>Pharmaceutica</a:t>
            </a:r>
            <a:r>
              <a:rPr lang="en-US" sz="1400" i="1" dirty="0"/>
              <a:t> NV, </a:t>
            </a:r>
            <a:r>
              <a:rPr lang="en-US" sz="1400" i="1" dirty="0" err="1"/>
              <a:t>Turnhoutseweg</a:t>
            </a:r>
            <a:r>
              <a:rPr lang="en-US" sz="1400" i="1" dirty="0"/>
              <a:t> 30, B-2340 </a:t>
            </a:r>
            <a:r>
              <a:rPr lang="en-US" sz="1400" i="1" dirty="0" err="1"/>
              <a:t>Beerse</a:t>
            </a:r>
            <a:r>
              <a:rPr lang="en-US" sz="1400" i="1" dirty="0"/>
              <a:t>, </a:t>
            </a:r>
            <a:r>
              <a:rPr lang="en-US" sz="1400" i="1" dirty="0" smtClean="0"/>
              <a:t>Belgium</a:t>
            </a:r>
            <a:endParaRPr lang="en-GB" sz="1400" dirty="0"/>
          </a:p>
        </p:txBody>
      </p:sp>
      <p:sp>
        <p:nvSpPr>
          <p:cNvPr id="6" name="Text Placeholder Organsation L1/L2"/>
          <p:cNvSpPr>
            <a:spLocks noGrp="1"/>
          </p:cNvSpPr>
          <p:nvPr>
            <p:ph type="body" sz="quarter" idx="15"/>
          </p:nvPr>
        </p:nvSpPr>
        <p:spPr/>
        <p:txBody>
          <a:bodyPr/>
          <a:lstStyle/>
          <a:p>
            <a:r>
              <a:rPr lang="en-GB" smtClean="0"/>
              <a:t>department  OF GREEN CHEMISTRY AND TECHNOLOGY</a:t>
            </a:r>
          </a:p>
          <a:p>
            <a:pPr lvl="1"/>
            <a:r>
              <a:rPr lang="en-GB" smtClean="0"/>
              <a:t>research group EnVOC</a:t>
            </a:r>
            <a:endParaRPr lang="en-GB" dirty="0"/>
          </a:p>
        </p:txBody>
      </p:sp>
      <p:pic>
        <p:nvPicPr>
          <p:cNvPr id="1026" name="Picture 2" descr="Afbeeldingsresultaat voor vlaio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9463" y="8403336"/>
            <a:ext cx="2295018" cy="8775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janssen logo"/>
          <p:cNvPicPr>
            <a:picLocks noChangeAspect="1" noChangeArrowheads="1"/>
          </p:cNvPicPr>
          <p:nvPr/>
        </p:nvPicPr>
        <p:blipFill rotWithShape="1">
          <a:blip r:embed="rId4">
            <a:extLst>
              <a:ext uri="{28A0092B-C50C-407E-A947-70E740481C1C}">
                <a14:useLocalDpi xmlns:a14="http://schemas.microsoft.com/office/drawing/2010/main" val="0"/>
              </a:ext>
            </a:extLst>
          </a:blip>
          <a:srcRect t="21077" b="27815"/>
          <a:stretch/>
        </p:blipFill>
        <p:spPr bwMode="auto">
          <a:xfrm>
            <a:off x="5727319" y="8388095"/>
            <a:ext cx="2299289" cy="904939"/>
          </a:xfrm>
          <a:prstGeom prst="rect">
            <a:avLst/>
          </a:prstGeom>
          <a:noFill/>
          <a:extLst>
            <a:ext uri="{909E8E84-426E-40DD-AFC4-6F175D3DCCD1}">
              <a14:hiddenFill xmlns:a14="http://schemas.microsoft.com/office/drawing/2010/main">
                <a:solidFill>
                  <a:srgbClr val="FFFFFF"/>
                </a:solidFill>
              </a14:hiddenFill>
            </a:ext>
          </a:extLst>
        </p:spPr>
      </p:pic>
      <p:pic>
        <p:nvPicPr>
          <p:cNvPr id="12" name="Logo 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352" y="7902571"/>
            <a:ext cx="2307600" cy="1846822"/>
          </a:xfrm>
          <a:prstGeom prst="rect">
            <a:avLst/>
          </a:prstGeom>
        </p:spPr>
      </p:pic>
    </p:spTree>
    <p:extLst>
      <p:ext uri="{BB962C8B-B14F-4D97-AF65-F5344CB8AC3E}">
        <p14:creationId xmlns:p14="http://schemas.microsoft.com/office/powerpoint/2010/main" val="3355618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639" y="559423"/>
            <a:ext cx="13870940" cy="612817"/>
          </a:xfrm>
        </p:spPr>
        <p:txBody>
          <a:bodyPr/>
          <a:lstStyle/>
          <a:p>
            <a:r>
              <a:rPr lang="nl-BE" sz="3700" u="none" cap="none" smtClean="0"/>
              <a:t>Markov </a:t>
            </a:r>
            <a:r>
              <a:rPr lang="nl-BE" sz="3700" u="none" cap="none"/>
              <a:t>model </a:t>
            </a:r>
            <a:r>
              <a:rPr lang="nl-BE" sz="3700" u="none" cap="none" smtClean="0"/>
              <a:t>structure – Hookworm example</a:t>
            </a:r>
            <a:endParaRPr lang="en-GB" sz="3700" u="none" cap="none"/>
          </a:p>
        </p:txBody>
      </p:sp>
      <p:sp>
        <p:nvSpPr>
          <p:cNvPr id="6" name="Slide Number Placeholder 5"/>
          <p:cNvSpPr>
            <a:spLocks noGrp="1"/>
          </p:cNvSpPr>
          <p:nvPr>
            <p:ph type="sldNum" sz="quarter" idx="12"/>
          </p:nvPr>
        </p:nvSpPr>
        <p:spPr/>
        <p:txBody>
          <a:bodyPr/>
          <a:lstStyle/>
          <a:p>
            <a:fld id="{AA650495-28B0-4DBC-A96C-530BF5253D0D}" type="slidenum">
              <a:rPr lang="en-US" smtClean="0"/>
              <a:pPr/>
              <a:t>10</a:t>
            </a:fld>
            <a:endParaRPr lang="en-US"/>
          </a:p>
        </p:txBody>
      </p:sp>
      <p:sp>
        <p:nvSpPr>
          <p:cNvPr id="3" name="TextBox 2"/>
          <p:cNvSpPr txBox="1"/>
          <p:nvPr/>
        </p:nvSpPr>
        <p:spPr>
          <a:xfrm>
            <a:off x="774489" y="8320624"/>
            <a:ext cx="15345732" cy="929485"/>
          </a:xfrm>
          <a:prstGeom prst="rect">
            <a:avLst/>
          </a:prstGeom>
          <a:noFill/>
        </p:spPr>
        <p:txBody>
          <a:bodyPr wrap="square" rtlCol="0">
            <a:spAutoFit/>
          </a:bodyPr>
          <a:lstStyle/>
          <a:p>
            <a:pPr>
              <a:lnSpc>
                <a:spcPct val="120000"/>
              </a:lnSpc>
            </a:pPr>
            <a:r>
              <a:rPr lang="en-US" sz="1700"/>
              <a:t>Montresor, A., </a:t>
            </a:r>
            <a:r>
              <a:rPr lang="en-US" sz="1700" smtClean="0"/>
              <a:t>et al. </a:t>
            </a:r>
            <a:r>
              <a:rPr lang="en-US" sz="1700"/>
              <a:t>2013. </a:t>
            </a:r>
            <a:r>
              <a:rPr lang="en-US" sz="1700" smtClean="0"/>
              <a:t>Trans R Soc Trop Med Hyg </a:t>
            </a:r>
            <a:r>
              <a:rPr lang="en-US" sz="1700"/>
              <a:t>107 (5), 313-318</a:t>
            </a:r>
            <a:r>
              <a:rPr lang="en-US" sz="1700" smtClean="0"/>
              <a:t>.</a:t>
            </a:r>
          </a:p>
          <a:p>
            <a:endParaRPr lang="en-US" sz="1700" smtClean="0"/>
          </a:p>
          <a:p>
            <a:r>
              <a:rPr lang="en-US" sz="1700" smtClean="0"/>
              <a:t>Pullan</a:t>
            </a:r>
            <a:r>
              <a:rPr lang="en-US" sz="1700"/>
              <a:t>, R. </a:t>
            </a:r>
            <a:r>
              <a:rPr lang="en-US" sz="1700" smtClean="0"/>
              <a:t>L., et al. 2014. Parasit </a:t>
            </a:r>
            <a:r>
              <a:rPr lang="en-US" sz="1700"/>
              <a:t>Vectors 7 (1), 1-19</a:t>
            </a:r>
            <a:r>
              <a:rPr lang="en-US" sz="1700" smtClean="0"/>
              <a:t>.</a:t>
            </a:r>
            <a:endParaRPr lang="nl-BE" sz="1700"/>
          </a:p>
        </p:txBody>
      </p:sp>
      <p:pic>
        <p:nvPicPr>
          <p:cNvPr id="4" name="Picture 3"/>
          <p:cNvPicPr>
            <a:picLocks noChangeAspect="1"/>
          </p:cNvPicPr>
          <p:nvPr/>
        </p:nvPicPr>
        <p:blipFill>
          <a:blip r:embed="rId3"/>
          <a:stretch>
            <a:fillRect/>
          </a:stretch>
        </p:blipFill>
        <p:spPr>
          <a:xfrm>
            <a:off x="5994809" y="1724311"/>
            <a:ext cx="6224834" cy="5760000"/>
          </a:xfrm>
          <a:prstGeom prst="rect">
            <a:avLst/>
          </a:prstGeom>
        </p:spPr>
      </p:pic>
      <p:sp>
        <p:nvSpPr>
          <p:cNvPr id="11" name="Content Placeholder 2"/>
          <p:cNvSpPr txBox="1">
            <a:spLocks/>
          </p:cNvSpPr>
          <p:nvPr/>
        </p:nvSpPr>
        <p:spPr bwMode="auto">
          <a:xfrm>
            <a:off x="774489" y="1928306"/>
            <a:ext cx="4846245" cy="3078409"/>
          </a:xfrm>
          <a:prstGeom prst="rect">
            <a:avLst/>
          </a:prstGeom>
          <a:noFill/>
          <a:ln w="9525">
            <a:noFill/>
            <a:miter lim="800000"/>
            <a:headEnd/>
            <a:tailEnd/>
          </a:ln>
        </p:spPr>
        <p:txBody>
          <a:bodyPr vert="horz" wrap="square" lIns="154808" tIns="77404" rIns="154808" bIns="77404" numCol="1" anchor="t" anchorCtr="0" compatLnSpc="1">
            <a:prstTxWarp prst="textNoShape">
              <a:avLst/>
            </a:prstTxWarp>
          </a:bodyPr>
          <a:lstStyle>
            <a:lvl1pPr marL="230188" indent="-230188" algn="l" rtl="0" eaLnBrk="1" fontAlgn="base" hangingPunct="1">
              <a:spcBef>
                <a:spcPts val="2000"/>
              </a:spcBef>
              <a:spcAft>
                <a:spcPct val="0"/>
              </a:spcAft>
              <a:buClr>
                <a:schemeClr val="tx2"/>
              </a:buClr>
              <a:buChar char="•"/>
              <a:defRPr sz="2000">
                <a:solidFill>
                  <a:schemeClr val="tx1"/>
                </a:solidFill>
                <a:latin typeface="+mn-lt"/>
                <a:ea typeface="+mn-ea"/>
                <a:cs typeface="+mn-cs"/>
              </a:defRPr>
            </a:lvl1pPr>
            <a:lvl2pPr marL="569913" indent="-227013" algn="l" rtl="0" eaLnBrk="1" fontAlgn="base" hangingPunct="1">
              <a:spcBef>
                <a:spcPts val="1200"/>
              </a:spcBef>
              <a:spcAft>
                <a:spcPct val="0"/>
              </a:spcAft>
              <a:buClr>
                <a:schemeClr val="tx2"/>
              </a:buClr>
              <a:buChar char="–"/>
              <a:defRPr sz="1800">
                <a:solidFill>
                  <a:schemeClr val="tx1"/>
                </a:solidFill>
                <a:latin typeface="+mn-lt"/>
              </a:defRPr>
            </a:lvl2pPr>
            <a:lvl3pPr marL="912813" indent="-227013" algn="l" rtl="0" eaLnBrk="1" fontAlgn="base" hangingPunct="1">
              <a:spcBef>
                <a:spcPts val="600"/>
              </a:spcBef>
              <a:spcAft>
                <a:spcPct val="0"/>
              </a:spcAft>
              <a:buClr>
                <a:schemeClr val="tx2"/>
              </a:buClr>
              <a:buChar char="•"/>
              <a:defRPr sz="1600">
                <a:solidFill>
                  <a:schemeClr val="tx1"/>
                </a:solidFill>
                <a:latin typeface="+mn-lt"/>
              </a:defRPr>
            </a:lvl3pPr>
            <a:lvl4pPr marL="1252538" indent="-220663" algn="l" rtl="0" eaLnBrk="1" fontAlgn="base" hangingPunct="1">
              <a:spcBef>
                <a:spcPts val="600"/>
              </a:spcBef>
              <a:spcAft>
                <a:spcPct val="0"/>
              </a:spcAft>
              <a:buClr>
                <a:schemeClr val="tx2"/>
              </a:buClr>
              <a:buChar char="–"/>
              <a:defRPr sz="1400">
                <a:solidFill>
                  <a:schemeClr val="tx1"/>
                </a:solidFill>
                <a:latin typeface="+mn-lt"/>
              </a:defRPr>
            </a:lvl4pPr>
            <a:lvl5pPr marL="1601788" indent="-230188" algn="l" rtl="0" eaLnBrk="1" fontAlgn="base" hangingPunct="1">
              <a:spcBef>
                <a:spcPts val="600"/>
              </a:spcBef>
              <a:spcAft>
                <a:spcPct val="0"/>
              </a:spcAft>
              <a:buClr>
                <a:schemeClr val="tx2"/>
              </a:buClr>
              <a:buFont typeface="Arial" pitchFamily="34" charset="0"/>
              <a:buChar char="–"/>
              <a:defRPr sz="1200">
                <a:solidFill>
                  <a:schemeClr val="tx1"/>
                </a:solidFill>
                <a:latin typeface="+mn-lt"/>
              </a:defRPr>
            </a:lvl5pPr>
            <a:lvl6pPr marL="2060575" indent="-230188" algn="l" rtl="0" eaLnBrk="1" fontAlgn="base" hangingPunct="1">
              <a:spcBef>
                <a:spcPct val="25000"/>
              </a:spcBef>
              <a:spcAft>
                <a:spcPct val="0"/>
              </a:spcAft>
              <a:buClr>
                <a:schemeClr val="folHlink"/>
              </a:buClr>
              <a:buChar char="»"/>
              <a:defRPr sz="1200">
                <a:solidFill>
                  <a:schemeClr val="tx1"/>
                </a:solidFill>
                <a:latin typeface="+mn-lt"/>
              </a:defRPr>
            </a:lvl6pPr>
            <a:lvl7pPr marL="2517775" indent="-230188" algn="l" rtl="0" eaLnBrk="1" fontAlgn="base" hangingPunct="1">
              <a:spcBef>
                <a:spcPct val="25000"/>
              </a:spcBef>
              <a:spcAft>
                <a:spcPct val="0"/>
              </a:spcAft>
              <a:buClr>
                <a:schemeClr val="folHlink"/>
              </a:buClr>
              <a:buChar char="»"/>
              <a:defRPr sz="1200">
                <a:solidFill>
                  <a:schemeClr val="tx1"/>
                </a:solidFill>
                <a:latin typeface="+mn-lt"/>
              </a:defRPr>
            </a:lvl7pPr>
            <a:lvl8pPr marL="2974975" indent="-230188" algn="l" rtl="0" eaLnBrk="1" fontAlgn="base" hangingPunct="1">
              <a:spcBef>
                <a:spcPct val="25000"/>
              </a:spcBef>
              <a:spcAft>
                <a:spcPct val="0"/>
              </a:spcAft>
              <a:buClr>
                <a:schemeClr val="folHlink"/>
              </a:buClr>
              <a:buChar char="»"/>
              <a:defRPr sz="1200">
                <a:solidFill>
                  <a:schemeClr val="tx1"/>
                </a:solidFill>
                <a:latin typeface="+mn-lt"/>
              </a:defRPr>
            </a:lvl8pPr>
            <a:lvl9pPr marL="3432175" indent="-230188" algn="l" rtl="0" eaLnBrk="1" fontAlgn="base" hangingPunct="1">
              <a:spcBef>
                <a:spcPct val="25000"/>
              </a:spcBef>
              <a:spcAft>
                <a:spcPct val="0"/>
              </a:spcAft>
              <a:buClr>
                <a:schemeClr val="folHlink"/>
              </a:buClr>
              <a:buChar char="»"/>
              <a:defRPr sz="1200">
                <a:solidFill>
                  <a:schemeClr val="tx1"/>
                </a:solidFill>
                <a:latin typeface="+mn-lt"/>
              </a:defRPr>
            </a:lvl9pPr>
          </a:lstStyle>
          <a:p>
            <a:pPr indent="-360000"/>
            <a:r>
              <a:rPr lang="nl-BE" sz="3000" kern="0" smtClean="0"/>
              <a:t>One-year cycles</a:t>
            </a:r>
          </a:p>
          <a:p>
            <a:pPr indent="-360000"/>
            <a:r>
              <a:rPr lang="nl-BE" sz="3000" kern="0" smtClean="0"/>
              <a:t>Disability is multifactorial</a:t>
            </a:r>
          </a:p>
          <a:p>
            <a:pPr indent="-360000"/>
            <a:r>
              <a:rPr lang="nl-BE" sz="3000" kern="0" smtClean="0"/>
              <a:t>Key drivers listed</a:t>
            </a:r>
          </a:p>
        </p:txBody>
      </p:sp>
      <p:sp>
        <p:nvSpPr>
          <p:cNvPr id="8" name="TextBox 7"/>
          <p:cNvSpPr txBox="1"/>
          <p:nvPr/>
        </p:nvSpPr>
        <p:spPr>
          <a:xfrm>
            <a:off x="12738007" y="1793759"/>
            <a:ext cx="2078182" cy="478016"/>
          </a:xfrm>
          <a:prstGeom prst="rect">
            <a:avLst/>
          </a:prstGeom>
          <a:noFill/>
        </p:spPr>
        <p:txBody>
          <a:bodyPr wrap="square" rtlCol="0">
            <a:spAutoFit/>
          </a:bodyPr>
          <a:lstStyle/>
          <a:p>
            <a:pPr>
              <a:lnSpc>
                <a:spcPct val="120000"/>
              </a:lnSpc>
            </a:pPr>
            <a:r>
              <a:rPr lang="nl-BE" sz="2300" smtClean="0"/>
              <a:t>Disability:</a:t>
            </a:r>
          </a:p>
        </p:txBody>
      </p:sp>
      <p:sp>
        <p:nvSpPr>
          <p:cNvPr id="13" name="TextBox 12"/>
          <p:cNvSpPr txBox="1"/>
          <p:nvPr/>
        </p:nvSpPr>
        <p:spPr>
          <a:xfrm>
            <a:off x="12683507" y="5782055"/>
            <a:ext cx="2078182" cy="478016"/>
          </a:xfrm>
          <a:prstGeom prst="rect">
            <a:avLst/>
          </a:prstGeom>
          <a:noFill/>
        </p:spPr>
        <p:txBody>
          <a:bodyPr wrap="square" rtlCol="0">
            <a:spAutoFit/>
          </a:bodyPr>
          <a:lstStyle/>
          <a:p>
            <a:pPr>
              <a:lnSpc>
                <a:spcPct val="120000"/>
              </a:lnSpc>
            </a:pPr>
            <a:r>
              <a:rPr lang="nl-BE" sz="2300" smtClean="0"/>
              <a:t>Disability:</a:t>
            </a:r>
          </a:p>
        </p:txBody>
      </p:sp>
      <p:sp>
        <p:nvSpPr>
          <p:cNvPr id="14" name="TextBox 13"/>
          <p:cNvSpPr txBox="1"/>
          <p:nvPr/>
        </p:nvSpPr>
        <p:spPr>
          <a:xfrm>
            <a:off x="1671751" y="5613400"/>
            <a:ext cx="2078182" cy="478016"/>
          </a:xfrm>
          <a:prstGeom prst="rect">
            <a:avLst/>
          </a:prstGeom>
          <a:noFill/>
        </p:spPr>
        <p:txBody>
          <a:bodyPr wrap="square" rtlCol="0">
            <a:spAutoFit/>
          </a:bodyPr>
          <a:lstStyle/>
          <a:p>
            <a:pPr>
              <a:lnSpc>
                <a:spcPct val="120000"/>
              </a:lnSpc>
            </a:pPr>
            <a:r>
              <a:rPr lang="nl-BE" sz="2300" smtClean="0"/>
              <a:t>Disability:</a:t>
            </a:r>
          </a:p>
        </p:txBody>
      </p:sp>
      <p:pic>
        <p:nvPicPr>
          <p:cNvPr id="5" name="Picture 4"/>
          <p:cNvPicPr>
            <a:picLocks noChangeAspect="1"/>
          </p:cNvPicPr>
          <p:nvPr/>
        </p:nvPicPr>
        <p:blipFill>
          <a:blip r:embed="rId4"/>
          <a:stretch>
            <a:fillRect/>
          </a:stretch>
        </p:blipFill>
        <p:spPr>
          <a:xfrm>
            <a:off x="11668491" y="2294900"/>
            <a:ext cx="5197498" cy="704827"/>
          </a:xfrm>
          <a:prstGeom prst="rect">
            <a:avLst/>
          </a:prstGeom>
        </p:spPr>
      </p:pic>
      <p:pic>
        <p:nvPicPr>
          <p:cNvPr id="7" name="Picture 6"/>
          <p:cNvPicPr>
            <a:picLocks noChangeAspect="1"/>
          </p:cNvPicPr>
          <p:nvPr/>
        </p:nvPicPr>
        <p:blipFill>
          <a:blip r:embed="rId5"/>
          <a:stretch>
            <a:fillRect/>
          </a:stretch>
        </p:blipFill>
        <p:spPr>
          <a:xfrm>
            <a:off x="11639955" y="6302008"/>
            <a:ext cx="5226034" cy="929180"/>
          </a:xfrm>
          <a:prstGeom prst="rect">
            <a:avLst/>
          </a:prstGeom>
        </p:spPr>
      </p:pic>
      <p:pic>
        <p:nvPicPr>
          <p:cNvPr id="9" name="Picture 8"/>
          <p:cNvPicPr>
            <a:picLocks noChangeAspect="1"/>
          </p:cNvPicPr>
          <p:nvPr/>
        </p:nvPicPr>
        <p:blipFill>
          <a:blip r:embed="rId6"/>
          <a:stretch>
            <a:fillRect/>
          </a:stretch>
        </p:blipFill>
        <p:spPr>
          <a:xfrm>
            <a:off x="1671751" y="6116803"/>
            <a:ext cx="4791505" cy="884305"/>
          </a:xfrm>
          <a:prstGeom prst="rect">
            <a:avLst/>
          </a:prstGeom>
        </p:spPr>
      </p:pic>
    </p:spTree>
    <p:extLst>
      <p:ext uri="{BB962C8B-B14F-4D97-AF65-F5344CB8AC3E}">
        <p14:creationId xmlns:p14="http://schemas.microsoft.com/office/powerpoint/2010/main" val="294271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184E0-0BD4-4705-A12B-9B71DDE63301}" type="slidenum">
              <a:rPr lang="en-GB" noProof="0" smtClean="0"/>
              <a:t>11</a:t>
            </a:fld>
            <a:endParaRPr lang="en-GB" noProof="0" dirty="0"/>
          </a:p>
        </p:txBody>
      </p:sp>
      <p:pic>
        <p:nvPicPr>
          <p:cNvPr id="5" name="Picture 4" descr="C:\Users\sdbaveye\Google Drive\EnVOC\PhD\WP3 - Process Analysis\Mebendazole\Hookworm and anaemia.tif"/>
          <p:cNvPicPr preferRelativeResize="0"/>
          <p:nvPr/>
        </p:nvPicPr>
        <p:blipFill>
          <a:blip r:embed="rId3" cstate="print">
            <a:extLst>
              <a:ext uri="{28A0092B-C50C-407E-A947-70E740481C1C}">
                <a14:useLocalDpi xmlns:a14="http://schemas.microsoft.com/office/drawing/2010/main" val="0"/>
              </a:ext>
            </a:extLst>
          </a:blip>
          <a:srcRect/>
          <a:stretch>
            <a:fillRect/>
          </a:stretch>
        </p:blipFill>
        <p:spPr bwMode="auto">
          <a:xfrm>
            <a:off x="2757714" y="4751906"/>
            <a:ext cx="8165290" cy="3597321"/>
          </a:xfrm>
          <a:prstGeom prst="rect">
            <a:avLst/>
          </a:prstGeom>
          <a:noFill/>
          <a:ln>
            <a:noFill/>
          </a:ln>
        </p:spPr>
      </p:pic>
      <p:sp>
        <p:nvSpPr>
          <p:cNvPr id="6" name="Title 1"/>
          <p:cNvSpPr>
            <a:spLocks noGrp="1"/>
          </p:cNvSpPr>
          <p:nvPr>
            <p:ph type="title"/>
          </p:nvPr>
        </p:nvSpPr>
        <p:spPr>
          <a:xfrm>
            <a:off x="779639" y="428795"/>
            <a:ext cx="13870940" cy="612817"/>
          </a:xfrm>
        </p:spPr>
        <p:txBody>
          <a:bodyPr/>
          <a:lstStyle/>
          <a:p>
            <a:r>
              <a:rPr lang="nl-BE" sz="3700" u="none" cap="none" smtClean="0"/>
              <a:t>Calculation of disability</a:t>
            </a:r>
            <a:endParaRPr lang="en-GB" sz="3700" u="none" cap="none"/>
          </a:p>
        </p:txBody>
      </p:sp>
      <p:sp>
        <p:nvSpPr>
          <p:cNvPr id="7" name="Content Placeholder 2"/>
          <p:cNvSpPr>
            <a:spLocks noGrp="1"/>
          </p:cNvSpPr>
          <p:nvPr>
            <p:ph idx="1"/>
          </p:nvPr>
        </p:nvSpPr>
        <p:spPr>
          <a:xfrm>
            <a:off x="779639" y="1175116"/>
            <a:ext cx="15773378" cy="3353346"/>
          </a:xfrm>
        </p:spPr>
        <p:txBody>
          <a:bodyPr>
            <a:noAutofit/>
          </a:bodyPr>
          <a:lstStyle/>
          <a:p>
            <a:pPr marL="230188" indent="-360000" defTabSz="1300368" fontAlgn="base">
              <a:spcBef>
                <a:spcPts val="1400"/>
              </a:spcBef>
              <a:spcAft>
                <a:spcPts val="600"/>
              </a:spcAft>
              <a:buClr>
                <a:schemeClr val="tx2"/>
              </a:buClr>
              <a:buChar char="•"/>
            </a:pPr>
            <a:r>
              <a:rPr lang="en-US" sz="3000" kern="0" smtClean="0"/>
              <a:t>Based on literature review for all disabilities</a:t>
            </a:r>
          </a:p>
          <a:p>
            <a:pPr marL="230188" indent="-360000" defTabSz="1300368" fontAlgn="base">
              <a:spcBef>
                <a:spcPts val="1400"/>
              </a:spcBef>
              <a:spcAft>
                <a:spcPts val="600"/>
              </a:spcAft>
              <a:buClr>
                <a:schemeClr val="tx2"/>
              </a:buClr>
              <a:buFont typeface="Arial" panose="020B0604020202020204" pitchFamily="34" charset="0"/>
              <a:buChar char="•"/>
            </a:pPr>
            <a:r>
              <a:rPr lang="en-US" sz="3000" kern="0"/>
              <a:t>Disability weights from Global Burden of Disease 2013</a:t>
            </a:r>
            <a:endParaRPr lang="en-US" sz="3000"/>
          </a:p>
          <a:p>
            <a:pPr marL="230188" indent="-360000" defTabSz="1300368" fontAlgn="base">
              <a:spcBef>
                <a:spcPts val="1400"/>
              </a:spcBef>
              <a:spcAft>
                <a:spcPts val="600"/>
              </a:spcAft>
              <a:buClr>
                <a:schemeClr val="tx2"/>
              </a:buClr>
              <a:buChar char="•"/>
            </a:pPr>
            <a:r>
              <a:rPr lang="en-US" sz="3000" kern="0" smtClean="0"/>
              <a:t>Focus on anaemia: responsible for largest disability fraction</a:t>
            </a:r>
          </a:p>
          <a:p>
            <a:pPr marL="230188" indent="-360000" defTabSz="1300368" fontAlgn="base">
              <a:spcBef>
                <a:spcPts val="1400"/>
              </a:spcBef>
              <a:spcAft>
                <a:spcPts val="600"/>
              </a:spcAft>
              <a:buClr>
                <a:schemeClr val="tx2"/>
              </a:buClr>
              <a:buChar char="•"/>
            </a:pPr>
            <a:r>
              <a:rPr lang="en-US" sz="3000" kern="0" smtClean="0"/>
              <a:t>Total Hookworm prevalence varies, but relative prevalence anaemia by intensity are assumed constant</a:t>
            </a:r>
          </a:p>
        </p:txBody>
      </p:sp>
      <p:sp>
        <p:nvSpPr>
          <p:cNvPr id="10" name="TextBox 9"/>
          <p:cNvSpPr txBox="1"/>
          <p:nvPr/>
        </p:nvSpPr>
        <p:spPr>
          <a:xfrm>
            <a:off x="12044623" y="7577119"/>
            <a:ext cx="1326663" cy="646331"/>
          </a:xfrm>
          <a:prstGeom prst="rect">
            <a:avLst/>
          </a:prstGeom>
          <a:noFill/>
        </p:spPr>
        <p:txBody>
          <a:bodyPr wrap="square" rtlCol="0">
            <a:spAutoFit/>
          </a:bodyPr>
          <a:lstStyle/>
          <a:p>
            <a:pPr>
              <a:lnSpc>
                <a:spcPct val="120000"/>
              </a:lnSpc>
            </a:pPr>
            <a:r>
              <a:rPr lang="nl-BE" sz="3000" smtClean="0"/>
              <a:t>0.149</a:t>
            </a:r>
          </a:p>
        </p:txBody>
      </p:sp>
      <p:sp>
        <p:nvSpPr>
          <p:cNvPr id="12" name="TextBox 11"/>
          <p:cNvSpPr txBox="1"/>
          <p:nvPr/>
        </p:nvSpPr>
        <p:spPr>
          <a:xfrm>
            <a:off x="13314682" y="6963717"/>
            <a:ext cx="2160000" cy="646331"/>
          </a:xfrm>
          <a:prstGeom prst="rect">
            <a:avLst/>
          </a:prstGeom>
          <a:noFill/>
        </p:spPr>
        <p:txBody>
          <a:bodyPr wrap="square" rtlCol="0">
            <a:spAutoFit/>
          </a:bodyPr>
          <a:lstStyle/>
          <a:p>
            <a:pPr>
              <a:lnSpc>
                <a:spcPct val="120000"/>
              </a:lnSpc>
            </a:pPr>
            <a:r>
              <a:rPr lang="nl-BE" sz="3000" smtClean="0"/>
              <a:t>(moderate)</a:t>
            </a:r>
          </a:p>
        </p:txBody>
      </p:sp>
      <p:sp>
        <p:nvSpPr>
          <p:cNvPr id="13" name="TextBox 12"/>
          <p:cNvSpPr txBox="1"/>
          <p:nvPr/>
        </p:nvSpPr>
        <p:spPr>
          <a:xfrm>
            <a:off x="13314682" y="7577119"/>
            <a:ext cx="2160000" cy="646331"/>
          </a:xfrm>
          <a:prstGeom prst="rect">
            <a:avLst/>
          </a:prstGeom>
          <a:noFill/>
        </p:spPr>
        <p:txBody>
          <a:bodyPr wrap="square" rtlCol="0">
            <a:spAutoFit/>
          </a:bodyPr>
          <a:lstStyle/>
          <a:p>
            <a:pPr>
              <a:lnSpc>
                <a:spcPct val="120000"/>
              </a:lnSpc>
            </a:pPr>
            <a:r>
              <a:rPr lang="nl-BE" sz="3000" smtClean="0"/>
              <a:t>(severe)</a:t>
            </a:r>
          </a:p>
        </p:txBody>
      </p:sp>
      <p:sp>
        <p:nvSpPr>
          <p:cNvPr id="14" name="TextBox 13"/>
          <p:cNvSpPr txBox="1"/>
          <p:nvPr/>
        </p:nvSpPr>
        <p:spPr>
          <a:xfrm>
            <a:off x="12044624" y="5606282"/>
            <a:ext cx="1898163" cy="646331"/>
          </a:xfrm>
          <a:prstGeom prst="rect">
            <a:avLst/>
          </a:prstGeom>
          <a:noFill/>
        </p:spPr>
        <p:txBody>
          <a:bodyPr wrap="square" rtlCol="0">
            <a:spAutoFit/>
          </a:bodyPr>
          <a:lstStyle/>
          <a:p>
            <a:pPr>
              <a:lnSpc>
                <a:spcPct val="120000"/>
              </a:lnSpc>
            </a:pPr>
            <a:r>
              <a:rPr lang="nl-BE" sz="3000" smtClean="0"/>
              <a:t>Disability:</a:t>
            </a:r>
          </a:p>
        </p:txBody>
      </p:sp>
      <p:sp>
        <p:nvSpPr>
          <p:cNvPr id="15" name="TextBox 14"/>
          <p:cNvSpPr txBox="1"/>
          <p:nvPr/>
        </p:nvSpPr>
        <p:spPr>
          <a:xfrm>
            <a:off x="12044624" y="6364827"/>
            <a:ext cx="1326663" cy="646331"/>
          </a:xfrm>
          <a:prstGeom prst="rect">
            <a:avLst/>
          </a:prstGeom>
          <a:noFill/>
        </p:spPr>
        <p:txBody>
          <a:bodyPr wrap="square" rtlCol="0">
            <a:spAutoFit/>
          </a:bodyPr>
          <a:lstStyle/>
          <a:p>
            <a:pPr>
              <a:lnSpc>
                <a:spcPct val="120000"/>
              </a:lnSpc>
            </a:pPr>
            <a:r>
              <a:rPr lang="nl-BE" sz="3000" smtClean="0"/>
              <a:t>0.004</a:t>
            </a:r>
          </a:p>
        </p:txBody>
      </p:sp>
      <p:sp>
        <p:nvSpPr>
          <p:cNvPr id="16" name="TextBox 15"/>
          <p:cNvSpPr txBox="1"/>
          <p:nvPr/>
        </p:nvSpPr>
        <p:spPr>
          <a:xfrm>
            <a:off x="12044624" y="6963717"/>
            <a:ext cx="1326663" cy="646331"/>
          </a:xfrm>
          <a:prstGeom prst="rect">
            <a:avLst/>
          </a:prstGeom>
          <a:noFill/>
        </p:spPr>
        <p:txBody>
          <a:bodyPr wrap="square" rtlCol="0">
            <a:spAutoFit/>
          </a:bodyPr>
          <a:lstStyle/>
          <a:p>
            <a:pPr>
              <a:lnSpc>
                <a:spcPct val="120000"/>
              </a:lnSpc>
            </a:pPr>
            <a:r>
              <a:rPr lang="nl-BE" sz="3000" smtClean="0"/>
              <a:t>0.052</a:t>
            </a:r>
          </a:p>
        </p:txBody>
      </p:sp>
      <p:sp>
        <p:nvSpPr>
          <p:cNvPr id="17" name="TextBox 16"/>
          <p:cNvSpPr txBox="1"/>
          <p:nvPr/>
        </p:nvSpPr>
        <p:spPr>
          <a:xfrm>
            <a:off x="13314682" y="6364827"/>
            <a:ext cx="2160000" cy="595356"/>
          </a:xfrm>
          <a:prstGeom prst="rect">
            <a:avLst/>
          </a:prstGeom>
          <a:noFill/>
        </p:spPr>
        <p:txBody>
          <a:bodyPr wrap="square" rtlCol="0">
            <a:spAutoFit/>
          </a:bodyPr>
          <a:lstStyle/>
          <a:p>
            <a:pPr>
              <a:lnSpc>
                <a:spcPct val="120000"/>
              </a:lnSpc>
            </a:pPr>
            <a:r>
              <a:rPr lang="nl-BE" sz="3000" smtClean="0"/>
              <a:t>(mild)</a:t>
            </a:r>
          </a:p>
        </p:txBody>
      </p:sp>
      <p:sp>
        <p:nvSpPr>
          <p:cNvPr id="19" name="TextBox 18"/>
          <p:cNvSpPr txBox="1"/>
          <p:nvPr/>
        </p:nvSpPr>
        <p:spPr>
          <a:xfrm>
            <a:off x="11543519" y="6364827"/>
            <a:ext cx="532368" cy="646331"/>
          </a:xfrm>
          <a:prstGeom prst="rect">
            <a:avLst/>
          </a:prstGeom>
          <a:noFill/>
        </p:spPr>
        <p:txBody>
          <a:bodyPr wrap="square" rtlCol="0">
            <a:spAutoFit/>
          </a:bodyPr>
          <a:lstStyle/>
          <a:p>
            <a:pPr>
              <a:lnSpc>
                <a:spcPct val="120000"/>
              </a:lnSpc>
            </a:pPr>
            <a:r>
              <a:rPr lang="nl-BE" sz="3000" smtClean="0"/>
              <a:t>×</a:t>
            </a:r>
          </a:p>
        </p:txBody>
      </p:sp>
      <p:sp>
        <p:nvSpPr>
          <p:cNvPr id="21" name="TextBox 20"/>
          <p:cNvSpPr txBox="1"/>
          <p:nvPr/>
        </p:nvSpPr>
        <p:spPr>
          <a:xfrm>
            <a:off x="11543519" y="6963716"/>
            <a:ext cx="532368" cy="646331"/>
          </a:xfrm>
          <a:prstGeom prst="rect">
            <a:avLst/>
          </a:prstGeom>
          <a:noFill/>
        </p:spPr>
        <p:txBody>
          <a:bodyPr wrap="square" rtlCol="0">
            <a:spAutoFit/>
          </a:bodyPr>
          <a:lstStyle/>
          <a:p>
            <a:pPr>
              <a:lnSpc>
                <a:spcPct val="120000"/>
              </a:lnSpc>
            </a:pPr>
            <a:r>
              <a:rPr lang="nl-BE" sz="3000" smtClean="0"/>
              <a:t>×</a:t>
            </a:r>
          </a:p>
        </p:txBody>
      </p:sp>
      <p:sp>
        <p:nvSpPr>
          <p:cNvPr id="22" name="TextBox 21"/>
          <p:cNvSpPr txBox="1"/>
          <p:nvPr/>
        </p:nvSpPr>
        <p:spPr>
          <a:xfrm>
            <a:off x="11543519" y="7577118"/>
            <a:ext cx="532368" cy="646331"/>
          </a:xfrm>
          <a:prstGeom prst="rect">
            <a:avLst/>
          </a:prstGeom>
          <a:noFill/>
        </p:spPr>
        <p:txBody>
          <a:bodyPr wrap="square" rtlCol="0">
            <a:spAutoFit/>
          </a:bodyPr>
          <a:lstStyle/>
          <a:p>
            <a:pPr>
              <a:lnSpc>
                <a:spcPct val="120000"/>
              </a:lnSpc>
            </a:pPr>
            <a:r>
              <a:rPr lang="nl-BE" sz="3000" smtClean="0"/>
              <a:t>×</a:t>
            </a:r>
          </a:p>
        </p:txBody>
      </p:sp>
      <p:sp>
        <p:nvSpPr>
          <p:cNvPr id="18" name="TextBox 17"/>
          <p:cNvSpPr txBox="1"/>
          <p:nvPr/>
        </p:nvSpPr>
        <p:spPr>
          <a:xfrm>
            <a:off x="996036" y="8424442"/>
            <a:ext cx="12767547" cy="1200329"/>
          </a:xfrm>
          <a:prstGeom prst="rect">
            <a:avLst/>
          </a:prstGeom>
          <a:noFill/>
        </p:spPr>
        <p:txBody>
          <a:bodyPr wrap="square" rtlCol="0">
            <a:spAutoFit/>
          </a:bodyPr>
          <a:lstStyle/>
          <a:p>
            <a:pPr>
              <a:lnSpc>
                <a:spcPct val="120000"/>
              </a:lnSpc>
            </a:pPr>
            <a:r>
              <a:rPr lang="nl-BE" sz="3000" smtClean="0"/>
              <a:t>E.g. at model start: 8M children with hookworm light infection</a:t>
            </a:r>
          </a:p>
          <a:p>
            <a:pPr>
              <a:lnSpc>
                <a:spcPct val="120000"/>
              </a:lnSpc>
            </a:pPr>
            <a:r>
              <a:rPr lang="nl-BE" sz="3000" smtClean="0"/>
              <a:t>Mild anaemia: 8M x 42.07% x 0.004 = 14.000 DALYs</a:t>
            </a:r>
          </a:p>
        </p:txBody>
      </p:sp>
    </p:spTree>
    <p:extLst>
      <p:ext uri="{BB962C8B-B14F-4D97-AF65-F5344CB8AC3E}">
        <p14:creationId xmlns:p14="http://schemas.microsoft.com/office/powerpoint/2010/main" val="874095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184E0-0BD4-4705-A12B-9B71DDE63301}" type="slidenum">
              <a:rPr lang="en-GB" noProof="0" smtClean="0"/>
              <a:t>12</a:t>
            </a:fld>
            <a:endParaRPr lang="en-GB" noProof="0" dirty="0"/>
          </a:p>
        </p:txBody>
      </p:sp>
      <p:sp>
        <p:nvSpPr>
          <p:cNvPr id="6" name="Title 1"/>
          <p:cNvSpPr>
            <a:spLocks noGrp="1"/>
          </p:cNvSpPr>
          <p:nvPr>
            <p:ph type="title"/>
          </p:nvPr>
        </p:nvSpPr>
        <p:spPr>
          <a:xfrm>
            <a:off x="779639" y="559423"/>
            <a:ext cx="13870940" cy="612817"/>
          </a:xfrm>
        </p:spPr>
        <p:txBody>
          <a:bodyPr/>
          <a:lstStyle/>
          <a:p>
            <a:r>
              <a:rPr lang="nl-BE" sz="3700" u="none" cap="none" smtClean="0"/>
              <a:t>Results: Patient Human Health benefit - DALYs avoided</a:t>
            </a:r>
            <a:endParaRPr lang="en-GB" sz="3700" u="none" cap="none"/>
          </a:p>
        </p:txBody>
      </p:sp>
      <p:sp>
        <p:nvSpPr>
          <p:cNvPr id="7" name="Content Placeholder 2"/>
          <p:cNvSpPr>
            <a:spLocks noGrp="1"/>
          </p:cNvSpPr>
          <p:nvPr>
            <p:ph idx="1"/>
          </p:nvPr>
        </p:nvSpPr>
        <p:spPr>
          <a:xfrm>
            <a:off x="779639" y="1479913"/>
            <a:ext cx="15773378" cy="711746"/>
          </a:xfrm>
        </p:spPr>
        <p:txBody>
          <a:bodyPr>
            <a:normAutofit/>
          </a:bodyPr>
          <a:lstStyle/>
          <a:p>
            <a:pPr marL="230188" indent="-360000" defTabSz="1300368" fontAlgn="base">
              <a:spcBef>
                <a:spcPts val="2000"/>
              </a:spcBef>
              <a:spcAft>
                <a:spcPts val="600"/>
              </a:spcAft>
              <a:buClr>
                <a:schemeClr val="tx2"/>
              </a:buClr>
              <a:buChar char="•"/>
            </a:pPr>
            <a:r>
              <a:rPr lang="nl-BE" sz="3200"/>
              <a:t>Mebendazole 2x/year for 13 M children for five </a:t>
            </a:r>
            <a:r>
              <a:rPr lang="nl-BE" sz="3200" smtClean="0"/>
              <a:t>years, compared to No Treatment</a:t>
            </a:r>
            <a:endParaRPr lang="en-US" sz="3200"/>
          </a:p>
        </p:txBody>
      </p:sp>
      <p:graphicFrame>
        <p:nvGraphicFramePr>
          <p:cNvPr id="10" name="Chart 9"/>
          <p:cNvGraphicFramePr>
            <a:graphicFrameLocks/>
          </p:cNvGraphicFramePr>
          <p:nvPr>
            <p:extLst>
              <p:ext uri="{D42A27DB-BD31-4B8C-83A1-F6EECF244321}">
                <p14:modId xmlns:p14="http://schemas.microsoft.com/office/powerpoint/2010/main" val="1929589996"/>
              </p:ext>
            </p:extLst>
          </p:nvPr>
        </p:nvGraphicFramePr>
        <p:xfrm>
          <a:off x="779639" y="2499332"/>
          <a:ext cx="15548932" cy="5367411"/>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Arrow Connector 10"/>
          <p:cNvCxnSpPr/>
          <p:nvPr/>
        </p:nvCxnSpPr>
        <p:spPr>
          <a:xfrm flipV="1">
            <a:off x="5784852" y="3809472"/>
            <a:ext cx="0" cy="2834039"/>
          </a:xfrm>
          <a:prstGeom prst="straightConnector1">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10217150" y="6353317"/>
            <a:ext cx="3175" cy="775493"/>
          </a:xfrm>
          <a:prstGeom prst="straightConnector1">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14627225" y="6603995"/>
            <a:ext cx="495" cy="560720"/>
          </a:xfrm>
          <a:prstGeom prst="straightConnector1">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24" name="Content Placeholder 2"/>
          <p:cNvSpPr txBox="1">
            <a:spLocks/>
          </p:cNvSpPr>
          <p:nvPr/>
        </p:nvSpPr>
        <p:spPr>
          <a:xfrm>
            <a:off x="4595698" y="3149723"/>
            <a:ext cx="2512145" cy="498783"/>
          </a:xfrm>
          <a:prstGeom prst="rect">
            <a:avLst/>
          </a:prstGeom>
        </p:spPr>
        <p:txBody>
          <a:bodyPr vert="horz" lIns="91440" tIns="45720" rIns="91440" bIns="45720" rtlCol="0">
            <a:no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algn="ctr" defTabSz="1300368" fontAlgn="base">
              <a:spcBef>
                <a:spcPts val="2000"/>
              </a:spcBef>
              <a:spcAft>
                <a:spcPct val="0"/>
              </a:spcAft>
              <a:buClr>
                <a:schemeClr val="tx2"/>
              </a:buClr>
              <a:buNone/>
            </a:pPr>
            <a:r>
              <a:rPr lang="nl-BE" sz="2500" b="1" kern="0" smtClean="0"/>
              <a:t>84% </a:t>
            </a:r>
            <a:r>
              <a:rPr lang="nl-BE" sz="2500" kern="0" smtClean="0"/>
              <a:t>reduction</a:t>
            </a:r>
            <a:endParaRPr lang="nl-BE" sz="2500" kern="0"/>
          </a:p>
        </p:txBody>
      </p:sp>
      <p:sp>
        <p:nvSpPr>
          <p:cNvPr id="25" name="Content Placeholder 2"/>
          <p:cNvSpPr txBox="1">
            <a:spLocks/>
          </p:cNvSpPr>
          <p:nvPr/>
        </p:nvSpPr>
        <p:spPr>
          <a:xfrm>
            <a:off x="9028042" y="5941425"/>
            <a:ext cx="2512145" cy="498783"/>
          </a:xfrm>
          <a:prstGeom prst="rect">
            <a:avLst/>
          </a:prstGeom>
        </p:spPr>
        <p:txBody>
          <a:bodyPr vert="horz" lIns="91440" tIns="45720" rIns="91440" bIns="45720" rtlCol="0">
            <a:no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algn="ctr" defTabSz="1300368" fontAlgn="base">
              <a:spcBef>
                <a:spcPts val="2000"/>
              </a:spcBef>
              <a:spcAft>
                <a:spcPct val="0"/>
              </a:spcAft>
              <a:buClr>
                <a:schemeClr val="tx2"/>
              </a:buClr>
              <a:buNone/>
            </a:pPr>
            <a:r>
              <a:rPr lang="nl-BE" sz="2500" b="1" kern="0" smtClean="0"/>
              <a:t>85% </a:t>
            </a:r>
            <a:r>
              <a:rPr lang="nl-BE" sz="2500" kern="0" smtClean="0"/>
              <a:t>reduction</a:t>
            </a:r>
            <a:endParaRPr lang="nl-BE" sz="2500" kern="0"/>
          </a:p>
        </p:txBody>
      </p:sp>
      <p:sp>
        <p:nvSpPr>
          <p:cNvPr id="26" name="Content Placeholder 2"/>
          <p:cNvSpPr txBox="1">
            <a:spLocks/>
          </p:cNvSpPr>
          <p:nvPr/>
        </p:nvSpPr>
        <p:spPr>
          <a:xfrm>
            <a:off x="13397972" y="5938068"/>
            <a:ext cx="2512145" cy="498783"/>
          </a:xfrm>
          <a:prstGeom prst="rect">
            <a:avLst/>
          </a:prstGeom>
        </p:spPr>
        <p:txBody>
          <a:bodyPr vert="horz" lIns="91440" tIns="45720" rIns="91440" bIns="45720" rtlCol="0">
            <a:no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algn="ctr" defTabSz="1300368" fontAlgn="base">
              <a:spcBef>
                <a:spcPts val="2000"/>
              </a:spcBef>
              <a:spcAft>
                <a:spcPct val="0"/>
              </a:spcAft>
              <a:buClr>
                <a:schemeClr val="tx2"/>
              </a:buClr>
              <a:buNone/>
            </a:pPr>
            <a:r>
              <a:rPr lang="nl-BE" sz="2500" b="1" kern="0" smtClean="0"/>
              <a:t>88% </a:t>
            </a:r>
            <a:r>
              <a:rPr lang="nl-BE" sz="2500" kern="0" smtClean="0"/>
              <a:t>reduction</a:t>
            </a:r>
            <a:endParaRPr lang="nl-BE" sz="2500" kern="0"/>
          </a:p>
        </p:txBody>
      </p:sp>
      <p:sp>
        <p:nvSpPr>
          <p:cNvPr id="2" name="TextBox 1"/>
          <p:cNvSpPr txBox="1"/>
          <p:nvPr/>
        </p:nvSpPr>
        <p:spPr>
          <a:xfrm>
            <a:off x="12291575" y="3278828"/>
            <a:ext cx="4036996" cy="553998"/>
          </a:xfrm>
          <a:prstGeom prst="rect">
            <a:avLst/>
          </a:prstGeom>
          <a:noFill/>
        </p:spPr>
        <p:txBody>
          <a:bodyPr wrap="square" rtlCol="0">
            <a:spAutoFit/>
          </a:bodyPr>
          <a:lstStyle/>
          <a:p>
            <a:pPr>
              <a:lnSpc>
                <a:spcPct val="120000"/>
              </a:lnSpc>
            </a:pPr>
            <a:r>
              <a:rPr lang="nl-BE" sz="2500" smtClean="0"/>
              <a:t>144,000 	DALYs avoided</a:t>
            </a:r>
          </a:p>
        </p:txBody>
      </p:sp>
      <p:sp>
        <p:nvSpPr>
          <p:cNvPr id="13" name="TextBox 12"/>
          <p:cNvSpPr txBox="1"/>
          <p:nvPr/>
        </p:nvSpPr>
        <p:spPr>
          <a:xfrm>
            <a:off x="12291575" y="3809472"/>
            <a:ext cx="4036996" cy="553998"/>
          </a:xfrm>
          <a:prstGeom prst="rect">
            <a:avLst/>
          </a:prstGeom>
          <a:noFill/>
        </p:spPr>
        <p:txBody>
          <a:bodyPr wrap="square" rtlCol="0">
            <a:spAutoFit/>
          </a:bodyPr>
          <a:lstStyle/>
          <a:p>
            <a:pPr>
              <a:lnSpc>
                <a:spcPct val="120000"/>
              </a:lnSpc>
            </a:pPr>
            <a:r>
              <a:rPr lang="nl-BE" sz="2500" smtClean="0"/>
              <a:t>+34,000 	DALYs avoided</a:t>
            </a:r>
          </a:p>
        </p:txBody>
      </p:sp>
      <p:sp>
        <p:nvSpPr>
          <p:cNvPr id="15" name="TextBox 14"/>
          <p:cNvSpPr txBox="1"/>
          <p:nvPr/>
        </p:nvSpPr>
        <p:spPr>
          <a:xfrm>
            <a:off x="12291575" y="4340116"/>
            <a:ext cx="3746711" cy="511615"/>
          </a:xfrm>
          <a:prstGeom prst="rect">
            <a:avLst/>
          </a:prstGeom>
          <a:noFill/>
        </p:spPr>
        <p:txBody>
          <a:bodyPr wrap="square" rtlCol="0">
            <a:spAutoFit/>
          </a:bodyPr>
          <a:lstStyle/>
          <a:p>
            <a:pPr>
              <a:lnSpc>
                <a:spcPct val="120000"/>
              </a:lnSpc>
            </a:pPr>
            <a:r>
              <a:rPr lang="nl-BE" sz="2500" smtClean="0"/>
              <a:t>+26,000 	DALYs avoided</a:t>
            </a:r>
          </a:p>
        </p:txBody>
      </p:sp>
      <p:sp>
        <p:nvSpPr>
          <p:cNvPr id="16" name="TextBox 15"/>
          <p:cNvSpPr txBox="1"/>
          <p:nvPr/>
        </p:nvSpPr>
        <p:spPr>
          <a:xfrm>
            <a:off x="12291574" y="5118612"/>
            <a:ext cx="5169112" cy="553998"/>
          </a:xfrm>
          <a:prstGeom prst="rect">
            <a:avLst/>
          </a:prstGeom>
          <a:noFill/>
        </p:spPr>
        <p:txBody>
          <a:bodyPr wrap="square" rtlCol="0">
            <a:spAutoFit/>
          </a:bodyPr>
          <a:lstStyle/>
          <a:p>
            <a:pPr>
              <a:lnSpc>
                <a:spcPct val="120000"/>
              </a:lnSpc>
            </a:pPr>
            <a:r>
              <a:rPr lang="nl-BE" sz="2500" smtClean="0"/>
              <a:t>=204,000 DALYs avoided</a:t>
            </a:r>
          </a:p>
        </p:txBody>
      </p:sp>
      <p:cxnSp>
        <p:nvCxnSpPr>
          <p:cNvPr id="5" name="Straight Connector 4"/>
          <p:cNvCxnSpPr/>
          <p:nvPr/>
        </p:nvCxnSpPr>
        <p:spPr>
          <a:xfrm flipV="1">
            <a:off x="12416972" y="5058551"/>
            <a:ext cx="3518353" cy="6441"/>
          </a:xfrm>
          <a:prstGeom prst="line">
            <a:avLst/>
          </a:prstGeom>
          <a:ln w="317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784852" y="3555827"/>
            <a:ext cx="6448292" cy="1840862"/>
          </a:xfrm>
          <a:prstGeom prst="straightConnector1">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0217150" y="4113145"/>
            <a:ext cx="2067410" cy="2530366"/>
          </a:xfrm>
          <a:prstGeom prst="straightConnector1">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28" name="Elbow Connector 27"/>
          <p:cNvCxnSpPr>
            <a:endCxn id="15" idx="3"/>
          </p:cNvCxnSpPr>
          <p:nvPr/>
        </p:nvCxnSpPr>
        <p:spPr>
          <a:xfrm rot="5400000" flipH="1" flipV="1">
            <a:off x="14211760" y="5011391"/>
            <a:ext cx="2241992" cy="1411059"/>
          </a:xfrm>
          <a:prstGeom prst="bentConnector4">
            <a:avLst>
              <a:gd name="adj1" fmla="val 1244"/>
              <a:gd name="adj2" fmla="val 116201"/>
            </a:avLst>
          </a:prstGeom>
          <a:ln w="3175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a:xfrm>
            <a:off x="374751" y="7705949"/>
            <a:ext cx="3147934" cy="733516"/>
          </a:xfrm>
          <a:prstGeom prst="rect">
            <a:avLst/>
          </a:prstGeom>
        </p:spPr>
        <p:txBody>
          <a:bodyPr vert="horz" lIns="91440" tIns="45720" rIns="91440" bIns="45720" rtlCol="0">
            <a:no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defTabSz="1300368" fontAlgn="base">
              <a:spcBef>
                <a:spcPts val="2000"/>
              </a:spcBef>
              <a:spcAft>
                <a:spcPts val="600"/>
              </a:spcAft>
              <a:buClr>
                <a:schemeClr val="tx2"/>
              </a:buClr>
              <a:buNone/>
            </a:pPr>
            <a:r>
              <a:rPr lang="en-US" sz="3000" kern="0" smtClean="0"/>
              <a:t>No. infected</a:t>
            </a:r>
          </a:p>
        </p:txBody>
      </p:sp>
      <p:sp>
        <p:nvSpPr>
          <p:cNvPr id="29" name="Content Placeholder 2"/>
          <p:cNvSpPr txBox="1">
            <a:spLocks/>
          </p:cNvSpPr>
          <p:nvPr/>
        </p:nvSpPr>
        <p:spPr>
          <a:xfrm>
            <a:off x="7752349" y="8439083"/>
            <a:ext cx="3832808" cy="668980"/>
          </a:xfrm>
          <a:prstGeom prst="rect">
            <a:avLst/>
          </a:prstGeom>
        </p:spPr>
        <p:txBody>
          <a:bodyPr vert="horz" lIns="91440" tIns="45720" rIns="91440" bIns="45720" rtlCol="0">
            <a:no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360000" lvl="1" indent="0" defTabSz="1300368" fontAlgn="base">
              <a:buClr>
                <a:schemeClr val="tx2"/>
              </a:buClr>
              <a:buNone/>
            </a:pPr>
            <a:r>
              <a:rPr lang="en-US" sz="3000" kern="0" smtClean="0"/>
              <a:t>2.5 M → 500,000</a:t>
            </a:r>
            <a:endParaRPr lang="en-US" sz="3000" kern="0"/>
          </a:p>
        </p:txBody>
      </p:sp>
      <p:sp>
        <p:nvSpPr>
          <p:cNvPr id="30" name="Content Placeholder 2"/>
          <p:cNvSpPr txBox="1">
            <a:spLocks/>
          </p:cNvSpPr>
          <p:nvPr/>
        </p:nvSpPr>
        <p:spPr>
          <a:xfrm>
            <a:off x="12566872" y="8412048"/>
            <a:ext cx="3270677" cy="723051"/>
          </a:xfrm>
          <a:prstGeom prst="rect">
            <a:avLst/>
          </a:prstGeom>
        </p:spPr>
        <p:txBody>
          <a:bodyPr vert="horz" lIns="91440" tIns="45720" rIns="91440" bIns="45720" rtlCol="0">
            <a:no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360000" lvl="1" indent="0" defTabSz="1300368" fontAlgn="base">
              <a:buClr>
                <a:schemeClr val="tx2"/>
              </a:buClr>
              <a:buNone/>
            </a:pPr>
            <a:r>
              <a:rPr lang="en-US" sz="3000" kern="0" smtClean="0"/>
              <a:t>3.7 M → 1 M</a:t>
            </a:r>
            <a:endParaRPr lang="en-US" sz="3000" kern="0"/>
          </a:p>
        </p:txBody>
      </p:sp>
      <p:sp>
        <p:nvSpPr>
          <p:cNvPr id="31" name="Content Placeholder 2"/>
          <p:cNvSpPr txBox="1">
            <a:spLocks/>
          </p:cNvSpPr>
          <p:nvPr/>
        </p:nvSpPr>
        <p:spPr>
          <a:xfrm>
            <a:off x="3991047" y="8406746"/>
            <a:ext cx="2839547" cy="733655"/>
          </a:xfrm>
          <a:prstGeom prst="rect">
            <a:avLst/>
          </a:prstGeom>
        </p:spPr>
        <p:txBody>
          <a:bodyPr vert="horz" lIns="91440" tIns="45720" rIns="91440" bIns="45720" rtlCol="0">
            <a:no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defTabSz="1300368" fontAlgn="base">
              <a:spcBef>
                <a:spcPts val="2000"/>
              </a:spcBef>
              <a:spcAft>
                <a:spcPts val="600"/>
              </a:spcAft>
              <a:buClr>
                <a:schemeClr val="tx2"/>
              </a:buClr>
              <a:buNone/>
            </a:pPr>
            <a:r>
              <a:rPr lang="en-US" sz="3000" kern="0" smtClean="0"/>
              <a:t>10 M </a:t>
            </a:r>
            <a:r>
              <a:rPr lang="en-US" sz="3000" kern="0"/>
              <a:t>→</a:t>
            </a:r>
            <a:r>
              <a:rPr lang="en-US" sz="3000" kern="0" smtClean="0"/>
              <a:t> 2 M</a:t>
            </a:r>
            <a:endParaRPr lang="en-US" sz="3000" kern="0"/>
          </a:p>
        </p:txBody>
      </p:sp>
      <p:cxnSp>
        <p:nvCxnSpPr>
          <p:cNvPr id="32" name="Straight Connector 31"/>
          <p:cNvCxnSpPr/>
          <p:nvPr/>
        </p:nvCxnSpPr>
        <p:spPr>
          <a:xfrm flipV="1">
            <a:off x="474355" y="8319544"/>
            <a:ext cx="16038045" cy="1"/>
          </a:xfrm>
          <a:prstGeom prst="line">
            <a:avLst/>
          </a:prstGeom>
          <a:ln w="28575">
            <a:solidFill>
              <a:schemeClr val="tx1">
                <a:lumMod val="75000"/>
                <a:lumOff val="2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9787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5" grpId="0"/>
      <p:bldP spid="16" grpId="0"/>
      <p:bldP spid="29" grpId="0"/>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A650495-28B0-4DBC-A96C-530BF5253D0D}" type="slidenum">
              <a:rPr lang="en-US" smtClean="0"/>
              <a:pPr/>
              <a:t>13</a:t>
            </a:fld>
            <a:endParaRPr lang="en-US"/>
          </a:p>
        </p:txBody>
      </p:sp>
      <p:sp>
        <p:nvSpPr>
          <p:cNvPr id="11" name="Title 1"/>
          <p:cNvSpPr>
            <a:spLocks noGrp="1"/>
          </p:cNvSpPr>
          <p:nvPr>
            <p:ph type="title"/>
          </p:nvPr>
        </p:nvSpPr>
        <p:spPr>
          <a:xfrm>
            <a:off x="671275" y="547233"/>
            <a:ext cx="16373267" cy="612817"/>
          </a:xfrm>
        </p:spPr>
        <p:txBody>
          <a:bodyPr/>
          <a:lstStyle/>
          <a:p>
            <a:r>
              <a:rPr lang="nl-BE" sz="3700" u="none" cap="none" smtClean="0"/>
              <a:t>Comparison between benefit and burden</a:t>
            </a:r>
            <a:endParaRPr lang="en-GB" sz="3700" u="none" cap="none"/>
          </a:p>
        </p:txBody>
      </p:sp>
      <p:sp>
        <p:nvSpPr>
          <p:cNvPr id="12" name="Content Placeholder 2"/>
          <p:cNvSpPr txBox="1">
            <a:spLocks/>
          </p:cNvSpPr>
          <p:nvPr/>
        </p:nvSpPr>
        <p:spPr>
          <a:xfrm>
            <a:off x="779639" y="6467942"/>
            <a:ext cx="15773378" cy="1752598"/>
          </a:xfrm>
          <a:prstGeom prst="rect">
            <a:avLst/>
          </a:prstGeom>
        </p:spPr>
        <p:txBody>
          <a:bodyPr vert="horz" lIns="91440" tIns="45720" rIns="91440" bIns="45720" rtlCol="0">
            <a:no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230188" indent="-360000" defTabSz="1300368" fontAlgn="base">
              <a:spcBef>
                <a:spcPts val="2000"/>
              </a:spcBef>
              <a:spcAft>
                <a:spcPct val="0"/>
              </a:spcAft>
              <a:buClr>
                <a:schemeClr val="tx2"/>
              </a:buClr>
              <a:buFont typeface="Arial" panose="020B0604020202020204" pitchFamily="34" charset="0"/>
              <a:buChar char="•"/>
            </a:pPr>
            <a:r>
              <a:rPr lang="nl-BE" sz="3000" kern="0" dirty="0" smtClean="0"/>
              <a:t>Patient health benefit outweighs burden</a:t>
            </a:r>
          </a:p>
          <a:p>
            <a:pPr lvl="1" indent="-360000" fontAlgn="base">
              <a:spcAft>
                <a:spcPct val="0"/>
              </a:spcAft>
              <a:buClr>
                <a:schemeClr val="tx2"/>
              </a:buClr>
            </a:pPr>
            <a:r>
              <a:rPr lang="nl-BE" sz="3000" b="1" smtClean="0"/>
              <a:t>Factor 19,000</a:t>
            </a:r>
            <a:endParaRPr lang="nl-BE" sz="3000" b="1" dirty="0" smtClean="0"/>
          </a:p>
        </p:txBody>
      </p:sp>
      <p:sp>
        <p:nvSpPr>
          <p:cNvPr id="13" name="Rectangle 12"/>
          <p:cNvSpPr/>
          <p:nvPr/>
        </p:nvSpPr>
        <p:spPr>
          <a:xfrm>
            <a:off x="6223807" y="4664543"/>
            <a:ext cx="1497794" cy="515254"/>
          </a:xfrm>
          <a:prstGeom prst="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7"/>
          <p:cNvCxnSpPr>
            <a:stCxn id="13" idx="2"/>
            <a:endCxn id="12" idx="1"/>
          </p:cNvCxnSpPr>
          <p:nvPr/>
        </p:nvCxnSpPr>
        <p:spPr bwMode="auto">
          <a:xfrm rot="5400000">
            <a:off x="2793950" y="3165487"/>
            <a:ext cx="2164444" cy="6193065"/>
          </a:xfrm>
          <a:prstGeom prst="bentConnector4">
            <a:avLst>
              <a:gd name="adj1" fmla="val 29757"/>
              <a:gd name="adj2" fmla="val 103691"/>
            </a:avLst>
          </a:prstGeom>
          <a:solidFill>
            <a:schemeClr val="accent1"/>
          </a:solidFill>
          <a:ln w="19050" cap="flat" cmpd="sng" algn="ctr">
            <a:solidFill>
              <a:schemeClr val="accent1"/>
            </a:solidFill>
            <a:prstDash val="solid"/>
            <a:round/>
            <a:headEnd type="none" w="med" len="med"/>
            <a:tailEnd type="arrow"/>
          </a:ln>
          <a:effectLst/>
        </p:spPr>
      </p:cxnSp>
      <p:sp>
        <p:nvSpPr>
          <p:cNvPr id="15" name="Rectangle 14"/>
          <p:cNvSpPr/>
          <p:nvPr/>
        </p:nvSpPr>
        <p:spPr>
          <a:xfrm>
            <a:off x="13031386" y="4632791"/>
            <a:ext cx="3186514" cy="547007"/>
          </a:xfrm>
          <a:prstGeom prst="rect">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Arrow Connector 7"/>
          <p:cNvCxnSpPr>
            <a:stCxn id="15" idx="2"/>
            <a:endCxn id="12" idx="1"/>
          </p:cNvCxnSpPr>
          <p:nvPr/>
        </p:nvCxnSpPr>
        <p:spPr bwMode="auto">
          <a:xfrm rot="5400000">
            <a:off x="6619920" y="-660483"/>
            <a:ext cx="2164443" cy="13845004"/>
          </a:xfrm>
          <a:prstGeom prst="bentConnector4">
            <a:avLst>
              <a:gd name="adj1" fmla="val 29757"/>
              <a:gd name="adj2" fmla="val 101651"/>
            </a:avLst>
          </a:prstGeom>
          <a:solidFill>
            <a:schemeClr val="accent1"/>
          </a:solidFill>
          <a:ln w="19050" cap="flat" cmpd="sng" algn="ctr">
            <a:solidFill>
              <a:schemeClr val="accent1"/>
            </a:solidFill>
            <a:prstDash val="solid"/>
            <a:round/>
            <a:headEnd type="none" w="med" len="med"/>
            <a:tailEnd type="arrow"/>
          </a:ln>
          <a:effectLst/>
        </p:spPr>
      </p:cxnSp>
      <p:sp>
        <p:nvSpPr>
          <p:cNvPr id="7" name="Line 6"/>
          <p:cNvSpPr>
            <a:spLocks noChangeShapeType="1"/>
          </p:cNvSpPr>
          <p:nvPr/>
        </p:nvSpPr>
        <p:spPr bwMode="auto">
          <a:xfrm>
            <a:off x="504825" y="3893923"/>
            <a:ext cx="15813088"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Line 7"/>
          <p:cNvSpPr>
            <a:spLocks noChangeShapeType="1"/>
          </p:cNvSpPr>
          <p:nvPr/>
        </p:nvSpPr>
        <p:spPr bwMode="auto">
          <a:xfrm>
            <a:off x="504825" y="2392148"/>
            <a:ext cx="15813088"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Line 8"/>
          <p:cNvSpPr>
            <a:spLocks noChangeShapeType="1"/>
          </p:cNvSpPr>
          <p:nvPr/>
        </p:nvSpPr>
        <p:spPr bwMode="auto">
          <a:xfrm>
            <a:off x="504825" y="5296590"/>
            <a:ext cx="15813088" cy="0"/>
          </a:xfrm>
          <a:prstGeom prst="line">
            <a:avLst/>
          </a:prstGeom>
          <a:noFill/>
          <a:ln w="12700" cap="flat">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Rectangle 9"/>
          <p:cNvSpPr>
            <a:spLocks noChangeArrowheads="1"/>
          </p:cNvSpPr>
          <p:nvPr/>
        </p:nvSpPr>
        <p:spPr bwMode="auto">
          <a:xfrm>
            <a:off x="679450" y="3401798"/>
            <a:ext cx="19034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000000"/>
                </a:solidFill>
                <a:effectLst/>
                <a:latin typeface="Arial" pitchFamily="34" charset="0"/>
                <a:cs typeface="Arial" pitchFamily="34" charset="0"/>
              </a:rPr>
              <a:t>Treatment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Rectangle 10"/>
          <p:cNvSpPr>
            <a:spLocks noChangeArrowheads="1"/>
          </p:cNvSpPr>
          <p:nvPr/>
        </p:nvSpPr>
        <p:spPr bwMode="auto">
          <a:xfrm>
            <a:off x="2900363" y="2487398"/>
            <a:ext cx="1216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lvl="0" defTabSz="914400"/>
            <a:r>
              <a:rPr lang="en-US" altLang="en-US" sz="3000" smtClean="0">
                <a:solidFill>
                  <a:srgbClr val="000000"/>
                </a:solidFill>
              </a:rPr>
              <a:t>Global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Rectangle 11"/>
          <p:cNvSpPr>
            <a:spLocks noChangeArrowheads="1"/>
          </p:cNvSpPr>
          <p:nvPr/>
        </p:nvSpPr>
        <p:spPr bwMode="auto">
          <a:xfrm>
            <a:off x="2900363" y="2944598"/>
            <a:ext cx="2705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000000"/>
                </a:solidFill>
                <a:effectLst/>
                <a:latin typeface="Arial" pitchFamily="34" charset="0"/>
                <a:cs typeface="Arial" pitchFamily="34" charset="0"/>
              </a:rPr>
              <a:t>Human Health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 name="Rectangle 12"/>
          <p:cNvSpPr>
            <a:spLocks noChangeArrowheads="1"/>
          </p:cNvSpPr>
          <p:nvPr/>
        </p:nvSpPr>
        <p:spPr bwMode="auto">
          <a:xfrm>
            <a:off x="2900363" y="3401798"/>
            <a:ext cx="27051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000000"/>
                </a:solidFill>
                <a:effectLst/>
                <a:latin typeface="Arial" pitchFamily="34" charset="0"/>
                <a:cs typeface="Arial" pitchFamily="34" charset="0"/>
              </a:rPr>
              <a:t>burden (DALY)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 name="Rectangle 13"/>
          <p:cNvSpPr>
            <a:spLocks noChangeArrowheads="1"/>
          </p:cNvSpPr>
          <p:nvPr/>
        </p:nvSpPr>
        <p:spPr bwMode="auto">
          <a:xfrm>
            <a:off x="6297613" y="3401798"/>
            <a:ext cx="18605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000000"/>
                </a:solidFill>
                <a:effectLst/>
                <a:latin typeface="Arial" pitchFamily="34" charset="0"/>
                <a:cs typeface="Arial" pitchFamily="34" charset="0"/>
              </a:rPr>
              <a:t>Increment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Rectangle 14"/>
          <p:cNvSpPr>
            <a:spLocks noChangeArrowheads="1"/>
          </p:cNvSpPr>
          <p:nvPr/>
        </p:nvSpPr>
        <p:spPr bwMode="auto">
          <a:xfrm>
            <a:off x="9696450" y="2944598"/>
            <a:ext cx="12375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000000"/>
                </a:solidFill>
                <a:effectLst/>
                <a:latin typeface="Arial" pitchFamily="34" charset="0"/>
                <a:cs typeface="Arial" pitchFamily="34" charset="0"/>
              </a:rPr>
              <a:t>Human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15"/>
          <p:cNvSpPr>
            <a:spLocks noChangeArrowheads="1"/>
          </p:cNvSpPr>
          <p:nvPr/>
        </p:nvSpPr>
        <p:spPr bwMode="auto">
          <a:xfrm>
            <a:off x="10987088" y="2944598"/>
            <a:ext cx="12166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000000"/>
                </a:solidFill>
                <a:effectLst/>
                <a:latin typeface="Arial" pitchFamily="34" charset="0"/>
                <a:cs typeface="Arial" pitchFamily="34" charset="0"/>
              </a:rPr>
              <a:t>Health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Rectangle 16"/>
          <p:cNvSpPr>
            <a:spLocks noChangeArrowheads="1"/>
          </p:cNvSpPr>
          <p:nvPr/>
        </p:nvSpPr>
        <p:spPr bwMode="auto">
          <a:xfrm>
            <a:off x="9696450" y="3401798"/>
            <a:ext cx="24913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000000"/>
                </a:solidFill>
                <a:effectLst/>
                <a:latin typeface="Arial" pitchFamily="34" charset="0"/>
                <a:cs typeface="Arial" pitchFamily="34" charset="0"/>
              </a:rPr>
              <a:t>benefit (DALY)</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Rectangle 17"/>
          <p:cNvSpPr>
            <a:spLocks noChangeArrowheads="1"/>
          </p:cNvSpPr>
          <p:nvPr/>
        </p:nvSpPr>
        <p:spPr bwMode="auto">
          <a:xfrm>
            <a:off x="13093700" y="3401798"/>
            <a:ext cx="18589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000000"/>
                </a:solidFill>
                <a:effectLst/>
                <a:latin typeface="Arial" pitchFamily="34" charset="0"/>
                <a:cs typeface="Arial" pitchFamily="34" charset="0"/>
              </a:rPr>
              <a:t>Increment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 name="Rectangle 18"/>
          <p:cNvSpPr>
            <a:spLocks noChangeArrowheads="1"/>
          </p:cNvSpPr>
          <p:nvPr/>
        </p:nvSpPr>
        <p:spPr bwMode="auto">
          <a:xfrm>
            <a:off x="679450" y="3989173"/>
            <a:ext cx="23287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000000"/>
                </a:solidFill>
                <a:effectLst/>
                <a:latin typeface="Arial" pitchFamily="34" charset="0"/>
                <a:cs typeface="Arial" pitchFamily="34" charset="0"/>
              </a:rPr>
              <a:t>No Treatment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Rectangle 19"/>
          <p:cNvSpPr>
            <a:spLocks noChangeArrowheads="1"/>
          </p:cNvSpPr>
          <p:nvPr/>
        </p:nvSpPr>
        <p:spPr bwMode="auto">
          <a:xfrm>
            <a:off x="4133819" y="3989173"/>
            <a:ext cx="7469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000000"/>
                </a:solidFill>
                <a:effectLst/>
                <a:latin typeface="Arial" pitchFamily="34" charset="0"/>
                <a:cs typeface="Arial" pitchFamily="34" charset="0"/>
              </a:rPr>
              <a:t>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Rectangle 20"/>
          <p:cNvSpPr>
            <a:spLocks noChangeArrowheads="1"/>
          </p:cNvSpPr>
          <p:nvPr/>
        </p:nvSpPr>
        <p:spPr bwMode="auto">
          <a:xfrm>
            <a:off x="10394950" y="3989173"/>
            <a:ext cx="13865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000000"/>
                </a:solidFill>
                <a:effectLst/>
                <a:latin typeface="Arial" pitchFamily="34" charset="0"/>
                <a:cs typeface="Arial" pitchFamily="34" charset="0"/>
              </a:rPr>
              <a:t>242,000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Rectangle 21"/>
          <p:cNvSpPr>
            <a:spLocks noChangeArrowheads="1"/>
          </p:cNvSpPr>
          <p:nvPr/>
        </p:nvSpPr>
        <p:spPr bwMode="auto">
          <a:xfrm>
            <a:off x="679450" y="4673386"/>
            <a:ext cx="23035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3000" smtClean="0">
                <a:solidFill>
                  <a:srgbClr val="000000"/>
                </a:solidFill>
              </a:rPr>
              <a:t>Mebendazole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Rectangle 22"/>
          <p:cNvSpPr>
            <a:spLocks noChangeArrowheads="1"/>
          </p:cNvSpPr>
          <p:nvPr/>
        </p:nvSpPr>
        <p:spPr bwMode="auto">
          <a:xfrm>
            <a:off x="3920619" y="4673386"/>
            <a:ext cx="9601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3000" smtClean="0">
                <a:solidFill>
                  <a:srgbClr val="000000"/>
                </a:solidFill>
              </a:rPr>
              <a:t>10</a:t>
            </a:r>
            <a:r>
              <a:rPr kumimoji="0" lang="en-US" altLang="en-US" sz="3000" b="0" i="0" u="none" strike="noStrike" cap="none" normalizeH="0" baseline="0" smtClean="0">
                <a:ln>
                  <a:noFill/>
                </a:ln>
                <a:solidFill>
                  <a:srgbClr val="000000"/>
                </a:solidFill>
                <a:effectLst/>
                <a:latin typeface="Arial" pitchFamily="34" charset="0"/>
                <a:cs typeface="Arial" pitchFamily="34" charset="0"/>
              </a:rPr>
              <a:t>.50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Rectangle 23"/>
          <p:cNvSpPr>
            <a:spLocks noChangeArrowheads="1"/>
          </p:cNvSpPr>
          <p:nvPr/>
        </p:nvSpPr>
        <p:spPr bwMode="auto">
          <a:xfrm>
            <a:off x="6362480" y="4673386"/>
            <a:ext cx="224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3000">
                <a:solidFill>
                  <a:srgbClr val="000000"/>
                </a:solidFill>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1" name="Rectangle 24"/>
          <p:cNvSpPr>
            <a:spLocks noChangeArrowheads="1"/>
          </p:cNvSpPr>
          <p:nvPr/>
        </p:nvSpPr>
        <p:spPr bwMode="auto">
          <a:xfrm>
            <a:off x="6573617" y="4673386"/>
            <a:ext cx="9601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3000" smtClean="0">
                <a:solidFill>
                  <a:srgbClr val="000000"/>
                </a:solidFill>
              </a:rPr>
              <a:t>10</a:t>
            </a:r>
            <a:r>
              <a:rPr kumimoji="0" lang="en-US" altLang="en-US" sz="3000" b="0" i="0" u="none" strike="noStrike" cap="none" normalizeH="0" baseline="0" smtClean="0">
                <a:ln>
                  <a:noFill/>
                </a:ln>
                <a:solidFill>
                  <a:srgbClr val="000000"/>
                </a:solidFill>
                <a:effectLst/>
                <a:latin typeface="Arial" pitchFamily="34" charset="0"/>
                <a:cs typeface="Arial" pitchFamily="34" charset="0"/>
              </a:rPr>
              <a:t>.50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7" name="Rectangle 27"/>
          <p:cNvSpPr>
            <a:spLocks noChangeArrowheads="1"/>
          </p:cNvSpPr>
          <p:nvPr/>
        </p:nvSpPr>
        <p:spPr bwMode="auto">
          <a:xfrm>
            <a:off x="10608150" y="4673386"/>
            <a:ext cx="11733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000000"/>
                </a:solidFill>
                <a:effectLst/>
                <a:latin typeface="Arial" pitchFamily="34" charset="0"/>
                <a:cs typeface="Arial" pitchFamily="34" charset="0"/>
              </a:rPr>
              <a:t>38,000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8" name="Rectangle 28"/>
          <p:cNvSpPr>
            <a:spLocks noChangeArrowheads="1"/>
          </p:cNvSpPr>
          <p:nvPr/>
        </p:nvSpPr>
        <p:spPr bwMode="auto">
          <a:xfrm>
            <a:off x="13117298" y="4673386"/>
            <a:ext cx="379413"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9" name="Rectangle 29"/>
          <p:cNvSpPr>
            <a:spLocks noChangeArrowheads="1"/>
          </p:cNvSpPr>
          <p:nvPr/>
        </p:nvSpPr>
        <p:spPr bwMode="auto">
          <a:xfrm>
            <a:off x="13380682" y="4695759"/>
            <a:ext cx="13865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000000"/>
                </a:solidFill>
                <a:effectLst/>
                <a:latin typeface="Arial" pitchFamily="34" charset="0"/>
                <a:cs typeface="Arial" pitchFamily="34" charset="0"/>
              </a:rPr>
              <a:t>204,000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51" name="Rectangle 31"/>
          <p:cNvSpPr>
            <a:spLocks noChangeArrowheads="1"/>
          </p:cNvSpPr>
          <p:nvPr/>
        </p:nvSpPr>
        <p:spPr bwMode="auto">
          <a:xfrm>
            <a:off x="15245399" y="4673386"/>
            <a:ext cx="11614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000000"/>
                </a:solidFill>
                <a:effectLst/>
                <a:latin typeface="Arial" pitchFamily="34" charset="0"/>
                <a:cs typeface="Arial" pitchFamily="34" charset="0"/>
              </a:rPr>
              <a:t>85%)</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 name="Rectangle 28"/>
          <p:cNvSpPr>
            <a:spLocks noChangeArrowheads="1"/>
          </p:cNvSpPr>
          <p:nvPr/>
        </p:nvSpPr>
        <p:spPr bwMode="auto">
          <a:xfrm>
            <a:off x="14856031" y="4664543"/>
            <a:ext cx="3414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3000" b="0" i="0" u="none" strike="noStrike" cap="none" normalizeH="0" baseline="0" smtClean="0">
                <a:ln>
                  <a:noFill/>
                </a:ln>
                <a:solidFill>
                  <a:srgbClr val="000000"/>
                </a:solidFill>
                <a:effectLst/>
                <a:latin typeface="Arial" pitchFamily="34" charset="0"/>
                <a:cs typeface="Arial" pitchFamily="34" charset="0"/>
              </a:rPr>
              <a: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33" name="Straight Connector 32"/>
          <p:cNvCxnSpPr/>
          <p:nvPr/>
        </p:nvCxnSpPr>
        <p:spPr>
          <a:xfrm>
            <a:off x="8833784" y="2369775"/>
            <a:ext cx="663" cy="2926814"/>
          </a:xfrm>
          <a:prstGeom prst="line">
            <a:avLst/>
          </a:prstGeom>
          <a:ln w="12700">
            <a:solidFill>
              <a:schemeClr val="tx1">
                <a:lumMod val="75000"/>
                <a:lumOff val="2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4" name="Rectangle 10"/>
          <p:cNvSpPr>
            <a:spLocks noChangeArrowheads="1"/>
          </p:cNvSpPr>
          <p:nvPr/>
        </p:nvSpPr>
        <p:spPr bwMode="auto">
          <a:xfrm>
            <a:off x="9696450" y="2504879"/>
            <a:ext cx="130324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marL="457200" fontAlgn="base">
              <a:spcBef>
                <a:spcPct val="0"/>
              </a:spcBef>
              <a:spcAft>
                <a:spcPct val="0"/>
              </a:spcAft>
              <a:defRPr>
                <a:solidFill>
                  <a:schemeClr val="tx1"/>
                </a:solidFill>
                <a:latin typeface="Arial" pitchFamily="34" charset="0"/>
                <a:cs typeface="Arial" pitchFamily="34" charset="0"/>
              </a:defRPr>
            </a:lvl2pPr>
            <a:lvl3pPr marL="914400" fontAlgn="base">
              <a:spcBef>
                <a:spcPct val="0"/>
              </a:spcBef>
              <a:spcAft>
                <a:spcPct val="0"/>
              </a:spcAft>
              <a:defRPr>
                <a:solidFill>
                  <a:schemeClr val="tx1"/>
                </a:solidFill>
                <a:latin typeface="Arial" pitchFamily="34" charset="0"/>
                <a:cs typeface="Arial" pitchFamily="34" charset="0"/>
              </a:defRPr>
            </a:lvl3pPr>
            <a:lvl4pPr marL="1371600" fontAlgn="base">
              <a:spcBef>
                <a:spcPct val="0"/>
              </a:spcBef>
              <a:spcAft>
                <a:spcPct val="0"/>
              </a:spcAft>
              <a:defRPr>
                <a:solidFill>
                  <a:schemeClr val="tx1"/>
                </a:solidFill>
                <a:latin typeface="Arial" pitchFamily="34" charset="0"/>
                <a:cs typeface="Arial" pitchFamily="34" charset="0"/>
              </a:defRPr>
            </a:lvl4pPr>
            <a:lvl5pPr marL="1828800" fontAlgn="base">
              <a:spcBef>
                <a:spcPct val="0"/>
              </a:spcBef>
              <a:spcAft>
                <a:spcPct val="0"/>
              </a:spcAft>
              <a:defRPr>
                <a:solidFill>
                  <a:schemeClr val="tx1"/>
                </a:solidFill>
                <a:latin typeface="Arial" pitchFamily="34" charset="0"/>
                <a:cs typeface="Arial" pitchFamily="34" charset="0"/>
              </a:defRPr>
            </a:lvl5pPr>
            <a:lvl6pPr marL="2286000" fontAlgn="base">
              <a:spcBef>
                <a:spcPct val="0"/>
              </a:spcBef>
              <a:spcAft>
                <a:spcPct val="0"/>
              </a:spcAft>
              <a:defRPr>
                <a:solidFill>
                  <a:schemeClr val="tx1"/>
                </a:solidFill>
                <a:latin typeface="Arial" pitchFamily="34" charset="0"/>
                <a:cs typeface="Arial" pitchFamily="34" charset="0"/>
              </a:defRPr>
            </a:lvl6pPr>
            <a:lvl7pPr marL="2743200" fontAlgn="base">
              <a:spcBef>
                <a:spcPct val="0"/>
              </a:spcBef>
              <a:spcAft>
                <a:spcPct val="0"/>
              </a:spcAft>
              <a:defRPr>
                <a:solidFill>
                  <a:schemeClr val="tx1"/>
                </a:solidFill>
                <a:latin typeface="Arial" pitchFamily="34" charset="0"/>
                <a:cs typeface="Arial" pitchFamily="34" charset="0"/>
              </a:defRPr>
            </a:lvl7pPr>
            <a:lvl8pPr marL="3200400" fontAlgn="base">
              <a:spcBef>
                <a:spcPct val="0"/>
              </a:spcBef>
              <a:spcAft>
                <a:spcPct val="0"/>
              </a:spcAft>
              <a:defRPr>
                <a:solidFill>
                  <a:schemeClr val="tx1"/>
                </a:solidFill>
                <a:latin typeface="Arial" pitchFamily="34" charset="0"/>
                <a:cs typeface="Arial" pitchFamily="34" charset="0"/>
              </a:defRPr>
            </a:lvl8pPr>
            <a:lvl9pPr marL="3657600" fontAlgn="base">
              <a:spcBef>
                <a:spcPct val="0"/>
              </a:spcBef>
              <a:spcAft>
                <a:spcPct val="0"/>
              </a:spcAft>
              <a:defRPr>
                <a:solidFill>
                  <a:schemeClr val="tx1"/>
                </a:solidFill>
                <a:latin typeface="Arial" pitchFamily="34" charset="0"/>
                <a:cs typeface="Arial" pitchFamily="34" charset="0"/>
              </a:defRPr>
            </a:lvl9pPr>
          </a:lstStyle>
          <a:p>
            <a:pPr lvl="0" defTabSz="914400"/>
            <a:r>
              <a:rPr lang="en-US" altLang="en-US" sz="3000" smtClean="0">
                <a:solidFill>
                  <a:srgbClr val="000000"/>
                </a:solidFill>
              </a:rPr>
              <a:t>Patient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6887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1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animBg="1"/>
      <p:bldP spid="27" grpId="0"/>
      <p:bldP spid="6147" grpId="0"/>
      <p:bldP spid="6148" grpId="0"/>
      <p:bldP spid="6149" grpId="0"/>
      <p:bldP spid="6151" grpId="0"/>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639" y="749479"/>
            <a:ext cx="13870940" cy="612817"/>
          </a:xfrm>
        </p:spPr>
        <p:txBody>
          <a:bodyPr/>
          <a:lstStyle/>
          <a:p>
            <a:r>
              <a:rPr lang="nl-BE" sz="3700" u="none" cap="none" smtClean="0"/>
              <a:t>Conclusions</a:t>
            </a:r>
            <a:endParaRPr lang="en-GB" sz="3700" u="none" cap="none"/>
          </a:p>
        </p:txBody>
      </p:sp>
      <p:sp>
        <p:nvSpPr>
          <p:cNvPr id="3" name="Content Placeholder 2"/>
          <p:cNvSpPr>
            <a:spLocks noGrp="1"/>
          </p:cNvSpPr>
          <p:nvPr>
            <p:ph idx="1"/>
          </p:nvPr>
        </p:nvSpPr>
        <p:spPr>
          <a:xfrm>
            <a:off x="779639" y="1939149"/>
            <a:ext cx="15773378" cy="6100726"/>
          </a:xfrm>
        </p:spPr>
        <p:txBody>
          <a:bodyPr>
            <a:noAutofit/>
          </a:bodyPr>
          <a:lstStyle/>
          <a:p>
            <a:pPr marL="230188" indent="-360000" defTabSz="1300368" fontAlgn="base">
              <a:spcBef>
                <a:spcPts val="2000"/>
              </a:spcBef>
              <a:spcAft>
                <a:spcPct val="0"/>
              </a:spcAft>
              <a:buClr>
                <a:schemeClr val="tx2"/>
              </a:buClr>
              <a:buFont typeface="Arial" panose="020B0604020202020204" pitchFamily="34" charset="0"/>
              <a:buChar char="•"/>
            </a:pPr>
            <a:r>
              <a:rPr lang="nl-BE" sz="3000" kern="0" smtClean="0"/>
              <a:t>API synthesis causes highest environmental burden</a:t>
            </a:r>
            <a:endParaRPr lang="nl-BE" sz="3000" kern="0"/>
          </a:p>
          <a:p>
            <a:pPr marL="230188" indent="-360000" defTabSz="1300368" fontAlgn="base">
              <a:spcBef>
                <a:spcPts val="2000"/>
              </a:spcBef>
              <a:spcAft>
                <a:spcPct val="0"/>
              </a:spcAft>
              <a:buClr>
                <a:schemeClr val="tx2"/>
              </a:buClr>
              <a:buFont typeface="Arial" panose="020B0604020202020204" pitchFamily="34" charset="0"/>
              <a:buChar char="•"/>
            </a:pPr>
            <a:r>
              <a:rPr lang="nl-BE" sz="3000" kern="0" smtClean="0"/>
              <a:t>Modelling WHO anthelmintic regimen: an estimated 85% DALY improvement during five years treatment</a:t>
            </a:r>
          </a:p>
          <a:p>
            <a:pPr marL="230188" indent="-360000" defTabSz="1300368" fontAlgn="base">
              <a:spcBef>
                <a:spcPts val="2000"/>
              </a:spcBef>
              <a:spcAft>
                <a:spcPct val="0"/>
              </a:spcAft>
              <a:buClr>
                <a:schemeClr val="tx2"/>
              </a:buClr>
              <a:buFont typeface="Arial" panose="020B0604020202020204" pitchFamily="34" charset="0"/>
              <a:buChar char="•"/>
            </a:pPr>
            <a:r>
              <a:rPr lang="nl-BE" sz="3000" kern="0" smtClean="0"/>
              <a:t>Treatment </a:t>
            </a:r>
            <a:r>
              <a:rPr lang="nl-BE" sz="3000" kern="0"/>
              <a:t>reduces </a:t>
            </a:r>
            <a:r>
              <a:rPr lang="nl-BE" sz="3000" kern="0" smtClean="0"/>
              <a:t>total Human Health burden</a:t>
            </a:r>
            <a:endParaRPr lang="nl-BE" sz="3000" kern="0"/>
          </a:p>
          <a:p>
            <a:pPr lvl="1" indent="-360000"/>
            <a:r>
              <a:rPr lang="nl-BE" sz="3000" smtClean="0"/>
              <a:t>DALY medication</a:t>
            </a:r>
          </a:p>
          <a:p>
            <a:pPr lvl="1" indent="-360000"/>
            <a:r>
              <a:rPr lang="nl-BE" sz="3000" smtClean="0"/>
              <a:t>DALY patients </a:t>
            </a:r>
          </a:p>
          <a:p>
            <a:pPr marL="0" indent="0">
              <a:buNone/>
            </a:pPr>
            <a:endParaRPr lang="nl-BE" sz="3000"/>
          </a:p>
          <a:p>
            <a:pPr marL="230188" indent="-360000" defTabSz="1300368" fontAlgn="base">
              <a:spcBef>
                <a:spcPts val="2000"/>
              </a:spcBef>
              <a:spcAft>
                <a:spcPct val="0"/>
              </a:spcAft>
              <a:buClr>
                <a:schemeClr val="tx2"/>
              </a:buClr>
              <a:buFont typeface="Arial" panose="020B0604020202020204" pitchFamily="34" charset="0"/>
              <a:buChar char="•"/>
            </a:pPr>
            <a:r>
              <a:rPr lang="nl-BE" sz="3000" kern="0" smtClean="0"/>
              <a:t>New methodology to assess Mass Drug Administration programs: patient health benefit may outweigh environmental burden in health care</a:t>
            </a:r>
            <a:endParaRPr lang="en-GB" sz="3000" kern="0"/>
          </a:p>
        </p:txBody>
      </p:sp>
      <p:sp>
        <p:nvSpPr>
          <p:cNvPr id="6" name="Slide Number Placeholder 5"/>
          <p:cNvSpPr>
            <a:spLocks noGrp="1"/>
          </p:cNvSpPr>
          <p:nvPr>
            <p:ph type="sldNum" sz="quarter" idx="12"/>
          </p:nvPr>
        </p:nvSpPr>
        <p:spPr/>
        <p:txBody>
          <a:bodyPr/>
          <a:lstStyle/>
          <a:p>
            <a:fld id="{AA650495-28B0-4DBC-A96C-530BF5253D0D}" type="slidenum">
              <a:rPr lang="en-US" smtClean="0"/>
              <a:pPr/>
              <a:t>14</a:t>
            </a:fld>
            <a:endParaRPr lang="en-US"/>
          </a:p>
        </p:txBody>
      </p:sp>
      <p:sp>
        <p:nvSpPr>
          <p:cNvPr id="4" name="Right Arrow 3"/>
          <p:cNvSpPr/>
          <p:nvPr/>
        </p:nvSpPr>
        <p:spPr bwMode="auto">
          <a:xfrm rot="17782804">
            <a:off x="5319953" y="4840727"/>
            <a:ext cx="399357" cy="190940"/>
          </a:xfrm>
          <a:prstGeom prst="rightArrow">
            <a:avLst>
              <a:gd name="adj1" fmla="val 33019"/>
              <a:gd name="adj2" fmla="val 81404"/>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54808" tIns="77404" rIns="154808" bIns="77404" numCol="1" rtlCol="0" anchor="t" anchorCtr="0" compatLnSpc="1">
            <a:prstTxWarp prst="textNoShape">
              <a:avLst/>
            </a:prstTxWarp>
          </a:bodyPr>
          <a:lstStyle/>
          <a:p>
            <a:pPr defTabSz="1548079" eaLnBrk="0" fontAlgn="base" hangingPunct="0">
              <a:spcBef>
                <a:spcPct val="0"/>
              </a:spcBef>
              <a:spcAft>
                <a:spcPct val="0"/>
              </a:spcAft>
            </a:pPr>
            <a:endParaRPr lang="en-GB" sz="4100">
              <a:latin typeface="Verdana" charset="0"/>
            </a:endParaRPr>
          </a:p>
        </p:txBody>
      </p:sp>
      <p:sp>
        <p:nvSpPr>
          <p:cNvPr id="7" name="Right Arrow 6"/>
          <p:cNvSpPr/>
          <p:nvPr/>
        </p:nvSpPr>
        <p:spPr bwMode="auto">
          <a:xfrm rot="3949743">
            <a:off x="5319953" y="5443511"/>
            <a:ext cx="399357" cy="190940"/>
          </a:xfrm>
          <a:prstGeom prst="rightArrow">
            <a:avLst>
              <a:gd name="adj1" fmla="val 33019"/>
              <a:gd name="adj2" fmla="val 81404"/>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54808" tIns="77404" rIns="154808" bIns="77404" numCol="1" rtlCol="0" anchor="t" anchorCtr="0" compatLnSpc="1">
            <a:prstTxWarp prst="textNoShape">
              <a:avLst/>
            </a:prstTxWarp>
          </a:bodyPr>
          <a:lstStyle/>
          <a:p>
            <a:pPr defTabSz="1548079" eaLnBrk="0" fontAlgn="base" hangingPunct="0">
              <a:spcBef>
                <a:spcPct val="0"/>
              </a:spcBef>
              <a:spcAft>
                <a:spcPct val="0"/>
              </a:spcAft>
            </a:pPr>
            <a:endParaRPr lang="en-GB" sz="4100">
              <a:latin typeface="Verdana" charset="0"/>
            </a:endParaRPr>
          </a:p>
        </p:txBody>
      </p:sp>
      <p:sp>
        <p:nvSpPr>
          <p:cNvPr id="10" name="Right Arrow 9"/>
          <p:cNvSpPr/>
          <p:nvPr/>
        </p:nvSpPr>
        <p:spPr bwMode="auto">
          <a:xfrm rot="3949743">
            <a:off x="5728426" y="5443511"/>
            <a:ext cx="399357" cy="190940"/>
          </a:xfrm>
          <a:prstGeom prst="rightArrow">
            <a:avLst>
              <a:gd name="adj1" fmla="val 33019"/>
              <a:gd name="adj2" fmla="val 81404"/>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54808" tIns="77404" rIns="154808" bIns="77404" numCol="1" rtlCol="0" anchor="t" anchorCtr="0" compatLnSpc="1">
            <a:prstTxWarp prst="textNoShape">
              <a:avLst/>
            </a:prstTxWarp>
          </a:bodyPr>
          <a:lstStyle/>
          <a:p>
            <a:pPr defTabSz="1548079" eaLnBrk="0" fontAlgn="base" hangingPunct="0">
              <a:spcBef>
                <a:spcPct val="0"/>
              </a:spcBef>
              <a:spcAft>
                <a:spcPct val="0"/>
              </a:spcAft>
            </a:pPr>
            <a:endParaRPr lang="en-GB" sz="4100">
              <a:latin typeface="Verdana" charset="0"/>
            </a:endParaRPr>
          </a:p>
        </p:txBody>
      </p:sp>
      <p:sp>
        <p:nvSpPr>
          <p:cNvPr id="11" name="Right Arrow 10"/>
          <p:cNvSpPr/>
          <p:nvPr/>
        </p:nvSpPr>
        <p:spPr bwMode="auto">
          <a:xfrm rot="3949743">
            <a:off x="6120642" y="5443511"/>
            <a:ext cx="399357" cy="190940"/>
          </a:xfrm>
          <a:prstGeom prst="rightArrow">
            <a:avLst>
              <a:gd name="adj1" fmla="val 33019"/>
              <a:gd name="adj2" fmla="val 81404"/>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54808" tIns="77404" rIns="154808" bIns="77404" numCol="1" rtlCol="0" anchor="t" anchorCtr="0" compatLnSpc="1">
            <a:prstTxWarp prst="textNoShape">
              <a:avLst/>
            </a:prstTxWarp>
          </a:bodyPr>
          <a:lstStyle/>
          <a:p>
            <a:pPr defTabSz="1548079" eaLnBrk="0" fontAlgn="base" hangingPunct="0">
              <a:spcBef>
                <a:spcPct val="0"/>
              </a:spcBef>
              <a:spcAft>
                <a:spcPct val="0"/>
              </a:spcAft>
            </a:pPr>
            <a:endParaRPr lang="en-GB" sz="4100">
              <a:latin typeface="Verdana" charset="0"/>
            </a:endParaRPr>
          </a:p>
        </p:txBody>
      </p:sp>
      <p:sp>
        <p:nvSpPr>
          <p:cNvPr id="5" name="TextBox 4"/>
          <p:cNvSpPr txBox="1"/>
          <p:nvPr/>
        </p:nvSpPr>
        <p:spPr>
          <a:xfrm>
            <a:off x="6805534" y="4917662"/>
            <a:ext cx="8919148" cy="646331"/>
          </a:xfrm>
          <a:prstGeom prst="rect">
            <a:avLst/>
          </a:prstGeom>
          <a:noFill/>
        </p:spPr>
        <p:txBody>
          <a:bodyPr wrap="square" rtlCol="0">
            <a:spAutoFit/>
          </a:bodyPr>
          <a:lstStyle/>
          <a:p>
            <a:pPr>
              <a:lnSpc>
                <a:spcPct val="120000"/>
              </a:lnSpc>
            </a:pPr>
            <a:r>
              <a:rPr lang="nl-BE" sz="3000" smtClean="0">
                <a:latin typeface="+mj-lt"/>
              </a:rPr>
              <a:t>→ 19,000 times more DALYs avoided than created</a:t>
            </a:r>
          </a:p>
        </p:txBody>
      </p:sp>
    </p:spTree>
    <p:extLst>
      <p:ext uri="{BB962C8B-B14F-4D97-AF65-F5344CB8AC3E}">
        <p14:creationId xmlns:p14="http://schemas.microsoft.com/office/powerpoint/2010/main" val="117334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7" grpId="0" animBg="1"/>
      <p:bldP spid="10" grpId="0" animBg="1"/>
      <p:bldP spid="11"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874" y="3527844"/>
            <a:ext cx="15183366" cy="585432"/>
          </a:xfrm>
        </p:spPr>
        <p:txBody>
          <a:bodyPr/>
          <a:lstStyle/>
          <a:p>
            <a:pPr algn="ctr"/>
            <a:r>
              <a:rPr lang="en-GB" sz="3500" smtClean="0"/>
              <a:t>Thank you!</a:t>
            </a:r>
            <a:br>
              <a:rPr lang="en-GB" sz="3500" smtClean="0"/>
            </a:br>
            <a:r>
              <a:rPr lang="en-GB" sz="3500"/>
              <a:t/>
            </a:r>
            <a:br>
              <a:rPr lang="en-GB" sz="3500"/>
            </a:br>
            <a:r>
              <a:rPr lang="en-GB" sz="3500" smtClean="0"/>
              <a:t>For additional info contact:</a:t>
            </a:r>
            <a:endParaRPr lang="en-GB" dirty="0"/>
          </a:p>
        </p:txBody>
      </p:sp>
      <p:pic>
        <p:nvPicPr>
          <p:cNvPr id="8" name="Picture 2" descr="Afbeeldingsresultaat voor vlaio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9463" y="8403336"/>
            <a:ext cx="2295018" cy="8775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fbeeldingsresultaat voor janssen logo"/>
          <p:cNvPicPr>
            <a:picLocks noChangeAspect="1" noChangeArrowheads="1"/>
          </p:cNvPicPr>
          <p:nvPr/>
        </p:nvPicPr>
        <p:blipFill rotWithShape="1">
          <a:blip r:embed="rId3">
            <a:extLst>
              <a:ext uri="{28A0092B-C50C-407E-A947-70E740481C1C}">
                <a14:useLocalDpi xmlns:a14="http://schemas.microsoft.com/office/drawing/2010/main" val="0"/>
              </a:ext>
            </a:extLst>
          </a:blip>
          <a:srcRect t="21077" b="27815"/>
          <a:stretch/>
        </p:blipFill>
        <p:spPr bwMode="auto">
          <a:xfrm>
            <a:off x="5727319" y="8388095"/>
            <a:ext cx="2299289" cy="904939"/>
          </a:xfrm>
          <a:prstGeom prst="rect">
            <a:avLst/>
          </a:prstGeom>
          <a:noFill/>
          <a:extLst>
            <a:ext uri="{909E8E84-426E-40DD-AFC4-6F175D3DCCD1}">
              <a14:hiddenFill xmlns:a14="http://schemas.microsoft.com/office/drawing/2010/main">
                <a:solidFill>
                  <a:srgbClr val="FFFFFF"/>
                </a:solidFill>
              </a14:hiddenFill>
            </a:ext>
          </a:extLst>
        </p:spPr>
      </p:pic>
      <p:pic>
        <p:nvPicPr>
          <p:cNvPr id="10" name="Logo 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352" y="7902571"/>
            <a:ext cx="2307600" cy="1846822"/>
          </a:xfrm>
          <a:prstGeom prst="rect">
            <a:avLst/>
          </a:prstGeom>
        </p:spPr>
      </p:pic>
      <p:sp>
        <p:nvSpPr>
          <p:cNvPr id="11" name="Title 1"/>
          <p:cNvSpPr txBox="1">
            <a:spLocks/>
          </p:cNvSpPr>
          <p:nvPr/>
        </p:nvSpPr>
        <p:spPr bwMode="white">
          <a:xfrm>
            <a:off x="1214874" y="5308600"/>
            <a:ext cx="15183366" cy="2298700"/>
          </a:xfrm>
          <a:prstGeom prst="rect">
            <a:avLst/>
          </a:prstGeom>
        </p:spPr>
        <p:txBody>
          <a:bodyPr vert="horz" lIns="91440" tIns="45720" rIns="91440" bIns="45720" rtlCol="0" anchor="t" anchorCtr="0">
            <a:noAutofit/>
          </a:bodyPr>
          <a:lstStyle>
            <a:lvl1pPr algn="l" defTabSz="1300368" rtl="0" eaLnBrk="1" latinLnBrk="0" hangingPunct="1">
              <a:lnSpc>
                <a:spcPts val="3500"/>
              </a:lnSpc>
              <a:spcBef>
                <a:spcPct val="0"/>
              </a:spcBef>
              <a:buNone/>
              <a:defRPr sz="2500" u="none" kern="1200" cap="none" baseline="0">
                <a:solidFill>
                  <a:schemeClr val="bg1"/>
                </a:solidFill>
                <a:uFill>
                  <a:solidFill>
                    <a:schemeClr val="bg1"/>
                  </a:solidFill>
                </a:uFill>
                <a:latin typeface="+mn-lt"/>
                <a:ea typeface="+mj-ea"/>
                <a:cs typeface="+mj-cs"/>
              </a:defRPr>
            </a:lvl1pPr>
          </a:lstStyle>
          <a:p>
            <a:r>
              <a:rPr lang="en-GB" sz="3500" smtClean="0"/>
              <a:t>Sam Debaveye</a:t>
            </a:r>
            <a:br>
              <a:rPr lang="en-GB" sz="3500" smtClean="0"/>
            </a:br>
            <a:r>
              <a:rPr lang="en-GB" sz="3500" smtClean="0"/>
              <a:t/>
            </a:r>
            <a:br>
              <a:rPr lang="en-GB" sz="3500" smtClean="0"/>
            </a:br>
            <a:r>
              <a:rPr lang="en-GB" smtClean="0"/>
              <a:t>Sam.Debaveye@UGent.be</a:t>
            </a:r>
            <a:br>
              <a:rPr lang="en-GB" smtClean="0"/>
            </a:br>
            <a:r>
              <a:rPr lang="en-GB" smtClean="0"/>
              <a:t/>
            </a:r>
            <a:br>
              <a:rPr lang="en-GB" smtClean="0"/>
            </a:br>
            <a:r>
              <a:rPr lang="en-US" smtClean="0"/>
              <a:t>VLAIO</a:t>
            </a:r>
            <a:r>
              <a:rPr lang="en-US"/>
              <a:t>, </a:t>
            </a:r>
            <a:r>
              <a:rPr lang="en-US" smtClean="0"/>
              <a:t>Baekeland </a:t>
            </a:r>
            <a:r>
              <a:rPr lang="en-US"/>
              <a:t>mandate grant no. 140249</a:t>
            </a:r>
            <a:endParaRPr lang="en-GB" dirty="0"/>
          </a:p>
        </p:txBody>
      </p:sp>
      <p:sp>
        <p:nvSpPr>
          <p:cNvPr id="13" name="Text Placeholder Organsation L1/L2"/>
          <p:cNvSpPr>
            <a:spLocks noGrp="1"/>
          </p:cNvSpPr>
          <p:nvPr>
            <p:ph type="body" sz="quarter" idx="4294967295"/>
          </p:nvPr>
        </p:nvSpPr>
        <p:spPr>
          <a:xfrm>
            <a:off x="8580530" y="395008"/>
            <a:ext cx="8294400" cy="540000"/>
          </a:xfrm>
          <a:prstGeom prst="rect">
            <a:avLst/>
          </a:prstGeom>
        </p:spPr>
        <p:txBody>
          <a:bodyPr vert="horz" lIns="91440" tIns="45720" rIns="91440" bIns="45720" rtlCol="0" anchor="b" anchorCtr="0">
            <a:normAutofit/>
          </a:bodyPr>
          <a:lstStyle/>
          <a:p>
            <a:pPr>
              <a:lnSpc>
                <a:spcPts val="1700"/>
              </a:lnSpc>
            </a:pPr>
            <a:r>
              <a:rPr lang="en-GB" sz="1400" b="1" u="sng" cap="all">
                <a:solidFill>
                  <a:srgbClr val="1E64C8"/>
                </a:solidFill>
                <a:uFill>
                  <a:solidFill>
                    <a:schemeClr val="bg1"/>
                  </a:solidFill>
                </a:uFill>
              </a:rPr>
              <a:t>department  OF </a:t>
            </a:r>
            <a:r>
              <a:rPr lang="en-GB" sz="1400" b="1" u="sng" cap="all" smtClean="0">
                <a:solidFill>
                  <a:srgbClr val="1E64C8"/>
                </a:solidFill>
                <a:uFill>
                  <a:solidFill>
                    <a:schemeClr val="bg1"/>
                  </a:solidFill>
                </a:uFill>
              </a:rPr>
              <a:t>GREEN CHEMISTRY AND TECHNOLOGY</a:t>
            </a:r>
            <a:endParaRPr lang="en-GB" sz="1400" b="1" u="sng" cap="all">
              <a:solidFill>
                <a:srgbClr val="1E64C8"/>
              </a:solidFill>
              <a:uFill>
                <a:solidFill>
                  <a:schemeClr val="bg1"/>
                </a:solidFill>
              </a:uFill>
            </a:endParaRPr>
          </a:p>
          <a:p>
            <a:pPr marL="0" lvl="1" indent="0">
              <a:lnSpc>
                <a:spcPts val="1700"/>
              </a:lnSpc>
              <a:buNone/>
            </a:pPr>
            <a:r>
              <a:rPr lang="en-GB" sz="1400" cap="all">
                <a:solidFill>
                  <a:srgbClr val="1E64C8"/>
                </a:solidFill>
              </a:rPr>
              <a:t>research group EnVOC</a:t>
            </a:r>
            <a:endParaRPr lang="en-GB" sz="1400" cap="all" dirty="0">
              <a:solidFill>
                <a:srgbClr val="1E64C8"/>
              </a:solidFill>
            </a:endParaRPr>
          </a:p>
        </p:txBody>
      </p:sp>
    </p:spTree>
    <p:extLst>
      <p:ext uri="{BB962C8B-B14F-4D97-AF65-F5344CB8AC3E}">
        <p14:creationId xmlns:p14="http://schemas.microsoft.com/office/powerpoint/2010/main" val="411963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AE184E0-0BD4-4705-A12B-9B71DDE63301}" type="slidenum">
              <a:rPr lang="en-GB" noProof="0" smtClean="0"/>
              <a:t>16</a:t>
            </a:fld>
            <a:endParaRPr lang="en-GB" noProof="0" dirty="0"/>
          </a:p>
        </p:txBody>
      </p:sp>
      <p:sp>
        <p:nvSpPr>
          <p:cNvPr id="6" name="Title 1"/>
          <p:cNvSpPr>
            <a:spLocks noGrp="1"/>
          </p:cNvSpPr>
          <p:nvPr>
            <p:ph type="title"/>
          </p:nvPr>
        </p:nvSpPr>
        <p:spPr>
          <a:xfrm>
            <a:off x="779639" y="559423"/>
            <a:ext cx="13870940" cy="612817"/>
          </a:xfrm>
        </p:spPr>
        <p:txBody>
          <a:bodyPr/>
          <a:lstStyle/>
          <a:p>
            <a:r>
              <a:rPr lang="nl-BE" sz="3700" u="none" cap="none" smtClean="0"/>
              <a:t>Improved Markov model structure and progression</a:t>
            </a:r>
            <a:endParaRPr lang="en-GB" sz="3700" u="none" cap="none"/>
          </a:p>
        </p:txBody>
      </p:sp>
      <p:sp>
        <p:nvSpPr>
          <p:cNvPr id="7" name="Content Placeholder 2"/>
          <p:cNvSpPr>
            <a:spLocks noGrp="1"/>
          </p:cNvSpPr>
          <p:nvPr>
            <p:ph idx="1"/>
          </p:nvPr>
        </p:nvSpPr>
        <p:spPr>
          <a:xfrm>
            <a:off x="633042" y="2108394"/>
            <a:ext cx="6183869" cy="816026"/>
          </a:xfrm>
        </p:spPr>
        <p:txBody>
          <a:bodyPr>
            <a:normAutofit/>
          </a:bodyPr>
          <a:lstStyle/>
          <a:p>
            <a:pPr marL="230188" indent="-360000" defTabSz="1300368" fontAlgn="base">
              <a:spcBef>
                <a:spcPts val="2000"/>
              </a:spcBef>
              <a:spcAft>
                <a:spcPct val="0"/>
              </a:spcAft>
              <a:buClr>
                <a:schemeClr val="tx2"/>
              </a:buClr>
              <a:buChar char="•"/>
            </a:pPr>
            <a:r>
              <a:rPr lang="nl-BE" sz="3000" kern="0" smtClean="0"/>
              <a:t>STH total prevalence at year 0:</a:t>
            </a:r>
            <a:endParaRPr lang="nl-BE" sz="3000" kern="0"/>
          </a:p>
        </p:txBody>
      </p:sp>
      <p:sp>
        <p:nvSpPr>
          <p:cNvPr id="8" name="Content Placeholder 2"/>
          <p:cNvSpPr txBox="1">
            <a:spLocks/>
          </p:cNvSpPr>
          <p:nvPr/>
        </p:nvSpPr>
        <p:spPr>
          <a:xfrm>
            <a:off x="6869719" y="2108394"/>
            <a:ext cx="7830943" cy="816026"/>
          </a:xfrm>
          <a:prstGeom prst="rect">
            <a:avLst/>
          </a:prstGeom>
        </p:spPr>
        <p:txBody>
          <a:bodyPr vert="horz" lIns="91440" tIns="45720" rIns="91440" bIns="45720" rtlCol="0">
            <a:norm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defTabSz="1300368" fontAlgn="base">
              <a:spcBef>
                <a:spcPts val="2000"/>
              </a:spcBef>
              <a:spcAft>
                <a:spcPct val="0"/>
              </a:spcAft>
              <a:buClr>
                <a:schemeClr val="tx2"/>
              </a:buClr>
              <a:buNone/>
            </a:pPr>
            <a:r>
              <a:rPr lang="nl-BE" sz="3000" kern="0" smtClean="0"/>
              <a:t>76%		     19%		          29%</a:t>
            </a:r>
            <a:endParaRPr lang="nl-BE" sz="3000" kern="0"/>
          </a:p>
        </p:txBody>
      </p:sp>
      <p:sp>
        <p:nvSpPr>
          <p:cNvPr id="10" name="Content Placeholder 2"/>
          <p:cNvSpPr txBox="1">
            <a:spLocks/>
          </p:cNvSpPr>
          <p:nvPr/>
        </p:nvSpPr>
        <p:spPr>
          <a:xfrm>
            <a:off x="5796004" y="3272846"/>
            <a:ext cx="1008000" cy="504000"/>
          </a:xfrm>
          <a:prstGeom prst="rect">
            <a:avLst/>
          </a:prstGeom>
        </p:spPr>
        <p:txBody>
          <a:bodyPr vert="horz" lIns="91440" tIns="45720" rIns="91440" bIns="45720" rtlCol="0">
            <a:no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algn="ctr" defTabSz="1300368" fontAlgn="base">
              <a:spcBef>
                <a:spcPts val="2000"/>
              </a:spcBef>
              <a:spcAft>
                <a:spcPct val="0"/>
              </a:spcAft>
              <a:buClr>
                <a:schemeClr val="tx2"/>
              </a:buClr>
              <a:buNone/>
            </a:pPr>
            <a:r>
              <a:rPr lang="nl-BE" sz="1900" kern="0" smtClean="0"/>
              <a:t>63.39%</a:t>
            </a:r>
            <a:endParaRPr lang="nl-BE" sz="1900" kern="0"/>
          </a:p>
        </p:txBody>
      </p:sp>
      <p:sp>
        <p:nvSpPr>
          <p:cNvPr id="11" name="Content Placeholder 2"/>
          <p:cNvSpPr txBox="1">
            <a:spLocks/>
          </p:cNvSpPr>
          <p:nvPr/>
        </p:nvSpPr>
        <p:spPr>
          <a:xfrm>
            <a:off x="6842694" y="3272846"/>
            <a:ext cx="1008000" cy="504000"/>
          </a:xfrm>
          <a:prstGeom prst="rect">
            <a:avLst/>
          </a:prstGeom>
        </p:spPr>
        <p:txBody>
          <a:bodyPr vert="horz" lIns="91440" tIns="45720" rIns="91440" bIns="45720" rtlCol="0">
            <a:norm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algn="ctr" defTabSz="1300368" fontAlgn="base">
              <a:spcBef>
                <a:spcPts val="2000"/>
              </a:spcBef>
              <a:spcAft>
                <a:spcPct val="0"/>
              </a:spcAft>
              <a:buClr>
                <a:schemeClr val="tx2"/>
              </a:buClr>
              <a:buNone/>
            </a:pPr>
            <a:r>
              <a:rPr lang="nl-BE" sz="1900" kern="0" smtClean="0"/>
              <a:t>8.32%</a:t>
            </a:r>
            <a:endParaRPr lang="nl-BE" sz="1900" kern="0"/>
          </a:p>
        </p:txBody>
      </p:sp>
      <p:sp>
        <p:nvSpPr>
          <p:cNvPr id="12" name="Content Placeholder 2"/>
          <p:cNvSpPr txBox="1">
            <a:spLocks/>
          </p:cNvSpPr>
          <p:nvPr/>
        </p:nvSpPr>
        <p:spPr>
          <a:xfrm>
            <a:off x="7889384" y="3272846"/>
            <a:ext cx="1008000" cy="504000"/>
          </a:xfrm>
          <a:prstGeom prst="rect">
            <a:avLst/>
          </a:prstGeom>
        </p:spPr>
        <p:txBody>
          <a:bodyPr vert="horz" lIns="91440" tIns="45720" rIns="91440" bIns="45720" rtlCol="0">
            <a:norm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algn="ctr" defTabSz="1300368" fontAlgn="base">
              <a:spcBef>
                <a:spcPts val="2000"/>
              </a:spcBef>
              <a:spcAft>
                <a:spcPct val="0"/>
              </a:spcAft>
              <a:buClr>
                <a:schemeClr val="tx2"/>
              </a:buClr>
              <a:buNone/>
            </a:pPr>
            <a:r>
              <a:rPr lang="nl-BE" sz="1900" kern="0" smtClean="0"/>
              <a:t>4.29%</a:t>
            </a:r>
            <a:endParaRPr lang="nl-BE" sz="1900" kern="0"/>
          </a:p>
        </p:txBody>
      </p:sp>
      <p:sp>
        <p:nvSpPr>
          <p:cNvPr id="13" name="Content Placeholder 2"/>
          <p:cNvSpPr txBox="1">
            <a:spLocks/>
          </p:cNvSpPr>
          <p:nvPr/>
        </p:nvSpPr>
        <p:spPr>
          <a:xfrm>
            <a:off x="8936074" y="3272846"/>
            <a:ext cx="1008000" cy="504000"/>
          </a:xfrm>
          <a:prstGeom prst="rect">
            <a:avLst/>
          </a:prstGeom>
        </p:spPr>
        <p:txBody>
          <a:bodyPr vert="horz" lIns="91440" tIns="45720" rIns="91440" bIns="45720" rtlCol="0">
            <a:no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algn="ctr" defTabSz="1300368" fontAlgn="base">
              <a:spcBef>
                <a:spcPts val="2000"/>
              </a:spcBef>
              <a:spcAft>
                <a:spcPct val="0"/>
              </a:spcAft>
              <a:buClr>
                <a:schemeClr val="tx2"/>
              </a:buClr>
              <a:buNone/>
            </a:pPr>
            <a:r>
              <a:rPr lang="nl-BE" sz="1900" kern="0" smtClean="0"/>
              <a:t>13.89%</a:t>
            </a:r>
            <a:endParaRPr lang="nl-BE" sz="1900" kern="0"/>
          </a:p>
        </p:txBody>
      </p:sp>
      <p:sp>
        <p:nvSpPr>
          <p:cNvPr id="14" name="Content Placeholder 2"/>
          <p:cNvSpPr txBox="1">
            <a:spLocks/>
          </p:cNvSpPr>
          <p:nvPr/>
        </p:nvSpPr>
        <p:spPr>
          <a:xfrm>
            <a:off x="9982764" y="3272846"/>
            <a:ext cx="1008000" cy="504000"/>
          </a:xfrm>
          <a:prstGeom prst="rect">
            <a:avLst/>
          </a:prstGeom>
        </p:spPr>
        <p:txBody>
          <a:bodyPr vert="horz" lIns="91440" tIns="45720" rIns="91440" bIns="45720" rtlCol="0">
            <a:norm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algn="ctr" defTabSz="1300368" fontAlgn="base">
              <a:spcBef>
                <a:spcPts val="2000"/>
              </a:spcBef>
              <a:spcAft>
                <a:spcPct val="0"/>
              </a:spcAft>
              <a:buClr>
                <a:schemeClr val="tx2"/>
              </a:buClr>
              <a:buNone/>
            </a:pPr>
            <a:r>
              <a:rPr lang="nl-BE" sz="1900" kern="0" smtClean="0"/>
              <a:t>4.79%</a:t>
            </a:r>
            <a:endParaRPr lang="nl-BE" sz="1900" kern="0"/>
          </a:p>
        </p:txBody>
      </p:sp>
      <p:sp>
        <p:nvSpPr>
          <p:cNvPr id="15" name="Content Placeholder 2"/>
          <p:cNvSpPr txBox="1">
            <a:spLocks/>
          </p:cNvSpPr>
          <p:nvPr/>
        </p:nvSpPr>
        <p:spPr>
          <a:xfrm>
            <a:off x="11029454" y="3272846"/>
            <a:ext cx="1008000" cy="504000"/>
          </a:xfrm>
          <a:prstGeom prst="rect">
            <a:avLst/>
          </a:prstGeom>
        </p:spPr>
        <p:txBody>
          <a:bodyPr vert="horz" lIns="91440" tIns="45720" rIns="91440" bIns="45720" rtlCol="0">
            <a:no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algn="ctr" defTabSz="1300368" fontAlgn="base">
              <a:spcBef>
                <a:spcPts val="2000"/>
              </a:spcBef>
              <a:spcAft>
                <a:spcPct val="0"/>
              </a:spcAft>
              <a:buClr>
                <a:schemeClr val="tx2"/>
              </a:buClr>
              <a:buNone/>
            </a:pPr>
            <a:r>
              <a:rPr lang="nl-BE" sz="1900" kern="0" smtClean="0"/>
              <a:t>0.32%</a:t>
            </a:r>
            <a:endParaRPr lang="nl-BE" sz="1900" kern="0"/>
          </a:p>
        </p:txBody>
      </p:sp>
      <p:sp>
        <p:nvSpPr>
          <p:cNvPr id="16" name="Content Placeholder 2"/>
          <p:cNvSpPr txBox="1">
            <a:spLocks/>
          </p:cNvSpPr>
          <p:nvPr/>
        </p:nvSpPr>
        <p:spPr>
          <a:xfrm>
            <a:off x="12076144" y="3272846"/>
            <a:ext cx="1008000" cy="504000"/>
          </a:xfrm>
          <a:prstGeom prst="rect">
            <a:avLst/>
          </a:prstGeom>
        </p:spPr>
        <p:txBody>
          <a:bodyPr vert="horz" lIns="91440" tIns="45720" rIns="91440" bIns="45720" rtlCol="0">
            <a:no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algn="ctr" defTabSz="1300368" fontAlgn="base">
              <a:spcBef>
                <a:spcPts val="2000"/>
              </a:spcBef>
              <a:spcAft>
                <a:spcPct val="0"/>
              </a:spcAft>
              <a:buClr>
                <a:schemeClr val="tx2"/>
              </a:buClr>
              <a:buNone/>
            </a:pPr>
            <a:r>
              <a:rPr lang="nl-BE" sz="1900" kern="0" smtClean="0"/>
              <a:t>24.95%</a:t>
            </a:r>
            <a:endParaRPr lang="nl-BE" sz="1900" kern="0"/>
          </a:p>
        </p:txBody>
      </p:sp>
      <p:sp>
        <p:nvSpPr>
          <p:cNvPr id="17" name="Content Placeholder 2"/>
          <p:cNvSpPr txBox="1">
            <a:spLocks/>
          </p:cNvSpPr>
          <p:nvPr/>
        </p:nvSpPr>
        <p:spPr>
          <a:xfrm>
            <a:off x="13122834" y="3272846"/>
            <a:ext cx="1008000" cy="504000"/>
          </a:xfrm>
          <a:prstGeom prst="rect">
            <a:avLst/>
          </a:prstGeom>
        </p:spPr>
        <p:txBody>
          <a:bodyPr vert="horz" lIns="91440" tIns="45720" rIns="91440" bIns="45720" rtlCol="0">
            <a:norm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algn="ctr" defTabSz="1300368" fontAlgn="base">
              <a:spcBef>
                <a:spcPts val="2000"/>
              </a:spcBef>
              <a:spcAft>
                <a:spcPct val="0"/>
              </a:spcAft>
              <a:buClr>
                <a:schemeClr val="tx2"/>
              </a:buClr>
              <a:buNone/>
            </a:pPr>
            <a:r>
              <a:rPr lang="nl-BE" sz="1900" kern="0" smtClean="0"/>
              <a:t>3.97%</a:t>
            </a:r>
            <a:endParaRPr lang="nl-BE" sz="1900" kern="0"/>
          </a:p>
        </p:txBody>
      </p:sp>
      <p:sp>
        <p:nvSpPr>
          <p:cNvPr id="18" name="Content Placeholder 2"/>
          <p:cNvSpPr txBox="1">
            <a:spLocks/>
          </p:cNvSpPr>
          <p:nvPr/>
        </p:nvSpPr>
        <p:spPr>
          <a:xfrm>
            <a:off x="14169524" y="3272846"/>
            <a:ext cx="1008000" cy="504000"/>
          </a:xfrm>
          <a:prstGeom prst="rect">
            <a:avLst/>
          </a:prstGeom>
        </p:spPr>
        <p:txBody>
          <a:bodyPr vert="horz" lIns="91440" tIns="45720" rIns="91440" bIns="45720" rtlCol="0">
            <a:no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0" indent="0" algn="ctr" defTabSz="1300368" fontAlgn="base">
              <a:spcBef>
                <a:spcPts val="2000"/>
              </a:spcBef>
              <a:spcAft>
                <a:spcPct val="0"/>
              </a:spcAft>
              <a:buClr>
                <a:schemeClr val="tx2"/>
              </a:buClr>
              <a:buNone/>
            </a:pPr>
            <a:r>
              <a:rPr lang="nl-BE" sz="1900" kern="0" smtClean="0"/>
              <a:t>0.09%</a:t>
            </a:r>
            <a:endParaRPr lang="nl-BE" sz="1900" kern="0"/>
          </a:p>
        </p:txBody>
      </p:sp>
      <p:cxnSp>
        <p:nvCxnSpPr>
          <p:cNvPr id="28" name="Straight Arrow Connector 27"/>
          <p:cNvCxnSpPr/>
          <p:nvPr/>
        </p:nvCxnSpPr>
        <p:spPr>
          <a:xfrm flipV="1">
            <a:off x="6284891" y="2693726"/>
            <a:ext cx="642938" cy="457200"/>
          </a:xfrm>
          <a:prstGeom prst="straightConnector1">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7292891" y="2693726"/>
            <a:ext cx="0" cy="457200"/>
          </a:xfrm>
          <a:prstGeom prst="straightConnector1">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flipV="1">
            <a:off x="7673891" y="2693726"/>
            <a:ext cx="531897" cy="430474"/>
          </a:xfrm>
          <a:prstGeom prst="straightConnector1">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9429509" y="2693726"/>
            <a:ext cx="642938" cy="457200"/>
          </a:xfrm>
          <a:prstGeom prst="straightConnector1">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0437509" y="2693726"/>
            <a:ext cx="0" cy="457200"/>
          </a:xfrm>
          <a:prstGeom prst="straightConnector1">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10818509" y="2693726"/>
            <a:ext cx="531897" cy="430474"/>
          </a:xfrm>
          <a:prstGeom prst="straightConnector1">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2504185" y="2693726"/>
            <a:ext cx="642938" cy="457200"/>
          </a:xfrm>
          <a:prstGeom prst="straightConnector1">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3512185" y="2693726"/>
            <a:ext cx="0" cy="457200"/>
          </a:xfrm>
          <a:prstGeom prst="straightConnector1">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flipV="1">
            <a:off x="13893185" y="2693726"/>
            <a:ext cx="531897" cy="430474"/>
          </a:xfrm>
          <a:prstGeom prst="straightConnector1">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3"/>
          <a:stretch>
            <a:fillRect/>
          </a:stretch>
        </p:blipFill>
        <p:spPr>
          <a:xfrm>
            <a:off x="5723919" y="1475666"/>
            <a:ext cx="9413087" cy="657051"/>
          </a:xfrm>
          <a:prstGeom prst="rect">
            <a:avLst/>
          </a:prstGeom>
        </p:spPr>
      </p:pic>
      <p:pic>
        <p:nvPicPr>
          <p:cNvPr id="49" name="Picture 48"/>
          <p:cNvPicPr>
            <a:picLocks noChangeAspect="1"/>
          </p:cNvPicPr>
          <p:nvPr/>
        </p:nvPicPr>
        <p:blipFill>
          <a:blip r:embed="rId4"/>
          <a:stretch>
            <a:fillRect/>
          </a:stretch>
        </p:blipFill>
        <p:spPr>
          <a:xfrm>
            <a:off x="4337006" y="3648103"/>
            <a:ext cx="10800000" cy="659627"/>
          </a:xfrm>
          <a:prstGeom prst="rect">
            <a:avLst/>
          </a:prstGeom>
        </p:spPr>
      </p:pic>
      <p:pic>
        <p:nvPicPr>
          <p:cNvPr id="51" name="Picture 50"/>
          <p:cNvPicPr>
            <a:picLocks noChangeAspect="1"/>
          </p:cNvPicPr>
          <p:nvPr/>
        </p:nvPicPr>
        <p:blipFill>
          <a:blip r:embed="rId5"/>
          <a:stretch>
            <a:fillRect/>
          </a:stretch>
        </p:blipFill>
        <p:spPr>
          <a:xfrm>
            <a:off x="4337007" y="6509296"/>
            <a:ext cx="10800000" cy="2465749"/>
          </a:xfrm>
          <a:prstGeom prst="rect">
            <a:avLst/>
          </a:prstGeom>
        </p:spPr>
      </p:pic>
      <p:pic>
        <p:nvPicPr>
          <p:cNvPr id="52" name="Picture 51"/>
          <p:cNvPicPr>
            <a:picLocks noChangeAspect="1"/>
          </p:cNvPicPr>
          <p:nvPr/>
        </p:nvPicPr>
        <p:blipFill rotWithShape="1">
          <a:blip r:embed="rId6" cstate="print">
            <a:extLst>
              <a:ext uri="{28A0092B-C50C-407E-A947-70E740481C1C}">
                <a14:useLocalDpi xmlns:a14="http://schemas.microsoft.com/office/drawing/2010/main" val="0"/>
              </a:ext>
            </a:extLst>
          </a:blip>
          <a:srcRect l="72019"/>
          <a:stretch/>
        </p:blipFill>
        <p:spPr>
          <a:xfrm>
            <a:off x="3962399" y="4406900"/>
            <a:ext cx="431125" cy="3137813"/>
          </a:xfrm>
          <a:prstGeom prst="rect">
            <a:avLst/>
          </a:prstGeom>
        </p:spPr>
      </p:pic>
      <p:sp>
        <p:nvSpPr>
          <p:cNvPr id="53" name="TextBox 52"/>
          <p:cNvSpPr txBox="1"/>
          <p:nvPr/>
        </p:nvSpPr>
        <p:spPr>
          <a:xfrm>
            <a:off x="1459608" y="5419718"/>
            <a:ext cx="2423886" cy="1477328"/>
          </a:xfrm>
          <a:prstGeom prst="rect">
            <a:avLst/>
          </a:prstGeom>
          <a:noFill/>
        </p:spPr>
        <p:txBody>
          <a:bodyPr wrap="square" rtlCol="0">
            <a:spAutoFit/>
          </a:bodyPr>
          <a:lstStyle/>
          <a:p>
            <a:pPr algn="ctr">
              <a:lnSpc>
                <a:spcPct val="120000"/>
              </a:lnSpc>
            </a:pPr>
            <a:r>
              <a:rPr lang="nl-BE" sz="2500" smtClean="0"/>
              <a:t>Input for next model cycle of 1 year</a:t>
            </a:r>
          </a:p>
        </p:txBody>
      </p:sp>
      <p:pic>
        <p:nvPicPr>
          <p:cNvPr id="3" name="Picture 2"/>
          <p:cNvPicPr>
            <a:picLocks noChangeAspect="1"/>
          </p:cNvPicPr>
          <p:nvPr/>
        </p:nvPicPr>
        <p:blipFill rotWithShape="1">
          <a:blip r:embed="rId7"/>
          <a:srcRect l="13398" t="20494" r="25" b="40427"/>
          <a:stretch/>
        </p:blipFill>
        <p:spPr>
          <a:xfrm>
            <a:off x="4342204" y="4262649"/>
            <a:ext cx="10800000" cy="2315830"/>
          </a:xfrm>
          <a:prstGeom prst="rect">
            <a:avLst/>
          </a:prstGeom>
        </p:spPr>
      </p:pic>
      <p:sp>
        <p:nvSpPr>
          <p:cNvPr id="32" name="TextBox 31"/>
          <p:cNvSpPr txBox="1"/>
          <p:nvPr/>
        </p:nvSpPr>
        <p:spPr>
          <a:xfrm>
            <a:off x="1451988" y="4253124"/>
            <a:ext cx="2423886" cy="511615"/>
          </a:xfrm>
          <a:prstGeom prst="rect">
            <a:avLst/>
          </a:prstGeom>
          <a:noFill/>
        </p:spPr>
        <p:txBody>
          <a:bodyPr wrap="square" rtlCol="0">
            <a:spAutoFit/>
          </a:bodyPr>
          <a:lstStyle/>
          <a:p>
            <a:pPr algn="ctr">
              <a:lnSpc>
                <a:spcPct val="120000"/>
              </a:lnSpc>
            </a:pPr>
            <a:r>
              <a:rPr lang="nl-BE" sz="2500" smtClean="0"/>
              <a:t>Treatment</a:t>
            </a:r>
          </a:p>
        </p:txBody>
      </p:sp>
      <p:cxnSp>
        <p:nvCxnSpPr>
          <p:cNvPr id="20" name="Straight Connector 19"/>
          <p:cNvCxnSpPr/>
          <p:nvPr/>
        </p:nvCxnSpPr>
        <p:spPr>
          <a:xfrm flipV="1">
            <a:off x="3457575" y="4532314"/>
            <a:ext cx="610568" cy="3175"/>
          </a:xfrm>
          <a:prstGeom prst="line">
            <a:avLst/>
          </a:prstGeom>
          <a:ln w="28575">
            <a:solidFill>
              <a:schemeClr val="tx1">
                <a:lumMod val="75000"/>
                <a:lumOff val="25000"/>
              </a:schemeClr>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12830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53" grpId="0"/>
      <p:bldP spid="32"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779639" y="888607"/>
            <a:ext cx="13870940" cy="612817"/>
          </a:xfrm>
        </p:spPr>
        <p:txBody>
          <a:bodyPr/>
          <a:lstStyle/>
          <a:p>
            <a:r>
              <a:rPr lang="nl-BE" sz="3700" u="none" cap="none"/>
              <a:t>Disclosure of competing financial interests</a:t>
            </a:r>
            <a:endParaRPr lang="en-GB" sz="3700" u="none" cap="none"/>
          </a:p>
        </p:txBody>
      </p:sp>
      <p:sp>
        <p:nvSpPr>
          <p:cNvPr id="3" name="Content Placeholder 2"/>
          <p:cNvSpPr>
            <a:spLocks noGrp="1"/>
          </p:cNvSpPr>
          <p:nvPr>
            <p:ph idx="1"/>
          </p:nvPr>
        </p:nvSpPr>
        <p:spPr>
          <a:xfrm>
            <a:off x="779638" y="2040850"/>
            <a:ext cx="16073261" cy="6493550"/>
          </a:xfrm>
        </p:spPr>
        <p:txBody>
          <a:bodyPr>
            <a:noAutofit/>
          </a:bodyPr>
          <a:lstStyle/>
          <a:p>
            <a:pPr marL="230188" indent="-230188" defTabSz="1300368" fontAlgn="base">
              <a:lnSpc>
                <a:spcPct val="110000"/>
              </a:lnSpc>
              <a:spcBef>
                <a:spcPts val="2000"/>
              </a:spcBef>
              <a:spcAft>
                <a:spcPts val="2400"/>
              </a:spcAft>
              <a:buClr>
                <a:schemeClr val="tx2"/>
              </a:buClr>
              <a:buFont typeface="Arial" panose="020B0604020202020204" pitchFamily="34" charset="0"/>
              <a:buChar char="•"/>
            </a:pPr>
            <a:r>
              <a:rPr lang="en-GB" sz="2700" kern="0"/>
              <a:t>Shane Kavanagh and Bert Heirman are employees of Janssen Pharmaceutica, an operating company of Johnson &amp; Johnson and also hold stock and options in Johnson &amp; Johnson</a:t>
            </a:r>
          </a:p>
          <a:p>
            <a:pPr marL="230188" indent="-230188" defTabSz="1300368" fontAlgn="base">
              <a:lnSpc>
                <a:spcPct val="110000"/>
              </a:lnSpc>
              <a:spcBef>
                <a:spcPts val="2000"/>
              </a:spcBef>
              <a:spcAft>
                <a:spcPts val="2400"/>
              </a:spcAft>
              <a:buClr>
                <a:schemeClr val="tx2"/>
              </a:buClr>
              <a:buFont typeface="Arial" panose="020B0604020202020204" pitchFamily="34" charset="0"/>
              <a:buChar char="•"/>
            </a:pPr>
            <a:r>
              <a:rPr lang="en-GB" sz="2700" kern="0" smtClean="0"/>
              <a:t>This </a:t>
            </a:r>
            <a:r>
              <a:rPr lang="en-GB" sz="2700" kern="0"/>
              <a:t>work was carried out as part of a PhD program jointly funded by the Flemish government (Flemish Innovation and Entrepreneurship, VLAIO) and Janssen Pharmaceutica as a </a:t>
            </a:r>
            <a:r>
              <a:rPr lang="en-US" sz="2700" kern="0"/>
              <a:t>Baekeland mandate grant (no. 140249) of Sam Debaveye</a:t>
            </a:r>
          </a:p>
          <a:p>
            <a:pPr marL="230188" indent="-230188" defTabSz="1300368" fontAlgn="base">
              <a:lnSpc>
                <a:spcPct val="110000"/>
              </a:lnSpc>
              <a:spcBef>
                <a:spcPts val="2000"/>
              </a:spcBef>
              <a:spcAft>
                <a:spcPts val="2400"/>
              </a:spcAft>
              <a:buClr>
                <a:schemeClr val="tx2"/>
              </a:buClr>
              <a:buFont typeface="Arial" panose="020B0604020202020204" pitchFamily="34" charset="0"/>
              <a:buChar char="•"/>
            </a:pPr>
            <a:r>
              <a:rPr lang="en-US" sz="2700" kern="0" smtClean="0"/>
              <a:t>Sam </a:t>
            </a:r>
            <a:r>
              <a:rPr lang="en-US" sz="2700" kern="0"/>
              <a:t>Debaveye received travel funding through the Baekeland mandate grant</a:t>
            </a:r>
          </a:p>
          <a:p>
            <a:pPr marL="230188" indent="-230188" defTabSz="1300368" fontAlgn="base">
              <a:lnSpc>
                <a:spcPct val="110000"/>
              </a:lnSpc>
              <a:spcBef>
                <a:spcPts val="2000"/>
              </a:spcBef>
              <a:spcAft>
                <a:spcPts val="2400"/>
              </a:spcAft>
              <a:buClr>
                <a:schemeClr val="tx2"/>
              </a:buClr>
              <a:buFont typeface="Arial" panose="020B0604020202020204" pitchFamily="34" charset="0"/>
              <a:buChar char="•"/>
            </a:pPr>
            <a:r>
              <a:rPr lang="en-US" sz="2700" kern="0" smtClean="0"/>
              <a:t>Jo </a:t>
            </a:r>
            <a:r>
              <a:rPr lang="en-US" sz="2700" kern="0"/>
              <a:t>Dewulf worked as a consultant for Janssen Pharmaceutica</a:t>
            </a:r>
          </a:p>
          <a:p>
            <a:pPr marL="230188" indent="-230188" defTabSz="1300368" fontAlgn="base">
              <a:lnSpc>
                <a:spcPct val="110000"/>
              </a:lnSpc>
              <a:spcBef>
                <a:spcPts val="2000"/>
              </a:spcBef>
              <a:spcAft>
                <a:spcPts val="2400"/>
              </a:spcAft>
              <a:buClr>
                <a:schemeClr val="tx2"/>
              </a:buClr>
              <a:buFont typeface="Arial" panose="020B0604020202020204" pitchFamily="34" charset="0"/>
              <a:buChar char="•"/>
            </a:pPr>
            <a:r>
              <a:rPr lang="en-US" sz="2700" kern="0" smtClean="0"/>
              <a:t>Delphine </a:t>
            </a:r>
            <a:r>
              <a:rPr lang="en-US" sz="2700" kern="0"/>
              <a:t>De Smedt </a:t>
            </a:r>
            <a:r>
              <a:rPr lang="en-US" sz="2700" kern="0" smtClean="0"/>
              <a:t>and Claudia Virginia Gonzalez Torres declare </a:t>
            </a:r>
            <a:r>
              <a:rPr lang="en-US" sz="2700" kern="0"/>
              <a:t>no actual or potential competing financial interests</a:t>
            </a:r>
            <a:endParaRPr lang="en-GB" sz="2700" kern="0"/>
          </a:p>
        </p:txBody>
      </p:sp>
      <p:sp>
        <p:nvSpPr>
          <p:cNvPr id="6" name="Slide Number Placeholder 5"/>
          <p:cNvSpPr>
            <a:spLocks noGrp="1"/>
          </p:cNvSpPr>
          <p:nvPr>
            <p:ph type="sldNum" sz="quarter" idx="12"/>
          </p:nvPr>
        </p:nvSpPr>
        <p:spPr/>
        <p:txBody>
          <a:bodyPr/>
          <a:lstStyle/>
          <a:p>
            <a:fld id="{AA650495-28B0-4DBC-A96C-530BF5253D0D}" type="slidenum">
              <a:rPr lang="en-US" smtClean="0"/>
              <a:pPr/>
              <a:t>17</a:t>
            </a:fld>
            <a:endParaRPr lang="en-US"/>
          </a:p>
        </p:txBody>
      </p:sp>
    </p:spTree>
    <p:extLst>
      <p:ext uri="{BB962C8B-B14F-4D97-AF65-F5344CB8AC3E}">
        <p14:creationId xmlns:p14="http://schemas.microsoft.com/office/powerpoint/2010/main" val="4167733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0265"/>
          <a:stretch/>
        </p:blipFill>
        <p:spPr bwMode="auto">
          <a:xfrm>
            <a:off x="13250312" y="6981149"/>
            <a:ext cx="2876591" cy="2005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79639" y="559425"/>
            <a:ext cx="15428925" cy="612817"/>
          </a:xfrm>
        </p:spPr>
        <p:txBody>
          <a:bodyPr/>
          <a:lstStyle/>
          <a:p>
            <a:r>
              <a:rPr lang="nl-BE" sz="3700" u="none" cap="none" smtClean="0"/>
              <a:t>The sustainability assessment toolbox today</a:t>
            </a:r>
            <a:endParaRPr lang="en-GB" sz="3700" u="none" cap="none"/>
          </a:p>
        </p:txBody>
      </p:sp>
      <p:sp>
        <p:nvSpPr>
          <p:cNvPr id="6" name="Slide Number Placeholder 5"/>
          <p:cNvSpPr>
            <a:spLocks noGrp="1"/>
          </p:cNvSpPr>
          <p:nvPr>
            <p:ph type="sldNum" sz="quarter" idx="12"/>
          </p:nvPr>
        </p:nvSpPr>
        <p:spPr/>
        <p:txBody>
          <a:bodyPr/>
          <a:lstStyle/>
          <a:p>
            <a:fld id="{AA650495-28B0-4DBC-A96C-530BF5253D0D}" type="slidenum">
              <a:rPr lang="en-US" smtClean="0"/>
              <a:pPr/>
              <a:t>2</a:t>
            </a:fld>
            <a:endParaRPr lang="en-US"/>
          </a:p>
        </p:txBody>
      </p:sp>
      <p:sp>
        <p:nvSpPr>
          <p:cNvPr id="17" name="Rectangle 3"/>
          <p:cNvSpPr>
            <a:spLocks noChangeArrowheads="1"/>
          </p:cNvSpPr>
          <p:nvPr/>
        </p:nvSpPr>
        <p:spPr bwMode="auto">
          <a:xfrm>
            <a:off x="13414760" y="3853933"/>
            <a:ext cx="3868057" cy="46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chemeClr val="tx1"/>
                </a:solidFill>
                <a:latin typeface="Arial" charset="0"/>
              </a:defRPr>
            </a:lvl1pPr>
            <a:lvl2pPr marL="742950" indent="-285750"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chemeClr val="tx1"/>
                </a:solidFill>
                <a:latin typeface="Arial" charset="0"/>
              </a:defRPr>
            </a:lvl2pPr>
            <a:lvl3pPr marL="1143000" indent="-228600"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Arial" charset="0"/>
              </a:defRPr>
            </a:lvl3pPr>
            <a:lvl4pPr marL="1600200" indent="-228600"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4pPr>
            <a:lvl5pPr marL="2057400" indent="-228600" eaLnBrk="0" hangingPunct="0">
              <a:spcBef>
                <a:spcPct val="200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5pPr>
            <a:lvl6pPr marL="25146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6pPr>
            <a:lvl7pPr marL="29718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7pPr>
            <a:lvl8pPr marL="34290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8pPr>
            <a:lvl9pPr marL="3886200" indent="-228600" eaLnBrk="0" fontAlgn="base" hangingPunct="0">
              <a:spcBef>
                <a:spcPct val="20000"/>
              </a:spcBef>
              <a:spcAft>
                <a:spcPct val="0"/>
              </a:spcAft>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chemeClr val="tx1"/>
                </a:solidFill>
                <a:latin typeface="Arial" charset="0"/>
              </a:defRPr>
            </a:lvl9pPr>
          </a:lstStyle>
          <a:p>
            <a:pPr eaLnBrk="1" hangingPunct="1">
              <a:spcBef>
                <a:spcPct val="0"/>
              </a:spcBef>
              <a:buFontTx/>
              <a:buNone/>
              <a:defRPr/>
            </a:pPr>
            <a:r>
              <a:rPr lang="nl-BE" altLang="en-US" sz="2400" dirty="0" smtClean="0">
                <a:latin typeface="+mj-lt"/>
              </a:rPr>
              <a:t>Source: Dewulf et al., 2016</a:t>
            </a:r>
            <a:endParaRPr lang="en-GB" altLang="en-US" sz="2400" dirty="0" smtClean="0">
              <a:latin typeface="+mj-lt"/>
            </a:endParaRPr>
          </a:p>
        </p:txBody>
      </p:sp>
      <p:sp>
        <p:nvSpPr>
          <p:cNvPr id="19" name="TextBox 9"/>
          <p:cNvSpPr txBox="1">
            <a:spLocks noChangeArrowheads="1"/>
          </p:cNvSpPr>
          <p:nvPr/>
        </p:nvSpPr>
        <p:spPr bwMode="auto">
          <a:xfrm>
            <a:off x="562529" y="7372001"/>
            <a:ext cx="1186684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nl-BE" sz="3000"/>
              <a:t>EC Communication on Integrated Product Policy (COM (2003) 302):</a:t>
            </a:r>
          </a:p>
          <a:p>
            <a:pPr algn="ctr" eaLnBrk="1" hangingPunct="1">
              <a:spcBef>
                <a:spcPct val="0"/>
              </a:spcBef>
              <a:buFontTx/>
              <a:buNone/>
            </a:pPr>
            <a:r>
              <a:rPr lang="en-US" altLang="nl-BE" sz="3000"/>
              <a:t>“</a:t>
            </a:r>
            <a:r>
              <a:rPr lang="en-US" altLang="nl-BE" sz="3000" i="1"/>
              <a:t>Life Cycle Assessments provide the best framework for </a:t>
            </a:r>
            <a:r>
              <a:rPr lang="en-US" altLang="nl-BE" sz="3000" i="1" smtClean="0"/>
              <a:t>assessing  </a:t>
            </a:r>
            <a:r>
              <a:rPr lang="en-US" altLang="nl-BE" sz="3000" i="1"/>
              <a:t>the potential environmental impacts of products currently available</a:t>
            </a:r>
            <a:r>
              <a:rPr lang="en-US" altLang="nl-BE" sz="3000"/>
              <a:t>”</a:t>
            </a:r>
            <a:endParaRPr lang="nl-BE" altLang="nl-BE" sz="3000"/>
          </a:p>
        </p:txBody>
      </p:sp>
      <p:sp>
        <p:nvSpPr>
          <p:cNvPr id="20" name="TextBox 3"/>
          <p:cNvSpPr txBox="1">
            <a:spLocks noChangeArrowheads="1"/>
          </p:cNvSpPr>
          <p:nvPr/>
        </p:nvSpPr>
        <p:spPr bwMode="auto">
          <a:xfrm>
            <a:off x="12566590" y="7020836"/>
            <a:ext cx="41504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nl-BE" altLang="nl-BE" sz="2400" b="1"/>
              <a:t>European Platform for LCA</a:t>
            </a:r>
          </a:p>
          <a:p>
            <a:pPr algn="ctr" eaLnBrk="1" hangingPunct="1">
              <a:spcBef>
                <a:spcPct val="0"/>
              </a:spcBef>
              <a:buFontTx/>
              <a:buNone/>
            </a:pPr>
            <a:r>
              <a:rPr lang="nl-BE" altLang="nl-BE" sz="2400" b="1"/>
              <a:t> (EPLCA)</a:t>
            </a:r>
          </a:p>
        </p:txBody>
      </p:sp>
      <p:sp>
        <p:nvSpPr>
          <p:cNvPr id="23" name="TextBox 12"/>
          <p:cNvSpPr txBox="1">
            <a:spLocks noChangeArrowheads="1"/>
          </p:cNvSpPr>
          <p:nvPr/>
        </p:nvSpPr>
        <p:spPr bwMode="auto">
          <a:xfrm>
            <a:off x="562530" y="6485159"/>
            <a:ext cx="526900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BE" altLang="nl-BE" sz="3000"/>
              <a:t>Life </a:t>
            </a:r>
            <a:r>
              <a:rPr lang="nl-BE" altLang="nl-BE" sz="3000" smtClean="0"/>
              <a:t>Cycle </a:t>
            </a:r>
            <a:r>
              <a:rPr lang="nl-BE" altLang="nl-BE" sz="3000"/>
              <a:t>A</a:t>
            </a:r>
            <a:r>
              <a:rPr lang="nl-BE" altLang="nl-BE" sz="3000" smtClean="0"/>
              <a:t>ssessment </a:t>
            </a:r>
            <a:r>
              <a:rPr lang="nl-BE" altLang="nl-BE" sz="3000"/>
              <a:t>(LCA):</a:t>
            </a:r>
          </a:p>
        </p:txBody>
      </p:sp>
      <p:sp>
        <p:nvSpPr>
          <p:cNvPr id="24" name="TextBox 8"/>
          <p:cNvSpPr txBox="1">
            <a:spLocks noChangeArrowheads="1"/>
          </p:cNvSpPr>
          <p:nvPr/>
        </p:nvSpPr>
        <p:spPr bwMode="auto">
          <a:xfrm>
            <a:off x="12429372" y="6365239"/>
            <a:ext cx="221246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BE" altLang="nl-BE" sz="3000"/>
              <a:t>Policy level:</a:t>
            </a:r>
          </a:p>
        </p:txBody>
      </p:sp>
      <p:sp>
        <p:nvSpPr>
          <p:cNvPr id="25" name="Rectangle 24"/>
          <p:cNvSpPr/>
          <p:nvPr/>
        </p:nvSpPr>
        <p:spPr>
          <a:xfrm>
            <a:off x="12566591" y="6981149"/>
            <a:ext cx="4150494" cy="20624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BE"/>
          </a:p>
        </p:txBody>
      </p:sp>
      <p:pic>
        <p:nvPicPr>
          <p:cNvPr id="12" name="Picture 11"/>
          <p:cNvPicPr>
            <a:picLocks noChangeAspect="1"/>
          </p:cNvPicPr>
          <p:nvPr/>
        </p:nvPicPr>
        <p:blipFill>
          <a:blip r:embed="rId4"/>
          <a:stretch>
            <a:fillRect/>
          </a:stretch>
        </p:blipFill>
        <p:spPr>
          <a:xfrm>
            <a:off x="4468228" y="1454065"/>
            <a:ext cx="8072114" cy="5406585"/>
          </a:xfrm>
          <a:prstGeom prst="rect">
            <a:avLst/>
          </a:prstGeom>
        </p:spPr>
      </p:pic>
    </p:spTree>
    <p:extLst>
      <p:ext uri="{BB962C8B-B14F-4D97-AF65-F5344CB8AC3E}">
        <p14:creationId xmlns:p14="http://schemas.microsoft.com/office/powerpoint/2010/main" val="8730707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bwMode="auto">
          <a:xfrm>
            <a:off x="1253271" y="6064680"/>
            <a:ext cx="15740632" cy="709253"/>
          </a:xfrm>
          <a:prstGeom prst="rect">
            <a:avLst/>
          </a:prstGeom>
          <a:noFill/>
          <a:ln w="9525">
            <a:noFill/>
            <a:miter lim="800000"/>
            <a:headEnd/>
            <a:tailEnd/>
          </a:ln>
        </p:spPr>
        <p:txBody>
          <a:bodyPr vert="horz" wrap="square" lIns="154808" tIns="77404" rIns="154808" bIns="77404" numCol="1" anchor="t" anchorCtr="0" compatLnSpc="1">
            <a:prstTxWarp prst="textNoShape">
              <a:avLst/>
            </a:prstTxWarp>
          </a:bodyPr>
          <a:lstStyle>
            <a:lvl1pPr marL="230188" indent="-230188" algn="l" rtl="0" eaLnBrk="1" fontAlgn="base" hangingPunct="1">
              <a:spcBef>
                <a:spcPts val="2000"/>
              </a:spcBef>
              <a:spcAft>
                <a:spcPct val="0"/>
              </a:spcAft>
              <a:buClr>
                <a:schemeClr val="tx2"/>
              </a:buClr>
              <a:buChar char="•"/>
              <a:defRPr sz="2000">
                <a:solidFill>
                  <a:schemeClr val="tx1"/>
                </a:solidFill>
                <a:latin typeface="+mn-lt"/>
                <a:ea typeface="+mn-ea"/>
                <a:cs typeface="+mn-cs"/>
              </a:defRPr>
            </a:lvl1pPr>
            <a:lvl2pPr marL="569913" indent="-227013" algn="l" rtl="0" eaLnBrk="1" fontAlgn="base" hangingPunct="1">
              <a:spcBef>
                <a:spcPts val="1200"/>
              </a:spcBef>
              <a:spcAft>
                <a:spcPct val="0"/>
              </a:spcAft>
              <a:buClr>
                <a:schemeClr val="tx2"/>
              </a:buClr>
              <a:buChar char="–"/>
              <a:defRPr sz="1800">
                <a:solidFill>
                  <a:schemeClr val="tx1"/>
                </a:solidFill>
                <a:latin typeface="+mn-lt"/>
              </a:defRPr>
            </a:lvl2pPr>
            <a:lvl3pPr marL="912813" indent="-227013" algn="l" rtl="0" eaLnBrk="1" fontAlgn="base" hangingPunct="1">
              <a:spcBef>
                <a:spcPts val="600"/>
              </a:spcBef>
              <a:spcAft>
                <a:spcPct val="0"/>
              </a:spcAft>
              <a:buClr>
                <a:schemeClr val="tx2"/>
              </a:buClr>
              <a:buChar char="•"/>
              <a:defRPr sz="1600">
                <a:solidFill>
                  <a:schemeClr val="tx1"/>
                </a:solidFill>
                <a:latin typeface="+mn-lt"/>
              </a:defRPr>
            </a:lvl3pPr>
            <a:lvl4pPr marL="1252538" indent="-220663" algn="l" rtl="0" eaLnBrk="1" fontAlgn="base" hangingPunct="1">
              <a:spcBef>
                <a:spcPts val="600"/>
              </a:spcBef>
              <a:spcAft>
                <a:spcPct val="0"/>
              </a:spcAft>
              <a:buClr>
                <a:schemeClr val="tx2"/>
              </a:buClr>
              <a:buChar char="–"/>
              <a:defRPr sz="1400">
                <a:solidFill>
                  <a:schemeClr val="tx1"/>
                </a:solidFill>
                <a:latin typeface="+mn-lt"/>
              </a:defRPr>
            </a:lvl4pPr>
            <a:lvl5pPr marL="1601788" indent="-230188" algn="l" rtl="0" eaLnBrk="1" fontAlgn="base" hangingPunct="1">
              <a:spcBef>
                <a:spcPts val="600"/>
              </a:spcBef>
              <a:spcAft>
                <a:spcPct val="0"/>
              </a:spcAft>
              <a:buClr>
                <a:schemeClr val="tx2"/>
              </a:buClr>
              <a:buFont typeface="Arial" pitchFamily="34" charset="0"/>
              <a:buChar char="–"/>
              <a:defRPr sz="1200">
                <a:solidFill>
                  <a:schemeClr val="tx1"/>
                </a:solidFill>
                <a:latin typeface="+mn-lt"/>
              </a:defRPr>
            </a:lvl5pPr>
            <a:lvl6pPr marL="2060575" indent="-230188" algn="l" rtl="0" eaLnBrk="1" fontAlgn="base" hangingPunct="1">
              <a:spcBef>
                <a:spcPct val="25000"/>
              </a:spcBef>
              <a:spcAft>
                <a:spcPct val="0"/>
              </a:spcAft>
              <a:buClr>
                <a:schemeClr val="folHlink"/>
              </a:buClr>
              <a:buChar char="»"/>
              <a:defRPr sz="1200">
                <a:solidFill>
                  <a:schemeClr val="tx1"/>
                </a:solidFill>
                <a:latin typeface="+mn-lt"/>
              </a:defRPr>
            </a:lvl6pPr>
            <a:lvl7pPr marL="2517775" indent="-230188" algn="l" rtl="0" eaLnBrk="1" fontAlgn="base" hangingPunct="1">
              <a:spcBef>
                <a:spcPct val="25000"/>
              </a:spcBef>
              <a:spcAft>
                <a:spcPct val="0"/>
              </a:spcAft>
              <a:buClr>
                <a:schemeClr val="folHlink"/>
              </a:buClr>
              <a:buChar char="»"/>
              <a:defRPr sz="1200">
                <a:solidFill>
                  <a:schemeClr val="tx1"/>
                </a:solidFill>
                <a:latin typeface="+mn-lt"/>
              </a:defRPr>
            </a:lvl7pPr>
            <a:lvl8pPr marL="2974975" indent="-230188" algn="l" rtl="0" eaLnBrk="1" fontAlgn="base" hangingPunct="1">
              <a:spcBef>
                <a:spcPct val="25000"/>
              </a:spcBef>
              <a:spcAft>
                <a:spcPct val="0"/>
              </a:spcAft>
              <a:buClr>
                <a:schemeClr val="folHlink"/>
              </a:buClr>
              <a:buChar char="»"/>
              <a:defRPr sz="1200">
                <a:solidFill>
                  <a:schemeClr val="tx1"/>
                </a:solidFill>
                <a:latin typeface="+mn-lt"/>
              </a:defRPr>
            </a:lvl8pPr>
            <a:lvl9pPr marL="3432175" indent="-230188" algn="l" rtl="0" eaLnBrk="1" fontAlgn="base" hangingPunct="1">
              <a:spcBef>
                <a:spcPct val="25000"/>
              </a:spcBef>
              <a:spcAft>
                <a:spcPct val="0"/>
              </a:spcAft>
              <a:buClr>
                <a:schemeClr val="folHlink"/>
              </a:buClr>
              <a:buChar char="»"/>
              <a:defRPr sz="1200">
                <a:solidFill>
                  <a:schemeClr val="tx1"/>
                </a:solidFill>
                <a:latin typeface="+mn-lt"/>
              </a:defRPr>
            </a:lvl9pPr>
          </a:lstStyle>
          <a:p>
            <a:pPr indent="-360000"/>
            <a:r>
              <a:rPr lang="nl-BE" sz="3500" kern="0" smtClean="0"/>
              <a:t>Patient (Human Health)</a:t>
            </a:r>
            <a:endParaRPr lang="nl-BE" sz="3500" kern="0"/>
          </a:p>
        </p:txBody>
      </p:sp>
      <p:sp>
        <p:nvSpPr>
          <p:cNvPr id="2" name="Title 1"/>
          <p:cNvSpPr>
            <a:spLocks noGrp="1"/>
          </p:cNvSpPr>
          <p:nvPr>
            <p:ph type="title"/>
          </p:nvPr>
        </p:nvSpPr>
        <p:spPr>
          <a:xfrm>
            <a:off x="779639" y="559425"/>
            <a:ext cx="15428925" cy="612817"/>
          </a:xfrm>
        </p:spPr>
        <p:txBody>
          <a:bodyPr/>
          <a:lstStyle/>
          <a:p>
            <a:r>
              <a:rPr lang="nl-BE" sz="3700" u="none" cap="none"/>
              <a:t>Including the benefit of a health care pathway</a:t>
            </a:r>
            <a:endParaRPr lang="en-GB" sz="3700" u="none" cap="none"/>
          </a:p>
        </p:txBody>
      </p:sp>
      <p:sp>
        <p:nvSpPr>
          <p:cNvPr id="6" name="Slide Number Placeholder 5"/>
          <p:cNvSpPr>
            <a:spLocks noGrp="1"/>
          </p:cNvSpPr>
          <p:nvPr>
            <p:ph type="sldNum" sz="quarter" idx="12"/>
          </p:nvPr>
        </p:nvSpPr>
        <p:spPr/>
        <p:txBody>
          <a:bodyPr/>
          <a:lstStyle/>
          <a:p>
            <a:fld id="{AA650495-28B0-4DBC-A96C-530BF5253D0D}" type="slidenum">
              <a:rPr lang="en-US" smtClean="0"/>
              <a:pPr/>
              <a:t>3</a:t>
            </a:fld>
            <a:endParaRPr lang="en-US"/>
          </a:p>
        </p:txBody>
      </p:sp>
      <p:sp>
        <p:nvSpPr>
          <p:cNvPr id="7" name="Rectangle 6"/>
          <p:cNvSpPr/>
          <p:nvPr/>
        </p:nvSpPr>
        <p:spPr bwMode="auto">
          <a:xfrm>
            <a:off x="13696350" y="3305386"/>
            <a:ext cx="1294380" cy="960227"/>
          </a:xfrm>
          <a:prstGeom prst="rect">
            <a:avLst/>
          </a:prstGeom>
          <a:noFill/>
          <a:ln w="28575" cap="flat" cmpd="sng" algn="ctr">
            <a:solidFill>
              <a:srgbClr val="C00000"/>
            </a:solidFill>
            <a:prstDash val="solid"/>
            <a:round/>
            <a:headEnd type="none" w="med" len="med"/>
            <a:tailEnd type="none" w="med" len="med"/>
          </a:ln>
          <a:effectLst/>
        </p:spPr>
        <p:txBody>
          <a:bodyPr vert="horz" wrap="square" lIns="154808" tIns="77404" rIns="154808" bIns="77404" numCol="1" rtlCol="0" anchor="t" anchorCtr="0" compatLnSpc="1">
            <a:prstTxWarp prst="textNoShape">
              <a:avLst/>
            </a:prstTxWarp>
          </a:bodyPr>
          <a:lstStyle/>
          <a:p>
            <a:pPr defTabSz="1548079" eaLnBrk="0" fontAlgn="base" hangingPunct="0">
              <a:spcBef>
                <a:spcPct val="0"/>
              </a:spcBef>
              <a:spcAft>
                <a:spcPct val="0"/>
              </a:spcAft>
            </a:pPr>
            <a:endParaRPr lang="en-GB" sz="4100">
              <a:latin typeface="Verdana" charset="0"/>
            </a:endParaRPr>
          </a:p>
        </p:txBody>
      </p:sp>
      <p:sp>
        <p:nvSpPr>
          <p:cNvPr id="9" name="Content Placeholder 2"/>
          <p:cNvSpPr txBox="1">
            <a:spLocks/>
          </p:cNvSpPr>
          <p:nvPr/>
        </p:nvSpPr>
        <p:spPr bwMode="auto">
          <a:xfrm>
            <a:off x="1256450" y="5201292"/>
            <a:ext cx="15740632" cy="722788"/>
          </a:xfrm>
          <a:prstGeom prst="rect">
            <a:avLst/>
          </a:prstGeom>
          <a:noFill/>
          <a:ln w="9525">
            <a:noFill/>
            <a:miter lim="800000"/>
            <a:headEnd/>
            <a:tailEnd/>
          </a:ln>
        </p:spPr>
        <p:txBody>
          <a:bodyPr vert="horz" wrap="square" lIns="154808" tIns="77404" rIns="154808" bIns="77404" numCol="1" anchor="t" anchorCtr="0" compatLnSpc="1">
            <a:prstTxWarp prst="textNoShape">
              <a:avLst/>
            </a:prstTxWarp>
          </a:bodyPr>
          <a:lstStyle>
            <a:lvl1pPr marL="230188" indent="-230188" algn="l" rtl="0" eaLnBrk="1" fontAlgn="base" hangingPunct="1">
              <a:spcBef>
                <a:spcPts val="2000"/>
              </a:spcBef>
              <a:spcAft>
                <a:spcPct val="0"/>
              </a:spcAft>
              <a:buClr>
                <a:schemeClr val="tx2"/>
              </a:buClr>
              <a:buChar char="•"/>
              <a:defRPr sz="2000">
                <a:solidFill>
                  <a:schemeClr val="tx1"/>
                </a:solidFill>
                <a:latin typeface="+mn-lt"/>
                <a:ea typeface="+mn-ea"/>
                <a:cs typeface="+mn-cs"/>
              </a:defRPr>
            </a:lvl1pPr>
            <a:lvl2pPr marL="569913" indent="-227013" algn="l" rtl="0" eaLnBrk="1" fontAlgn="base" hangingPunct="1">
              <a:spcBef>
                <a:spcPts val="1200"/>
              </a:spcBef>
              <a:spcAft>
                <a:spcPct val="0"/>
              </a:spcAft>
              <a:buClr>
                <a:schemeClr val="tx2"/>
              </a:buClr>
              <a:buChar char="–"/>
              <a:defRPr sz="1800">
                <a:solidFill>
                  <a:schemeClr val="tx1"/>
                </a:solidFill>
                <a:latin typeface="+mn-lt"/>
              </a:defRPr>
            </a:lvl2pPr>
            <a:lvl3pPr marL="912813" indent="-227013" algn="l" rtl="0" eaLnBrk="1" fontAlgn="base" hangingPunct="1">
              <a:spcBef>
                <a:spcPts val="600"/>
              </a:spcBef>
              <a:spcAft>
                <a:spcPct val="0"/>
              </a:spcAft>
              <a:buClr>
                <a:schemeClr val="tx2"/>
              </a:buClr>
              <a:buChar char="•"/>
              <a:defRPr sz="1600">
                <a:solidFill>
                  <a:schemeClr val="tx1"/>
                </a:solidFill>
                <a:latin typeface="+mn-lt"/>
              </a:defRPr>
            </a:lvl3pPr>
            <a:lvl4pPr marL="1252538" indent="-220663" algn="l" rtl="0" eaLnBrk="1" fontAlgn="base" hangingPunct="1">
              <a:spcBef>
                <a:spcPts val="600"/>
              </a:spcBef>
              <a:spcAft>
                <a:spcPct val="0"/>
              </a:spcAft>
              <a:buClr>
                <a:schemeClr val="tx2"/>
              </a:buClr>
              <a:buChar char="–"/>
              <a:defRPr sz="1400">
                <a:solidFill>
                  <a:schemeClr val="tx1"/>
                </a:solidFill>
                <a:latin typeface="+mn-lt"/>
              </a:defRPr>
            </a:lvl4pPr>
            <a:lvl5pPr marL="1601788" indent="-230188" algn="l" rtl="0" eaLnBrk="1" fontAlgn="base" hangingPunct="1">
              <a:spcBef>
                <a:spcPts val="600"/>
              </a:spcBef>
              <a:spcAft>
                <a:spcPct val="0"/>
              </a:spcAft>
              <a:buClr>
                <a:schemeClr val="tx2"/>
              </a:buClr>
              <a:buFont typeface="Arial" pitchFamily="34" charset="0"/>
              <a:buChar char="–"/>
              <a:defRPr sz="1200">
                <a:solidFill>
                  <a:schemeClr val="tx1"/>
                </a:solidFill>
                <a:latin typeface="+mn-lt"/>
              </a:defRPr>
            </a:lvl5pPr>
            <a:lvl6pPr marL="2060575" indent="-230188" algn="l" rtl="0" eaLnBrk="1" fontAlgn="base" hangingPunct="1">
              <a:spcBef>
                <a:spcPct val="25000"/>
              </a:spcBef>
              <a:spcAft>
                <a:spcPct val="0"/>
              </a:spcAft>
              <a:buClr>
                <a:schemeClr val="folHlink"/>
              </a:buClr>
              <a:buChar char="»"/>
              <a:defRPr sz="1200">
                <a:solidFill>
                  <a:schemeClr val="tx1"/>
                </a:solidFill>
                <a:latin typeface="+mn-lt"/>
              </a:defRPr>
            </a:lvl6pPr>
            <a:lvl7pPr marL="2517775" indent="-230188" algn="l" rtl="0" eaLnBrk="1" fontAlgn="base" hangingPunct="1">
              <a:spcBef>
                <a:spcPct val="25000"/>
              </a:spcBef>
              <a:spcAft>
                <a:spcPct val="0"/>
              </a:spcAft>
              <a:buClr>
                <a:schemeClr val="folHlink"/>
              </a:buClr>
              <a:buChar char="»"/>
              <a:defRPr sz="1200">
                <a:solidFill>
                  <a:schemeClr val="tx1"/>
                </a:solidFill>
                <a:latin typeface="+mn-lt"/>
              </a:defRPr>
            </a:lvl7pPr>
            <a:lvl8pPr marL="2974975" indent="-230188" algn="l" rtl="0" eaLnBrk="1" fontAlgn="base" hangingPunct="1">
              <a:spcBef>
                <a:spcPct val="25000"/>
              </a:spcBef>
              <a:spcAft>
                <a:spcPct val="0"/>
              </a:spcAft>
              <a:buClr>
                <a:schemeClr val="folHlink"/>
              </a:buClr>
              <a:buChar char="»"/>
              <a:defRPr sz="1200">
                <a:solidFill>
                  <a:schemeClr val="tx1"/>
                </a:solidFill>
                <a:latin typeface="+mn-lt"/>
              </a:defRPr>
            </a:lvl8pPr>
            <a:lvl9pPr marL="3432175" indent="-230188" algn="l" rtl="0" eaLnBrk="1" fontAlgn="base" hangingPunct="1">
              <a:spcBef>
                <a:spcPct val="25000"/>
              </a:spcBef>
              <a:spcAft>
                <a:spcPct val="0"/>
              </a:spcAft>
              <a:buClr>
                <a:schemeClr val="folHlink"/>
              </a:buClr>
              <a:buChar char="»"/>
              <a:defRPr sz="1200">
                <a:solidFill>
                  <a:schemeClr val="tx1"/>
                </a:solidFill>
                <a:latin typeface="+mn-lt"/>
              </a:defRPr>
            </a:lvl9pPr>
          </a:lstStyle>
          <a:p>
            <a:pPr indent="-360000"/>
            <a:r>
              <a:rPr lang="nl-BE" sz="3500" kern="0" smtClean="0"/>
              <a:t>Human Health burden </a:t>
            </a:r>
            <a:r>
              <a:rPr lang="nl-BE" sz="3500" kern="0"/>
              <a:t>in </a:t>
            </a:r>
            <a:r>
              <a:rPr lang="nl-BE" sz="3500" kern="0" smtClean="0"/>
              <a:t>created Disability-Adjusted </a:t>
            </a:r>
            <a:r>
              <a:rPr lang="nl-BE" sz="3500" kern="0"/>
              <a:t>Life Years (DALYs</a:t>
            </a:r>
            <a:r>
              <a:rPr lang="nl-BE" sz="3500" kern="0" smtClean="0"/>
              <a:t>)</a:t>
            </a:r>
            <a:endParaRPr lang="nl-BE" sz="3500" kern="0"/>
          </a:p>
        </p:txBody>
      </p:sp>
      <p:cxnSp>
        <p:nvCxnSpPr>
          <p:cNvPr id="10" name="Elbow Connector 9"/>
          <p:cNvCxnSpPr>
            <a:stCxn id="7" idx="3"/>
            <a:endCxn id="9" idx="1"/>
          </p:cNvCxnSpPr>
          <p:nvPr/>
        </p:nvCxnSpPr>
        <p:spPr bwMode="auto">
          <a:xfrm flipH="1">
            <a:off x="1256450" y="3785500"/>
            <a:ext cx="13734280" cy="1777186"/>
          </a:xfrm>
          <a:prstGeom prst="bentConnector5">
            <a:avLst>
              <a:gd name="adj1" fmla="val -3738"/>
              <a:gd name="adj2" fmla="val 71896"/>
              <a:gd name="adj3" fmla="val 102755"/>
            </a:avLst>
          </a:prstGeom>
          <a:solidFill>
            <a:schemeClr val="accent1"/>
          </a:solidFill>
          <a:ln w="19050" cap="flat" cmpd="sng" algn="ctr">
            <a:solidFill>
              <a:srgbClr val="C00000"/>
            </a:solidFill>
            <a:prstDash val="solid"/>
            <a:round/>
            <a:headEnd type="none" w="med" len="med"/>
            <a:tailEnd type="arrow"/>
          </a:ln>
          <a:effectLst/>
        </p:spPr>
      </p:cxnSp>
      <p:sp>
        <p:nvSpPr>
          <p:cNvPr id="21" name="TextBox 20"/>
          <p:cNvSpPr txBox="1"/>
          <p:nvPr/>
        </p:nvSpPr>
        <p:spPr>
          <a:xfrm>
            <a:off x="10270218" y="6833898"/>
            <a:ext cx="7068457" cy="2310756"/>
          </a:xfrm>
          <a:prstGeom prst="rect">
            <a:avLst/>
          </a:prstGeom>
          <a:noFill/>
        </p:spPr>
        <p:txBody>
          <a:bodyPr wrap="square" lIns="154808" tIns="77404" rIns="154808" bIns="77404" rtlCol="0">
            <a:spAutoFit/>
          </a:bodyPr>
          <a:lstStyle/>
          <a:p>
            <a:r>
              <a:rPr lang="nl-BE" sz="3500" smtClean="0"/>
              <a:t>R </a:t>
            </a:r>
            <a:r>
              <a:rPr lang="nl-BE" sz="3500"/>
              <a:t>= Resources</a:t>
            </a:r>
          </a:p>
          <a:p>
            <a:r>
              <a:rPr lang="nl-BE" sz="3500"/>
              <a:t>E = Ecosystems</a:t>
            </a:r>
          </a:p>
          <a:p>
            <a:r>
              <a:rPr lang="nl-BE" sz="3500" smtClean="0"/>
              <a:t>HHbur </a:t>
            </a:r>
            <a:r>
              <a:rPr lang="nl-BE" sz="3500"/>
              <a:t>= Human </a:t>
            </a:r>
            <a:r>
              <a:rPr lang="nl-BE" sz="3500" smtClean="0"/>
              <a:t>Health burden</a:t>
            </a:r>
          </a:p>
          <a:p>
            <a:r>
              <a:rPr lang="nl-BE" sz="3500" smtClean="0"/>
              <a:t>HHben </a:t>
            </a:r>
            <a:r>
              <a:rPr lang="nl-BE" sz="3500"/>
              <a:t>= Human </a:t>
            </a:r>
            <a:r>
              <a:rPr lang="nl-BE" sz="3500" smtClean="0"/>
              <a:t>Health benefit</a:t>
            </a:r>
            <a:endParaRPr lang="nl-BE" sz="3500"/>
          </a:p>
        </p:txBody>
      </p:sp>
      <p:sp>
        <p:nvSpPr>
          <p:cNvPr id="14" name="Rectangle 13"/>
          <p:cNvSpPr/>
          <p:nvPr/>
        </p:nvSpPr>
        <p:spPr bwMode="auto">
          <a:xfrm>
            <a:off x="13696381" y="1597026"/>
            <a:ext cx="1294380" cy="1681088"/>
          </a:xfrm>
          <a:prstGeom prst="rect">
            <a:avLst/>
          </a:prstGeom>
          <a:noFill/>
          <a:ln w="28575" cap="flat" cmpd="sng" algn="ctr">
            <a:solidFill>
              <a:srgbClr val="00B050"/>
            </a:solidFill>
            <a:prstDash val="solid"/>
            <a:round/>
            <a:headEnd type="none" w="med" len="med"/>
            <a:tailEnd type="none" w="med" len="med"/>
          </a:ln>
          <a:effectLst/>
        </p:spPr>
        <p:txBody>
          <a:bodyPr vert="horz" wrap="square" lIns="154808" tIns="77404" rIns="154808" bIns="77404" numCol="1" rtlCol="0" anchor="t" anchorCtr="0" compatLnSpc="1">
            <a:prstTxWarp prst="textNoShape">
              <a:avLst/>
            </a:prstTxWarp>
          </a:bodyPr>
          <a:lstStyle/>
          <a:p>
            <a:pPr defTabSz="1548079" eaLnBrk="0" fontAlgn="base" hangingPunct="0">
              <a:spcBef>
                <a:spcPct val="0"/>
              </a:spcBef>
              <a:spcAft>
                <a:spcPct val="0"/>
              </a:spcAft>
            </a:pPr>
            <a:endParaRPr lang="en-GB" sz="4100">
              <a:latin typeface="Verdana" charset="0"/>
            </a:endParaRPr>
          </a:p>
        </p:txBody>
      </p:sp>
      <p:cxnSp>
        <p:nvCxnSpPr>
          <p:cNvPr id="16" name="Elbow Connector 15"/>
          <p:cNvCxnSpPr>
            <a:stCxn id="14" idx="3"/>
            <a:endCxn id="15" idx="1"/>
          </p:cNvCxnSpPr>
          <p:nvPr/>
        </p:nvCxnSpPr>
        <p:spPr bwMode="auto">
          <a:xfrm flipH="1">
            <a:off x="1253271" y="2437570"/>
            <a:ext cx="13737490" cy="3981737"/>
          </a:xfrm>
          <a:prstGeom prst="bentConnector5">
            <a:avLst>
              <a:gd name="adj1" fmla="val -1664"/>
              <a:gd name="adj2" fmla="val 56102"/>
              <a:gd name="adj3" fmla="val 105156"/>
            </a:avLst>
          </a:prstGeom>
          <a:solidFill>
            <a:schemeClr val="accent1"/>
          </a:solidFill>
          <a:ln w="19050" cap="flat" cmpd="sng" algn="ctr">
            <a:solidFill>
              <a:srgbClr val="00B050"/>
            </a:solidFill>
            <a:prstDash val="solid"/>
            <a:round/>
            <a:headEnd type="none" w="med" len="med"/>
            <a:tailEnd type="arrow"/>
          </a:ln>
          <a:effectLst/>
        </p:spPr>
      </p:cxnSp>
      <p:sp>
        <p:nvSpPr>
          <p:cNvPr id="22" name="Content Placeholder 2"/>
          <p:cNvSpPr txBox="1">
            <a:spLocks/>
          </p:cNvSpPr>
          <p:nvPr/>
        </p:nvSpPr>
        <p:spPr bwMode="auto">
          <a:xfrm>
            <a:off x="1256454" y="7144569"/>
            <a:ext cx="8187489" cy="1588910"/>
          </a:xfrm>
          <a:prstGeom prst="rect">
            <a:avLst/>
          </a:prstGeom>
          <a:noFill/>
          <a:ln w="9525">
            <a:noFill/>
            <a:miter lim="800000"/>
            <a:headEnd/>
            <a:tailEnd/>
          </a:ln>
        </p:spPr>
        <p:txBody>
          <a:bodyPr vert="horz" wrap="square" lIns="154808" tIns="77404" rIns="154808" bIns="77404" numCol="1" anchor="t" anchorCtr="0" compatLnSpc="1">
            <a:prstTxWarp prst="textNoShape">
              <a:avLst/>
            </a:prstTxWarp>
          </a:bodyPr>
          <a:lstStyle>
            <a:lvl1pPr marL="230188" indent="-230188" algn="l" rtl="0" eaLnBrk="1" fontAlgn="base" hangingPunct="1">
              <a:spcBef>
                <a:spcPts val="2000"/>
              </a:spcBef>
              <a:spcAft>
                <a:spcPct val="0"/>
              </a:spcAft>
              <a:buClr>
                <a:schemeClr val="tx2"/>
              </a:buClr>
              <a:buChar char="•"/>
              <a:defRPr sz="2000">
                <a:solidFill>
                  <a:schemeClr val="tx1"/>
                </a:solidFill>
                <a:latin typeface="+mn-lt"/>
                <a:ea typeface="+mn-ea"/>
                <a:cs typeface="+mn-cs"/>
              </a:defRPr>
            </a:lvl1pPr>
            <a:lvl2pPr marL="569913" indent="-227013" algn="l" rtl="0" eaLnBrk="1" fontAlgn="base" hangingPunct="1">
              <a:spcBef>
                <a:spcPts val="1200"/>
              </a:spcBef>
              <a:spcAft>
                <a:spcPct val="0"/>
              </a:spcAft>
              <a:buClr>
                <a:schemeClr val="tx2"/>
              </a:buClr>
              <a:buChar char="–"/>
              <a:defRPr sz="1800">
                <a:solidFill>
                  <a:schemeClr val="tx1"/>
                </a:solidFill>
                <a:latin typeface="+mn-lt"/>
              </a:defRPr>
            </a:lvl2pPr>
            <a:lvl3pPr marL="912813" indent="-227013" algn="l" rtl="0" eaLnBrk="1" fontAlgn="base" hangingPunct="1">
              <a:spcBef>
                <a:spcPts val="600"/>
              </a:spcBef>
              <a:spcAft>
                <a:spcPct val="0"/>
              </a:spcAft>
              <a:buClr>
                <a:schemeClr val="tx2"/>
              </a:buClr>
              <a:buChar char="•"/>
              <a:defRPr sz="1600">
                <a:solidFill>
                  <a:schemeClr val="tx1"/>
                </a:solidFill>
                <a:latin typeface="+mn-lt"/>
              </a:defRPr>
            </a:lvl3pPr>
            <a:lvl4pPr marL="1252538" indent="-220663" algn="l" rtl="0" eaLnBrk="1" fontAlgn="base" hangingPunct="1">
              <a:spcBef>
                <a:spcPts val="600"/>
              </a:spcBef>
              <a:spcAft>
                <a:spcPct val="0"/>
              </a:spcAft>
              <a:buClr>
                <a:schemeClr val="tx2"/>
              </a:buClr>
              <a:buChar char="–"/>
              <a:defRPr sz="1400">
                <a:solidFill>
                  <a:schemeClr val="tx1"/>
                </a:solidFill>
                <a:latin typeface="+mn-lt"/>
              </a:defRPr>
            </a:lvl4pPr>
            <a:lvl5pPr marL="1601788" indent="-230188" algn="l" rtl="0" eaLnBrk="1" fontAlgn="base" hangingPunct="1">
              <a:spcBef>
                <a:spcPts val="600"/>
              </a:spcBef>
              <a:spcAft>
                <a:spcPct val="0"/>
              </a:spcAft>
              <a:buClr>
                <a:schemeClr val="tx2"/>
              </a:buClr>
              <a:buFont typeface="Arial" pitchFamily="34" charset="0"/>
              <a:buChar char="–"/>
              <a:defRPr sz="1200">
                <a:solidFill>
                  <a:schemeClr val="tx1"/>
                </a:solidFill>
                <a:latin typeface="+mn-lt"/>
              </a:defRPr>
            </a:lvl5pPr>
            <a:lvl6pPr marL="2060575" indent="-230188" algn="l" rtl="0" eaLnBrk="1" fontAlgn="base" hangingPunct="1">
              <a:spcBef>
                <a:spcPct val="25000"/>
              </a:spcBef>
              <a:spcAft>
                <a:spcPct val="0"/>
              </a:spcAft>
              <a:buClr>
                <a:schemeClr val="folHlink"/>
              </a:buClr>
              <a:buChar char="»"/>
              <a:defRPr sz="1200">
                <a:solidFill>
                  <a:schemeClr val="tx1"/>
                </a:solidFill>
                <a:latin typeface="+mn-lt"/>
              </a:defRPr>
            </a:lvl6pPr>
            <a:lvl7pPr marL="2517775" indent="-230188" algn="l" rtl="0" eaLnBrk="1" fontAlgn="base" hangingPunct="1">
              <a:spcBef>
                <a:spcPct val="25000"/>
              </a:spcBef>
              <a:spcAft>
                <a:spcPct val="0"/>
              </a:spcAft>
              <a:buClr>
                <a:schemeClr val="folHlink"/>
              </a:buClr>
              <a:buChar char="»"/>
              <a:defRPr sz="1200">
                <a:solidFill>
                  <a:schemeClr val="tx1"/>
                </a:solidFill>
                <a:latin typeface="+mn-lt"/>
              </a:defRPr>
            </a:lvl7pPr>
            <a:lvl8pPr marL="2974975" indent="-230188" algn="l" rtl="0" eaLnBrk="1" fontAlgn="base" hangingPunct="1">
              <a:spcBef>
                <a:spcPct val="25000"/>
              </a:spcBef>
              <a:spcAft>
                <a:spcPct val="0"/>
              </a:spcAft>
              <a:buClr>
                <a:schemeClr val="folHlink"/>
              </a:buClr>
              <a:buChar char="»"/>
              <a:defRPr sz="1200">
                <a:solidFill>
                  <a:schemeClr val="tx1"/>
                </a:solidFill>
                <a:latin typeface="+mn-lt"/>
              </a:defRPr>
            </a:lvl8pPr>
            <a:lvl9pPr marL="3432175" indent="-230188" algn="l" rtl="0" eaLnBrk="1" fontAlgn="base" hangingPunct="1">
              <a:spcBef>
                <a:spcPct val="25000"/>
              </a:spcBef>
              <a:spcAft>
                <a:spcPct val="0"/>
              </a:spcAft>
              <a:buClr>
                <a:schemeClr val="folHlink"/>
              </a:buClr>
              <a:buChar char="»"/>
              <a:defRPr sz="1200">
                <a:solidFill>
                  <a:schemeClr val="tx1"/>
                </a:solidFill>
                <a:latin typeface="+mn-lt"/>
              </a:defRPr>
            </a:lvl9pPr>
          </a:lstStyle>
          <a:p>
            <a:pPr marL="0" indent="0">
              <a:buNone/>
            </a:pPr>
            <a:r>
              <a:rPr lang="nl-BE" sz="3500" kern="0"/>
              <a:t>-&gt; </a:t>
            </a:r>
            <a:r>
              <a:rPr lang="nl-BE" sz="3500" kern="0" smtClean="0"/>
              <a:t>DALY as a common metric </a:t>
            </a:r>
          </a:p>
          <a:p>
            <a:pPr marL="0" indent="0">
              <a:buNone/>
            </a:pPr>
            <a:r>
              <a:rPr lang="nl-BE" sz="3500" kern="0"/>
              <a:t> </a:t>
            </a:r>
            <a:r>
              <a:rPr lang="nl-BE" sz="3500" kern="0" smtClean="0"/>
              <a:t>    to directly compare</a:t>
            </a:r>
            <a:endParaRPr lang="nl-BE" sz="3500" kern="0"/>
          </a:p>
        </p:txBody>
      </p:sp>
      <p:pic>
        <p:nvPicPr>
          <p:cNvPr id="8" name="Picture 7"/>
          <p:cNvPicPr>
            <a:picLocks noChangeAspect="1"/>
          </p:cNvPicPr>
          <p:nvPr/>
        </p:nvPicPr>
        <p:blipFill>
          <a:blip r:embed="rId3"/>
          <a:stretch>
            <a:fillRect/>
          </a:stretch>
        </p:blipFill>
        <p:spPr>
          <a:xfrm>
            <a:off x="4668942" y="1689059"/>
            <a:ext cx="10366758" cy="3117794"/>
          </a:xfrm>
          <a:prstGeom prst="rect">
            <a:avLst/>
          </a:prstGeom>
        </p:spPr>
      </p:pic>
      <p:sp>
        <p:nvSpPr>
          <p:cNvPr id="5" name="Rectangle 4"/>
          <p:cNvSpPr/>
          <p:nvPr/>
        </p:nvSpPr>
        <p:spPr>
          <a:xfrm>
            <a:off x="9995825" y="1510094"/>
            <a:ext cx="5306518" cy="3132945"/>
          </a:xfrm>
          <a:prstGeom prst="rect">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50612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animBg="1"/>
      <p:bldP spid="9" grpId="0"/>
      <p:bldP spid="14" grpId="0" animBg="1"/>
      <p:bldP spid="22"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638" y="559423"/>
            <a:ext cx="16357783" cy="612817"/>
          </a:xfrm>
        </p:spPr>
        <p:txBody>
          <a:bodyPr/>
          <a:lstStyle/>
          <a:p>
            <a:r>
              <a:rPr lang="nl-BE" sz="3700" u="none" cap="none" smtClean="0"/>
              <a:t>Case study structure: mebendazole Mass Drug Administration</a:t>
            </a:r>
            <a:endParaRPr lang="en-GB" sz="3700" u="none" cap="none"/>
          </a:p>
        </p:txBody>
      </p:sp>
      <p:sp>
        <p:nvSpPr>
          <p:cNvPr id="3" name="Content Placeholder 2"/>
          <p:cNvSpPr>
            <a:spLocks noGrp="1"/>
          </p:cNvSpPr>
          <p:nvPr>
            <p:ph idx="1"/>
          </p:nvPr>
        </p:nvSpPr>
        <p:spPr>
          <a:xfrm>
            <a:off x="779639" y="2173574"/>
            <a:ext cx="15773378" cy="6748750"/>
          </a:xfrm>
        </p:spPr>
        <p:txBody>
          <a:bodyPr>
            <a:noAutofit/>
          </a:bodyPr>
          <a:lstStyle/>
          <a:p>
            <a:pPr marL="384538" indent="-514350" defTabSz="1300368" fontAlgn="base">
              <a:spcBef>
                <a:spcPts val="2000"/>
              </a:spcBef>
              <a:spcAft>
                <a:spcPts val="600"/>
              </a:spcAft>
              <a:buClr>
                <a:schemeClr val="tx2"/>
              </a:buClr>
              <a:buFont typeface="Arial" panose="020B0604020202020204" pitchFamily="34" charset="0"/>
              <a:buChar char="•"/>
            </a:pPr>
            <a:r>
              <a:rPr lang="en-US" sz="3500" kern="0" smtClean="0"/>
              <a:t>Mebendazole: production data available from Janssen Pharmaceutica</a:t>
            </a:r>
          </a:p>
          <a:p>
            <a:pPr marL="384538" indent="-514350" defTabSz="1300368" fontAlgn="base">
              <a:spcBef>
                <a:spcPts val="2000"/>
              </a:spcBef>
              <a:spcAft>
                <a:spcPts val="600"/>
              </a:spcAft>
              <a:buClr>
                <a:schemeClr val="tx2"/>
              </a:buClr>
              <a:buFont typeface="Arial" panose="020B0604020202020204" pitchFamily="34" charset="0"/>
              <a:buChar char="•"/>
            </a:pPr>
            <a:r>
              <a:rPr lang="en-US" sz="3500" kern="0" smtClean="0"/>
              <a:t>Environmental Life Cycle Assessment -&gt; Global Human Health burden</a:t>
            </a:r>
          </a:p>
          <a:p>
            <a:pPr marL="384538" indent="-514350" defTabSz="1300368" fontAlgn="base">
              <a:spcBef>
                <a:spcPts val="2000"/>
              </a:spcBef>
              <a:spcAft>
                <a:spcPts val="600"/>
              </a:spcAft>
              <a:buClr>
                <a:schemeClr val="tx2"/>
              </a:buClr>
              <a:buFont typeface="Arial" panose="020B0604020202020204" pitchFamily="34" charset="0"/>
              <a:buChar char="•"/>
            </a:pPr>
            <a:r>
              <a:rPr lang="en-US" sz="3500" kern="0" smtClean="0"/>
              <a:t>Markov model to estimate treatment effect -&gt; Patient Human Health benefit</a:t>
            </a:r>
          </a:p>
          <a:p>
            <a:pPr marL="384538" indent="-514350" defTabSz="1300368" fontAlgn="base">
              <a:spcBef>
                <a:spcPts val="2000"/>
              </a:spcBef>
              <a:spcAft>
                <a:spcPts val="600"/>
              </a:spcAft>
              <a:buClr>
                <a:schemeClr val="tx2"/>
              </a:buClr>
              <a:buFont typeface="Arial" panose="020B0604020202020204" pitchFamily="34" charset="0"/>
              <a:buChar char="•"/>
            </a:pPr>
            <a:r>
              <a:rPr lang="en-US" sz="3500" kern="0" smtClean="0"/>
              <a:t>Comparison between burden and benefit</a:t>
            </a:r>
          </a:p>
          <a:p>
            <a:pPr marL="384538" indent="-514350" defTabSz="1300368" fontAlgn="base">
              <a:spcBef>
                <a:spcPts val="2000"/>
              </a:spcBef>
              <a:spcAft>
                <a:spcPts val="600"/>
              </a:spcAft>
              <a:buClr>
                <a:schemeClr val="tx2"/>
              </a:buClr>
              <a:buFont typeface="Arial" panose="020B0604020202020204" pitchFamily="34" charset="0"/>
              <a:buChar char="•"/>
            </a:pPr>
            <a:r>
              <a:rPr lang="en-US" sz="3500" kern="0" smtClean="0"/>
              <a:t>Conclusions</a:t>
            </a:r>
          </a:p>
        </p:txBody>
      </p:sp>
      <p:sp>
        <p:nvSpPr>
          <p:cNvPr id="6" name="Slide Number Placeholder 5"/>
          <p:cNvSpPr>
            <a:spLocks noGrp="1"/>
          </p:cNvSpPr>
          <p:nvPr>
            <p:ph type="sldNum" sz="quarter" idx="12"/>
          </p:nvPr>
        </p:nvSpPr>
        <p:spPr/>
        <p:txBody>
          <a:bodyPr/>
          <a:lstStyle/>
          <a:p>
            <a:fld id="{AA650495-28B0-4DBC-A96C-530BF5253D0D}" type="slidenum">
              <a:rPr lang="en-US" smtClean="0"/>
              <a:pPr/>
              <a:t>4</a:t>
            </a:fld>
            <a:endParaRPr lang="en-US"/>
          </a:p>
        </p:txBody>
      </p:sp>
    </p:spTree>
    <p:extLst>
      <p:ext uri="{BB962C8B-B14F-4D97-AF65-F5344CB8AC3E}">
        <p14:creationId xmlns:p14="http://schemas.microsoft.com/office/powerpoint/2010/main" val="8638546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638" y="559423"/>
            <a:ext cx="16357783" cy="612817"/>
          </a:xfrm>
        </p:spPr>
        <p:txBody>
          <a:bodyPr/>
          <a:lstStyle/>
          <a:p>
            <a:r>
              <a:rPr lang="nl-BE" sz="3700" u="none" cap="none" smtClean="0"/>
              <a:t>Case </a:t>
            </a:r>
            <a:r>
              <a:rPr lang="nl-BE" sz="3700" u="none" cap="none"/>
              <a:t>study: </a:t>
            </a:r>
            <a:r>
              <a:rPr lang="nl-BE" sz="3700" u="none" cap="none" smtClean="0"/>
              <a:t>mebendazole Mass Drug Administration</a:t>
            </a:r>
            <a:endParaRPr lang="en-GB" sz="3700" u="none" cap="none"/>
          </a:p>
        </p:txBody>
      </p:sp>
      <p:sp>
        <p:nvSpPr>
          <p:cNvPr id="3" name="Content Placeholder 2"/>
          <p:cNvSpPr>
            <a:spLocks noGrp="1"/>
          </p:cNvSpPr>
          <p:nvPr>
            <p:ph idx="1"/>
          </p:nvPr>
        </p:nvSpPr>
        <p:spPr>
          <a:xfrm>
            <a:off x="779639" y="1528732"/>
            <a:ext cx="15773378" cy="5925011"/>
          </a:xfrm>
        </p:spPr>
        <p:txBody>
          <a:bodyPr>
            <a:normAutofit/>
          </a:bodyPr>
          <a:lstStyle/>
          <a:p>
            <a:pPr marL="230188" indent="-360000" defTabSz="1300368" fontAlgn="base">
              <a:spcBef>
                <a:spcPts val="2000"/>
              </a:spcBef>
              <a:spcAft>
                <a:spcPts val="600"/>
              </a:spcAft>
              <a:buClr>
                <a:schemeClr val="tx2"/>
              </a:buClr>
              <a:buChar char="•"/>
            </a:pPr>
            <a:r>
              <a:rPr lang="en-US" sz="3500" kern="0"/>
              <a:t>Disease area: Soil-Transmitted Helminthiases</a:t>
            </a:r>
          </a:p>
          <a:p>
            <a:pPr lvl="1" indent="-360000" fontAlgn="base">
              <a:spcBef>
                <a:spcPts val="2000"/>
              </a:spcBef>
              <a:spcAft>
                <a:spcPts val="600"/>
              </a:spcAft>
              <a:buClr>
                <a:schemeClr val="tx2"/>
              </a:buClr>
            </a:pPr>
            <a:r>
              <a:rPr lang="en-US" sz="3500" kern="0"/>
              <a:t>Three main worm infections: Hookworm, </a:t>
            </a:r>
            <a:r>
              <a:rPr lang="en-US" sz="3500" i="1" kern="0"/>
              <a:t>Ascaris lumbricoides </a:t>
            </a:r>
            <a:r>
              <a:rPr lang="en-US" sz="3500" kern="0"/>
              <a:t>and </a:t>
            </a:r>
            <a:r>
              <a:rPr lang="en-US" sz="3500" i="1" kern="0"/>
              <a:t>Trichuris trichiura</a:t>
            </a:r>
          </a:p>
          <a:p>
            <a:pPr lvl="1" indent="-360000" fontAlgn="base">
              <a:spcBef>
                <a:spcPts val="2000"/>
              </a:spcBef>
              <a:spcAft>
                <a:spcPts val="600"/>
              </a:spcAft>
              <a:buClr>
                <a:schemeClr val="tx2"/>
              </a:buClr>
            </a:pPr>
            <a:r>
              <a:rPr lang="en-US" sz="3500" kern="0"/>
              <a:t>Patients suffer from anaemia, wasting, abdominopelvic problems, …</a:t>
            </a:r>
          </a:p>
          <a:p>
            <a:pPr lvl="1" indent="-360000" fontAlgn="base">
              <a:spcBef>
                <a:spcPts val="2000"/>
              </a:spcBef>
              <a:spcAft>
                <a:spcPts val="600"/>
              </a:spcAft>
              <a:buClr>
                <a:schemeClr val="tx2"/>
              </a:buClr>
            </a:pPr>
            <a:r>
              <a:rPr lang="en-US" sz="3500" kern="0"/>
              <a:t>Reduction in worm burden achieved with </a:t>
            </a:r>
            <a:r>
              <a:rPr lang="en-US" sz="3500" kern="0" smtClean="0"/>
              <a:t>anthelmintic medication</a:t>
            </a:r>
            <a:endParaRPr lang="en-US" sz="3500" kern="0"/>
          </a:p>
          <a:p>
            <a:pPr lvl="1" indent="-360000" fontAlgn="base">
              <a:spcBef>
                <a:spcPts val="2000"/>
              </a:spcBef>
              <a:spcAft>
                <a:spcPts val="600"/>
              </a:spcAft>
              <a:buClr>
                <a:schemeClr val="tx2"/>
              </a:buClr>
            </a:pPr>
            <a:r>
              <a:rPr lang="en-US" sz="3500" kern="0"/>
              <a:t>Re-infection </a:t>
            </a:r>
            <a:r>
              <a:rPr lang="en-US" sz="3500" kern="0" smtClean="0"/>
              <a:t>often occurs </a:t>
            </a:r>
            <a:r>
              <a:rPr lang="en-US" sz="3500" kern="0"/>
              <a:t>within months</a:t>
            </a:r>
          </a:p>
        </p:txBody>
      </p:sp>
      <p:sp>
        <p:nvSpPr>
          <p:cNvPr id="6" name="Slide Number Placeholder 5"/>
          <p:cNvSpPr>
            <a:spLocks noGrp="1"/>
          </p:cNvSpPr>
          <p:nvPr>
            <p:ph type="sldNum" sz="quarter" idx="12"/>
          </p:nvPr>
        </p:nvSpPr>
        <p:spPr/>
        <p:txBody>
          <a:bodyPr/>
          <a:lstStyle/>
          <a:p>
            <a:fld id="{AA650495-28B0-4DBC-A96C-530BF5253D0D}" type="slidenum">
              <a:rPr lang="en-US" smtClean="0"/>
              <a:pPr/>
              <a:t>5</a:t>
            </a:fld>
            <a:endParaRPr lang="en-US"/>
          </a:p>
        </p:txBody>
      </p:sp>
    </p:spTree>
    <p:extLst>
      <p:ext uri="{BB962C8B-B14F-4D97-AF65-F5344CB8AC3E}">
        <p14:creationId xmlns:p14="http://schemas.microsoft.com/office/powerpoint/2010/main" val="1658963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638" y="559423"/>
            <a:ext cx="16357783" cy="612817"/>
          </a:xfrm>
        </p:spPr>
        <p:txBody>
          <a:bodyPr/>
          <a:lstStyle/>
          <a:p>
            <a:r>
              <a:rPr lang="nl-BE" sz="3700" u="none" cap="none" smtClean="0"/>
              <a:t>Case </a:t>
            </a:r>
            <a:r>
              <a:rPr lang="nl-BE" sz="3700" u="none" cap="none"/>
              <a:t>study: </a:t>
            </a:r>
            <a:r>
              <a:rPr lang="nl-BE" sz="3700" u="none" cap="none" smtClean="0"/>
              <a:t>mebendazole Mass Drug Administration</a:t>
            </a:r>
            <a:endParaRPr lang="en-GB" sz="3700" u="none" cap="none"/>
          </a:p>
        </p:txBody>
      </p:sp>
      <p:sp>
        <p:nvSpPr>
          <p:cNvPr id="6" name="Slide Number Placeholder 5"/>
          <p:cNvSpPr>
            <a:spLocks noGrp="1"/>
          </p:cNvSpPr>
          <p:nvPr>
            <p:ph type="sldNum" sz="quarter" idx="12"/>
          </p:nvPr>
        </p:nvSpPr>
        <p:spPr/>
        <p:txBody>
          <a:bodyPr/>
          <a:lstStyle/>
          <a:p>
            <a:fld id="{AA650495-28B0-4DBC-A96C-530BF5253D0D}" type="slidenum">
              <a:rPr lang="en-US" smtClean="0"/>
              <a:pPr/>
              <a:t>6</a:t>
            </a:fld>
            <a:endParaRPr lang="en-US"/>
          </a:p>
        </p:txBody>
      </p:sp>
      <p:sp>
        <p:nvSpPr>
          <p:cNvPr id="8" name="Content Placeholder 2"/>
          <p:cNvSpPr txBox="1">
            <a:spLocks/>
          </p:cNvSpPr>
          <p:nvPr/>
        </p:nvSpPr>
        <p:spPr bwMode="auto">
          <a:xfrm>
            <a:off x="974855" y="1647232"/>
            <a:ext cx="16638587" cy="5383155"/>
          </a:xfrm>
          <a:prstGeom prst="rect">
            <a:avLst/>
          </a:prstGeom>
          <a:noFill/>
          <a:ln w="9525">
            <a:noFill/>
            <a:miter lim="800000"/>
            <a:headEnd/>
            <a:tailEnd/>
          </a:ln>
        </p:spPr>
        <p:txBody>
          <a:bodyPr vert="horz" wrap="square" lIns="154808" tIns="77404" rIns="154808" bIns="77404" numCol="1" anchor="t" anchorCtr="0" compatLnSpc="1">
            <a:prstTxWarp prst="textNoShape">
              <a:avLst/>
            </a:prstTxWarp>
          </a:bodyPr>
          <a:lstStyle>
            <a:lvl1pPr marL="230188" indent="-230188" algn="l" rtl="0" eaLnBrk="1" fontAlgn="base" hangingPunct="1">
              <a:spcBef>
                <a:spcPts val="2000"/>
              </a:spcBef>
              <a:spcAft>
                <a:spcPct val="0"/>
              </a:spcAft>
              <a:buClr>
                <a:schemeClr val="tx2"/>
              </a:buClr>
              <a:buChar char="•"/>
              <a:defRPr sz="2000">
                <a:solidFill>
                  <a:schemeClr val="tx1"/>
                </a:solidFill>
                <a:latin typeface="+mn-lt"/>
                <a:ea typeface="+mn-ea"/>
                <a:cs typeface="+mn-cs"/>
              </a:defRPr>
            </a:lvl1pPr>
            <a:lvl2pPr marL="569913" indent="-227013" algn="l" rtl="0" eaLnBrk="1" fontAlgn="base" hangingPunct="1">
              <a:spcBef>
                <a:spcPts val="1200"/>
              </a:spcBef>
              <a:spcAft>
                <a:spcPct val="0"/>
              </a:spcAft>
              <a:buClr>
                <a:schemeClr val="tx2"/>
              </a:buClr>
              <a:buChar char="–"/>
              <a:defRPr sz="1800">
                <a:solidFill>
                  <a:schemeClr val="tx1"/>
                </a:solidFill>
                <a:latin typeface="+mn-lt"/>
              </a:defRPr>
            </a:lvl2pPr>
            <a:lvl3pPr marL="912813" indent="-227013" algn="l" rtl="0" eaLnBrk="1" fontAlgn="base" hangingPunct="1">
              <a:spcBef>
                <a:spcPts val="600"/>
              </a:spcBef>
              <a:spcAft>
                <a:spcPct val="0"/>
              </a:spcAft>
              <a:buClr>
                <a:schemeClr val="tx2"/>
              </a:buClr>
              <a:buChar char="•"/>
              <a:defRPr sz="1600">
                <a:solidFill>
                  <a:schemeClr val="tx1"/>
                </a:solidFill>
                <a:latin typeface="+mn-lt"/>
              </a:defRPr>
            </a:lvl3pPr>
            <a:lvl4pPr marL="1252538" indent="-220663" algn="l" rtl="0" eaLnBrk="1" fontAlgn="base" hangingPunct="1">
              <a:spcBef>
                <a:spcPts val="600"/>
              </a:spcBef>
              <a:spcAft>
                <a:spcPct val="0"/>
              </a:spcAft>
              <a:buClr>
                <a:schemeClr val="tx2"/>
              </a:buClr>
              <a:buChar char="–"/>
              <a:defRPr sz="1400">
                <a:solidFill>
                  <a:schemeClr val="tx1"/>
                </a:solidFill>
                <a:latin typeface="+mn-lt"/>
              </a:defRPr>
            </a:lvl4pPr>
            <a:lvl5pPr marL="1601788" indent="-230188" algn="l" rtl="0" eaLnBrk="1" fontAlgn="base" hangingPunct="1">
              <a:spcBef>
                <a:spcPts val="600"/>
              </a:spcBef>
              <a:spcAft>
                <a:spcPct val="0"/>
              </a:spcAft>
              <a:buClr>
                <a:schemeClr val="tx2"/>
              </a:buClr>
              <a:buFont typeface="Arial" pitchFamily="34" charset="0"/>
              <a:buChar char="–"/>
              <a:defRPr sz="1200">
                <a:solidFill>
                  <a:schemeClr val="tx1"/>
                </a:solidFill>
                <a:latin typeface="+mn-lt"/>
              </a:defRPr>
            </a:lvl5pPr>
            <a:lvl6pPr marL="2060575" indent="-230188" algn="l" rtl="0" eaLnBrk="1" fontAlgn="base" hangingPunct="1">
              <a:spcBef>
                <a:spcPct val="25000"/>
              </a:spcBef>
              <a:spcAft>
                <a:spcPct val="0"/>
              </a:spcAft>
              <a:buClr>
                <a:schemeClr val="folHlink"/>
              </a:buClr>
              <a:buChar char="»"/>
              <a:defRPr sz="1200">
                <a:solidFill>
                  <a:schemeClr val="tx1"/>
                </a:solidFill>
                <a:latin typeface="+mn-lt"/>
              </a:defRPr>
            </a:lvl6pPr>
            <a:lvl7pPr marL="2517775" indent="-230188" algn="l" rtl="0" eaLnBrk="1" fontAlgn="base" hangingPunct="1">
              <a:spcBef>
                <a:spcPct val="25000"/>
              </a:spcBef>
              <a:spcAft>
                <a:spcPct val="0"/>
              </a:spcAft>
              <a:buClr>
                <a:schemeClr val="folHlink"/>
              </a:buClr>
              <a:buChar char="»"/>
              <a:defRPr sz="1200">
                <a:solidFill>
                  <a:schemeClr val="tx1"/>
                </a:solidFill>
                <a:latin typeface="+mn-lt"/>
              </a:defRPr>
            </a:lvl7pPr>
            <a:lvl8pPr marL="2974975" indent="-230188" algn="l" rtl="0" eaLnBrk="1" fontAlgn="base" hangingPunct="1">
              <a:spcBef>
                <a:spcPct val="25000"/>
              </a:spcBef>
              <a:spcAft>
                <a:spcPct val="0"/>
              </a:spcAft>
              <a:buClr>
                <a:schemeClr val="folHlink"/>
              </a:buClr>
              <a:buChar char="»"/>
              <a:defRPr sz="1200">
                <a:solidFill>
                  <a:schemeClr val="tx1"/>
                </a:solidFill>
                <a:latin typeface="+mn-lt"/>
              </a:defRPr>
            </a:lvl8pPr>
            <a:lvl9pPr marL="3432175" indent="-230188" algn="l" rtl="0" eaLnBrk="1" fontAlgn="base" hangingPunct="1">
              <a:spcBef>
                <a:spcPct val="25000"/>
              </a:spcBef>
              <a:spcAft>
                <a:spcPct val="0"/>
              </a:spcAft>
              <a:buClr>
                <a:schemeClr val="folHlink"/>
              </a:buClr>
              <a:buChar char="»"/>
              <a:defRPr sz="1200">
                <a:solidFill>
                  <a:schemeClr val="tx1"/>
                </a:solidFill>
                <a:latin typeface="+mn-lt"/>
              </a:defRPr>
            </a:lvl9pPr>
          </a:lstStyle>
          <a:p>
            <a:pPr indent="-360000">
              <a:lnSpc>
                <a:spcPct val="120000"/>
              </a:lnSpc>
              <a:spcAft>
                <a:spcPts val="600"/>
              </a:spcAft>
            </a:pPr>
            <a:r>
              <a:rPr lang="en-US" sz="3500" kern="0"/>
              <a:t>Comparison of </a:t>
            </a:r>
            <a:r>
              <a:rPr lang="en-US" sz="3500" kern="0" smtClean="0"/>
              <a:t>2 scenarios</a:t>
            </a:r>
            <a:endParaRPr lang="en-US" sz="3500" kern="0"/>
          </a:p>
          <a:p>
            <a:pPr marL="1170000" lvl="1" indent="-360000" defTabSz="457200">
              <a:lnSpc>
                <a:spcPct val="120000"/>
              </a:lnSpc>
              <a:spcBef>
                <a:spcPts val="2000"/>
              </a:spcBef>
              <a:spcAft>
                <a:spcPts val="600"/>
              </a:spcAft>
              <a:buFont typeface="Arial" panose="020B0604020202020204" pitchFamily="34" charset="0"/>
              <a:buChar char="̶"/>
            </a:pPr>
            <a:r>
              <a:rPr lang="nl-BE" sz="3500" smtClean="0"/>
              <a:t>Anthelmintic mebendazole 500 mg </a:t>
            </a:r>
            <a:r>
              <a:rPr lang="nl-BE" sz="3500"/>
              <a:t>2x/year </a:t>
            </a:r>
            <a:r>
              <a:rPr lang="nl-BE" sz="3500" smtClean="0"/>
              <a:t>treatment (WHO regimen)</a:t>
            </a:r>
            <a:endParaRPr lang="nl-BE" sz="3500"/>
          </a:p>
          <a:p>
            <a:pPr marL="1170000" lvl="1" indent="-360000" defTabSz="457200">
              <a:lnSpc>
                <a:spcPct val="120000"/>
              </a:lnSpc>
              <a:spcBef>
                <a:spcPts val="2000"/>
              </a:spcBef>
              <a:spcAft>
                <a:spcPts val="600"/>
              </a:spcAft>
              <a:buFont typeface="Arial" panose="020B0604020202020204" pitchFamily="34" charset="0"/>
              <a:buChar char="̶"/>
            </a:pPr>
            <a:r>
              <a:rPr lang="en-US" sz="3500" smtClean="0"/>
              <a:t>No Treatment</a:t>
            </a:r>
            <a:endParaRPr lang="en-US" sz="3500"/>
          </a:p>
          <a:p>
            <a:pPr indent="-360000">
              <a:lnSpc>
                <a:spcPct val="120000"/>
              </a:lnSpc>
              <a:spcAft>
                <a:spcPts val="600"/>
              </a:spcAft>
            </a:pPr>
            <a:r>
              <a:rPr lang="en-US" sz="3500" kern="0" smtClean="0"/>
              <a:t>Time horizon: 2006-2011</a:t>
            </a:r>
          </a:p>
          <a:p>
            <a:pPr indent="-360000">
              <a:lnSpc>
                <a:spcPct val="120000"/>
              </a:lnSpc>
              <a:spcAft>
                <a:spcPts val="600"/>
              </a:spcAft>
            </a:pPr>
            <a:r>
              <a:rPr lang="en-US" sz="3500" kern="0" smtClean="0"/>
              <a:t>Target: 13 million Vietnamese school-aged children (5-14y), reaching 80% coverage</a:t>
            </a:r>
          </a:p>
        </p:txBody>
      </p:sp>
      <p:sp>
        <p:nvSpPr>
          <p:cNvPr id="5" name="TextBox 4"/>
          <p:cNvSpPr txBox="1"/>
          <p:nvPr/>
        </p:nvSpPr>
        <p:spPr>
          <a:xfrm>
            <a:off x="539795" y="8948278"/>
            <a:ext cx="15732762" cy="406265"/>
          </a:xfrm>
          <a:prstGeom prst="rect">
            <a:avLst/>
          </a:prstGeom>
          <a:noFill/>
        </p:spPr>
        <p:txBody>
          <a:bodyPr wrap="square" rtlCol="0">
            <a:spAutoFit/>
          </a:bodyPr>
          <a:lstStyle/>
          <a:p>
            <a:pPr>
              <a:lnSpc>
                <a:spcPct val="120000"/>
              </a:lnSpc>
            </a:pPr>
            <a:r>
              <a:rPr lang="en-US" sz="1700" smtClean="0"/>
              <a:t>WHO </a:t>
            </a:r>
            <a:r>
              <a:rPr lang="en-US" sz="1700"/>
              <a:t>2012. Eliminating Soil-Transmitted Helminthiases as a public health problem in children: progress report 2001-2010 and strategic plan 2011-2020. </a:t>
            </a:r>
            <a:r>
              <a:rPr lang="en-US" sz="1700" smtClean="0"/>
              <a:t>Geneva</a:t>
            </a:r>
            <a:endParaRPr lang="nl-BE" sz="1700"/>
          </a:p>
        </p:txBody>
      </p:sp>
    </p:spTree>
    <p:extLst>
      <p:ext uri="{BB962C8B-B14F-4D97-AF65-F5344CB8AC3E}">
        <p14:creationId xmlns:p14="http://schemas.microsoft.com/office/powerpoint/2010/main" val="6018711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Afbeelding 7" descr="27_5.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69829" y="3981891"/>
            <a:ext cx="3491796" cy="1924586"/>
          </a:xfrm>
          <a:prstGeom prst="rect">
            <a:avLst/>
          </a:prstGeom>
        </p:spPr>
      </p:pic>
      <p:sp>
        <p:nvSpPr>
          <p:cNvPr id="9" name="Content Placeholder 2"/>
          <p:cNvSpPr txBox="1">
            <a:spLocks/>
          </p:cNvSpPr>
          <p:nvPr/>
        </p:nvSpPr>
        <p:spPr bwMode="auto">
          <a:xfrm>
            <a:off x="779638" y="6603348"/>
            <a:ext cx="9173831" cy="885782"/>
          </a:xfrm>
          <a:prstGeom prst="rect">
            <a:avLst/>
          </a:prstGeom>
          <a:noFill/>
          <a:ln w="9525">
            <a:noFill/>
            <a:miter lim="800000"/>
            <a:headEnd/>
            <a:tailEnd/>
          </a:ln>
        </p:spPr>
        <p:txBody>
          <a:bodyPr vert="horz" wrap="square" lIns="154808" tIns="77404" rIns="154808" bIns="77404" numCol="1" anchor="t" anchorCtr="0" compatLnSpc="1">
            <a:prstTxWarp prst="textNoShape">
              <a:avLst/>
            </a:prstTxWarp>
          </a:bodyPr>
          <a:lstStyle>
            <a:lvl1pPr marL="230188" indent="-230188" algn="l" rtl="0" eaLnBrk="1" fontAlgn="base" hangingPunct="1">
              <a:spcBef>
                <a:spcPts val="2000"/>
              </a:spcBef>
              <a:spcAft>
                <a:spcPct val="0"/>
              </a:spcAft>
              <a:buClr>
                <a:schemeClr val="tx2"/>
              </a:buClr>
              <a:buChar char="•"/>
              <a:defRPr sz="2000">
                <a:solidFill>
                  <a:schemeClr val="tx1"/>
                </a:solidFill>
                <a:latin typeface="+mn-lt"/>
                <a:ea typeface="+mn-ea"/>
                <a:cs typeface="+mn-cs"/>
              </a:defRPr>
            </a:lvl1pPr>
            <a:lvl2pPr marL="569913" indent="-227013" algn="l" rtl="0" eaLnBrk="1" fontAlgn="base" hangingPunct="1">
              <a:spcBef>
                <a:spcPts val="1200"/>
              </a:spcBef>
              <a:spcAft>
                <a:spcPct val="0"/>
              </a:spcAft>
              <a:buClr>
                <a:schemeClr val="tx2"/>
              </a:buClr>
              <a:buChar char="–"/>
              <a:defRPr sz="1800">
                <a:solidFill>
                  <a:schemeClr val="tx1"/>
                </a:solidFill>
                <a:latin typeface="+mn-lt"/>
              </a:defRPr>
            </a:lvl2pPr>
            <a:lvl3pPr marL="912813" indent="-227013" algn="l" rtl="0" eaLnBrk="1" fontAlgn="base" hangingPunct="1">
              <a:spcBef>
                <a:spcPts val="600"/>
              </a:spcBef>
              <a:spcAft>
                <a:spcPct val="0"/>
              </a:spcAft>
              <a:buClr>
                <a:schemeClr val="tx2"/>
              </a:buClr>
              <a:buChar char="•"/>
              <a:defRPr sz="1600">
                <a:solidFill>
                  <a:schemeClr val="tx1"/>
                </a:solidFill>
                <a:latin typeface="+mn-lt"/>
              </a:defRPr>
            </a:lvl3pPr>
            <a:lvl4pPr marL="1252538" indent="-220663" algn="l" rtl="0" eaLnBrk="1" fontAlgn="base" hangingPunct="1">
              <a:spcBef>
                <a:spcPts val="600"/>
              </a:spcBef>
              <a:spcAft>
                <a:spcPct val="0"/>
              </a:spcAft>
              <a:buClr>
                <a:schemeClr val="tx2"/>
              </a:buClr>
              <a:buChar char="–"/>
              <a:defRPr sz="1400">
                <a:solidFill>
                  <a:schemeClr val="tx1"/>
                </a:solidFill>
                <a:latin typeface="+mn-lt"/>
              </a:defRPr>
            </a:lvl4pPr>
            <a:lvl5pPr marL="1601788" indent="-230188" algn="l" rtl="0" eaLnBrk="1" fontAlgn="base" hangingPunct="1">
              <a:spcBef>
                <a:spcPts val="600"/>
              </a:spcBef>
              <a:spcAft>
                <a:spcPct val="0"/>
              </a:spcAft>
              <a:buClr>
                <a:schemeClr val="tx2"/>
              </a:buClr>
              <a:buFont typeface="Arial" pitchFamily="34" charset="0"/>
              <a:buChar char="–"/>
              <a:defRPr sz="1200">
                <a:solidFill>
                  <a:schemeClr val="tx1"/>
                </a:solidFill>
                <a:latin typeface="+mn-lt"/>
              </a:defRPr>
            </a:lvl5pPr>
            <a:lvl6pPr marL="2060575" indent="-230188" algn="l" rtl="0" eaLnBrk="1" fontAlgn="base" hangingPunct="1">
              <a:spcBef>
                <a:spcPct val="25000"/>
              </a:spcBef>
              <a:spcAft>
                <a:spcPct val="0"/>
              </a:spcAft>
              <a:buClr>
                <a:schemeClr val="folHlink"/>
              </a:buClr>
              <a:buChar char="»"/>
              <a:defRPr sz="1200">
                <a:solidFill>
                  <a:schemeClr val="tx1"/>
                </a:solidFill>
                <a:latin typeface="+mn-lt"/>
              </a:defRPr>
            </a:lvl6pPr>
            <a:lvl7pPr marL="2517775" indent="-230188" algn="l" rtl="0" eaLnBrk="1" fontAlgn="base" hangingPunct="1">
              <a:spcBef>
                <a:spcPct val="25000"/>
              </a:spcBef>
              <a:spcAft>
                <a:spcPct val="0"/>
              </a:spcAft>
              <a:buClr>
                <a:schemeClr val="folHlink"/>
              </a:buClr>
              <a:buChar char="»"/>
              <a:defRPr sz="1200">
                <a:solidFill>
                  <a:schemeClr val="tx1"/>
                </a:solidFill>
                <a:latin typeface="+mn-lt"/>
              </a:defRPr>
            </a:lvl7pPr>
            <a:lvl8pPr marL="2974975" indent="-230188" algn="l" rtl="0" eaLnBrk="1" fontAlgn="base" hangingPunct="1">
              <a:spcBef>
                <a:spcPct val="25000"/>
              </a:spcBef>
              <a:spcAft>
                <a:spcPct val="0"/>
              </a:spcAft>
              <a:buClr>
                <a:schemeClr val="folHlink"/>
              </a:buClr>
              <a:buChar char="»"/>
              <a:defRPr sz="1200">
                <a:solidFill>
                  <a:schemeClr val="tx1"/>
                </a:solidFill>
                <a:latin typeface="+mn-lt"/>
              </a:defRPr>
            </a:lvl8pPr>
            <a:lvl9pPr marL="3432175" indent="-230188" algn="l" rtl="0" eaLnBrk="1" fontAlgn="base" hangingPunct="1">
              <a:spcBef>
                <a:spcPct val="25000"/>
              </a:spcBef>
              <a:spcAft>
                <a:spcPct val="0"/>
              </a:spcAft>
              <a:buClr>
                <a:schemeClr val="folHlink"/>
              </a:buClr>
              <a:buChar char="»"/>
              <a:defRPr sz="1200">
                <a:solidFill>
                  <a:schemeClr val="tx1"/>
                </a:solidFill>
                <a:latin typeface="+mn-lt"/>
              </a:defRPr>
            </a:lvl9pPr>
          </a:lstStyle>
          <a:p>
            <a:pPr marL="97200" indent="0">
              <a:buNone/>
            </a:pPr>
            <a:r>
              <a:rPr lang="nl-BE" sz="3500" kern="0" smtClean="0"/>
              <a:t>Data: Janssen Pharmaceutica supply chain</a:t>
            </a:r>
          </a:p>
        </p:txBody>
      </p:sp>
      <p:sp>
        <p:nvSpPr>
          <p:cNvPr id="2" name="Title 1"/>
          <p:cNvSpPr>
            <a:spLocks noGrp="1"/>
          </p:cNvSpPr>
          <p:nvPr>
            <p:ph type="title"/>
          </p:nvPr>
        </p:nvSpPr>
        <p:spPr>
          <a:xfrm>
            <a:off x="779639" y="96985"/>
            <a:ext cx="15768228" cy="1751462"/>
          </a:xfrm>
        </p:spPr>
        <p:txBody>
          <a:bodyPr/>
          <a:lstStyle/>
          <a:p>
            <a:pPr>
              <a:lnSpc>
                <a:spcPct val="150000"/>
              </a:lnSpc>
            </a:pPr>
            <a:r>
              <a:rPr lang="nl-BE" sz="3700" u="none" cap="none" smtClean="0"/>
              <a:t>Environmental Life Cycle Assessment </a:t>
            </a:r>
            <a:r>
              <a:rPr lang="nl-BE" sz="3700" u="none" cap="none"/>
              <a:t>-</a:t>
            </a:r>
            <a:r>
              <a:rPr lang="nl-BE" sz="3700" u="none" cap="none" smtClean="0"/>
              <a:t> Human Health burden</a:t>
            </a:r>
            <a:br>
              <a:rPr lang="nl-BE" sz="3700" u="none" cap="none" smtClean="0"/>
            </a:br>
            <a:endParaRPr lang="en-GB" sz="3700" u="none" cap="none"/>
          </a:p>
        </p:txBody>
      </p:sp>
      <p:sp>
        <p:nvSpPr>
          <p:cNvPr id="3" name="Content Placeholder 2"/>
          <p:cNvSpPr>
            <a:spLocks noGrp="1"/>
          </p:cNvSpPr>
          <p:nvPr>
            <p:ph idx="1"/>
          </p:nvPr>
        </p:nvSpPr>
        <p:spPr>
          <a:xfrm>
            <a:off x="779639" y="1478574"/>
            <a:ext cx="15773378" cy="816026"/>
          </a:xfrm>
        </p:spPr>
        <p:txBody>
          <a:bodyPr>
            <a:normAutofit/>
          </a:bodyPr>
          <a:lstStyle/>
          <a:p>
            <a:pPr marL="230188" indent="-360000" defTabSz="1300368" fontAlgn="base">
              <a:spcBef>
                <a:spcPts val="2000"/>
              </a:spcBef>
              <a:spcAft>
                <a:spcPct val="0"/>
              </a:spcAft>
              <a:buClr>
                <a:schemeClr val="tx2"/>
              </a:buClr>
              <a:buChar char="•"/>
            </a:pPr>
            <a:r>
              <a:rPr lang="nl-BE" sz="3500" kern="0"/>
              <a:t>Includes </a:t>
            </a:r>
            <a:r>
              <a:rPr lang="nl-BE" sz="3500" u="sng" kern="0"/>
              <a:t>full </a:t>
            </a:r>
            <a:r>
              <a:rPr lang="nl-BE" sz="3500" u="sng" kern="0" smtClean="0"/>
              <a:t>cradle-to-grave</a:t>
            </a:r>
            <a:r>
              <a:rPr lang="nl-BE" sz="3500" kern="0" smtClean="0"/>
              <a:t> assessment of pharmaceutical supply chain</a:t>
            </a:r>
            <a:endParaRPr lang="nl-BE" sz="3500" kern="0"/>
          </a:p>
        </p:txBody>
      </p:sp>
      <p:sp>
        <p:nvSpPr>
          <p:cNvPr id="6" name="Slide Number Placeholder 5"/>
          <p:cNvSpPr>
            <a:spLocks noGrp="1"/>
          </p:cNvSpPr>
          <p:nvPr>
            <p:ph type="sldNum" sz="quarter" idx="12"/>
          </p:nvPr>
        </p:nvSpPr>
        <p:spPr/>
        <p:txBody>
          <a:bodyPr/>
          <a:lstStyle/>
          <a:p>
            <a:fld id="{AA650495-28B0-4DBC-A96C-530BF5253D0D}" type="slidenum">
              <a:rPr lang="en-US" smtClean="0"/>
              <a:pPr/>
              <a:t>7</a:t>
            </a:fld>
            <a:endParaRPr lang="en-US"/>
          </a:p>
        </p:txBody>
      </p:sp>
      <p:pic>
        <p:nvPicPr>
          <p:cNvPr id="5" name="Picture 4"/>
          <p:cNvPicPr>
            <a:picLocks noChangeAspect="1"/>
          </p:cNvPicPr>
          <p:nvPr/>
        </p:nvPicPr>
        <p:blipFill>
          <a:blip r:embed="rId4"/>
          <a:stretch>
            <a:fillRect/>
          </a:stretch>
        </p:blipFill>
        <p:spPr>
          <a:xfrm>
            <a:off x="1017982" y="2735941"/>
            <a:ext cx="15529885" cy="964579"/>
          </a:xfrm>
          <a:prstGeom prst="rect">
            <a:avLst/>
          </a:prstGeom>
        </p:spPr>
      </p:pic>
      <p:sp>
        <p:nvSpPr>
          <p:cNvPr id="7" name="Left Brace 6"/>
          <p:cNvSpPr/>
          <p:nvPr/>
        </p:nvSpPr>
        <p:spPr>
          <a:xfrm rot="16200000">
            <a:off x="4627277" y="2657477"/>
            <a:ext cx="270123" cy="7461002"/>
          </a:xfrm>
          <a:prstGeom prst="leftBrace">
            <a:avLst/>
          </a:prstGeom>
          <a:ln w="31750">
            <a:solidFill>
              <a:schemeClr val="tx1"/>
            </a:solidFill>
            <a:round/>
            <a:headEnd type="none" w="lg" len="lg"/>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cxnSp>
        <p:nvCxnSpPr>
          <p:cNvPr id="13" name="Straight Arrow Connector 12"/>
          <p:cNvCxnSpPr/>
          <p:nvPr/>
        </p:nvCxnSpPr>
        <p:spPr>
          <a:xfrm flipV="1">
            <a:off x="9725117" y="3648077"/>
            <a:ext cx="980983" cy="4161798"/>
          </a:xfrm>
          <a:prstGeom prst="straightConnector1">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5185036" y="3648076"/>
            <a:ext cx="866424" cy="2520180"/>
          </a:xfrm>
          <a:prstGeom prst="straightConnector1">
            <a:avLst/>
          </a:prstGeom>
          <a:ln w="3175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sp>
        <p:nvSpPr>
          <p:cNvPr id="19" name="Content Placeholder 2"/>
          <p:cNvSpPr txBox="1">
            <a:spLocks/>
          </p:cNvSpPr>
          <p:nvPr/>
        </p:nvSpPr>
        <p:spPr bwMode="auto">
          <a:xfrm>
            <a:off x="11522065" y="6168255"/>
            <a:ext cx="5693960" cy="2076216"/>
          </a:xfrm>
          <a:prstGeom prst="rect">
            <a:avLst/>
          </a:prstGeom>
          <a:noFill/>
          <a:ln w="9525">
            <a:noFill/>
            <a:miter lim="800000"/>
            <a:headEnd/>
            <a:tailEnd/>
          </a:ln>
        </p:spPr>
        <p:txBody>
          <a:bodyPr vert="horz" wrap="square" lIns="154808" tIns="77404" rIns="154808" bIns="77404" numCol="1" anchor="t" anchorCtr="0" compatLnSpc="1">
            <a:prstTxWarp prst="textNoShape">
              <a:avLst/>
            </a:prstTxWarp>
          </a:bodyPr>
          <a:lstStyle>
            <a:lvl1pPr marL="230188" indent="-230188" algn="l" rtl="0" eaLnBrk="1" fontAlgn="base" hangingPunct="1">
              <a:spcBef>
                <a:spcPts val="2000"/>
              </a:spcBef>
              <a:spcAft>
                <a:spcPct val="0"/>
              </a:spcAft>
              <a:buClr>
                <a:schemeClr val="tx2"/>
              </a:buClr>
              <a:buChar char="•"/>
              <a:defRPr sz="2000">
                <a:solidFill>
                  <a:schemeClr val="tx1"/>
                </a:solidFill>
                <a:latin typeface="+mn-lt"/>
                <a:ea typeface="+mn-ea"/>
                <a:cs typeface="+mn-cs"/>
              </a:defRPr>
            </a:lvl1pPr>
            <a:lvl2pPr marL="569913" indent="-227013" algn="l" rtl="0" eaLnBrk="1" fontAlgn="base" hangingPunct="1">
              <a:spcBef>
                <a:spcPts val="1200"/>
              </a:spcBef>
              <a:spcAft>
                <a:spcPct val="0"/>
              </a:spcAft>
              <a:buClr>
                <a:schemeClr val="tx2"/>
              </a:buClr>
              <a:buChar char="–"/>
              <a:defRPr sz="1800">
                <a:solidFill>
                  <a:schemeClr val="tx1"/>
                </a:solidFill>
                <a:latin typeface="+mn-lt"/>
              </a:defRPr>
            </a:lvl2pPr>
            <a:lvl3pPr marL="912813" indent="-227013" algn="l" rtl="0" eaLnBrk="1" fontAlgn="base" hangingPunct="1">
              <a:spcBef>
                <a:spcPts val="600"/>
              </a:spcBef>
              <a:spcAft>
                <a:spcPct val="0"/>
              </a:spcAft>
              <a:buClr>
                <a:schemeClr val="tx2"/>
              </a:buClr>
              <a:buChar char="•"/>
              <a:defRPr sz="1600">
                <a:solidFill>
                  <a:schemeClr val="tx1"/>
                </a:solidFill>
                <a:latin typeface="+mn-lt"/>
              </a:defRPr>
            </a:lvl3pPr>
            <a:lvl4pPr marL="1252538" indent="-220663" algn="l" rtl="0" eaLnBrk="1" fontAlgn="base" hangingPunct="1">
              <a:spcBef>
                <a:spcPts val="600"/>
              </a:spcBef>
              <a:spcAft>
                <a:spcPct val="0"/>
              </a:spcAft>
              <a:buClr>
                <a:schemeClr val="tx2"/>
              </a:buClr>
              <a:buChar char="–"/>
              <a:defRPr sz="1400">
                <a:solidFill>
                  <a:schemeClr val="tx1"/>
                </a:solidFill>
                <a:latin typeface="+mn-lt"/>
              </a:defRPr>
            </a:lvl4pPr>
            <a:lvl5pPr marL="1601788" indent="-230188" algn="l" rtl="0" eaLnBrk="1" fontAlgn="base" hangingPunct="1">
              <a:spcBef>
                <a:spcPts val="600"/>
              </a:spcBef>
              <a:spcAft>
                <a:spcPct val="0"/>
              </a:spcAft>
              <a:buClr>
                <a:schemeClr val="tx2"/>
              </a:buClr>
              <a:buFont typeface="Arial" pitchFamily="34" charset="0"/>
              <a:buChar char="–"/>
              <a:defRPr sz="1200">
                <a:solidFill>
                  <a:schemeClr val="tx1"/>
                </a:solidFill>
                <a:latin typeface="+mn-lt"/>
              </a:defRPr>
            </a:lvl5pPr>
            <a:lvl6pPr marL="2060575" indent="-230188" algn="l" rtl="0" eaLnBrk="1" fontAlgn="base" hangingPunct="1">
              <a:spcBef>
                <a:spcPct val="25000"/>
              </a:spcBef>
              <a:spcAft>
                <a:spcPct val="0"/>
              </a:spcAft>
              <a:buClr>
                <a:schemeClr val="folHlink"/>
              </a:buClr>
              <a:buChar char="»"/>
              <a:defRPr sz="1200">
                <a:solidFill>
                  <a:schemeClr val="tx1"/>
                </a:solidFill>
                <a:latin typeface="+mn-lt"/>
              </a:defRPr>
            </a:lvl6pPr>
            <a:lvl7pPr marL="2517775" indent="-230188" algn="l" rtl="0" eaLnBrk="1" fontAlgn="base" hangingPunct="1">
              <a:spcBef>
                <a:spcPct val="25000"/>
              </a:spcBef>
              <a:spcAft>
                <a:spcPct val="0"/>
              </a:spcAft>
              <a:buClr>
                <a:schemeClr val="folHlink"/>
              </a:buClr>
              <a:buChar char="»"/>
              <a:defRPr sz="1200">
                <a:solidFill>
                  <a:schemeClr val="tx1"/>
                </a:solidFill>
                <a:latin typeface="+mn-lt"/>
              </a:defRPr>
            </a:lvl7pPr>
            <a:lvl8pPr marL="2974975" indent="-230188" algn="l" rtl="0" eaLnBrk="1" fontAlgn="base" hangingPunct="1">
              <a:spcBef>
                <a:spcPct val="25000"/>
              </a:spcBef>
              <a:spcAft>
                <a:spcPct val="0"/>
              </a:spcAft>
              <a:buClr>
                <a:schemeClr val="folHlink"/>
              </a:buClr>
              <a:buChar char="»"/>
              <a:defRPr sz="1200">
                <a:solidFill>
                  <a:schemeClr val="tx1"/>
                </a:solidFill>
                <a:latin typeface="+mn-lt"/>
              </a:defRPr>
            </a:lvl8pPr>
            <a:lvl9pPr marL="3432175" indent="-230188" algn="l" rtl="0" eaLnBrk="1" fontAlgn="base" hangingPunct="1">
              <a:spcBef>
                <a:spcPct val="25000"/>
              </a:spcBef>
              <a:spcAft>
                <a:spcPct val="0"/>
              </a:spcAft>
              <a:buClr>
                <a:schemeClr val="folHlink"/>
              </a:buClr>
              <a:buChar char="»"/>
              <a:defRPr sz="1200">
                <a:solidFill>
                  <a:schemeClr val="tx1"/>
                </a:solidFill>
                <a:latin typeface="+mn-lt"/>
              </a:defRPr>
            </a:lvl9pPr>
          </a:lstStyle>
          <a:p>
            <a:pPr marL="97200" indent="0">
              <a:buNone/>
            </a:pPr>
            <a:r>
              <a:rPr lang="en-US" sz="3000" smtClean="0">
                <a:solidFill>
                  <a:schemeClr val="tx1">
                    <a:lumMod val="65000"/>
                    <a:lumOff val="35000"/>
                  </a:schemeClr>
                </a:solidFill>
              </a:rPr>
              <a:t>Envelops:</a:t>
            </a:r>
          </a:p>
          <a:p>
            <a:pPr marL="97200" indent="0">
              <a:spcBef>
                <a:spcPts val="600"/>
              </a:spcBef>
              <a:buNone/>
            </a:pPr>
            <a:r>
              <a:rPr lang="en-US" sz="3000" smtClean="0">
                <a:solidFill>
                  <a:schemeClr val="tx1">
                    <a:lumMod val="65000"/>
                    <a:lumOff val="35000"/>
                  </a:schemeClr>
                </a:solidFill>
              </a:rPr>
              <a:t>- Excretion of mebendazole molecule into the environment</a:t>
            </a:r>
          </a:p>
          <a:p>
            <a:pPr marL="97200" indent="0">
              <a:spcBef>
                <a:spcPts val="600"/>
              </a:spcBef>
              <a:buNone/>
            </a:pPr>
            <a:r>
              <a:rPr lang="en-US" sz="3000" smtClean="0">
                <a:solidFill>
                  <a:schemeClr val="tx1">
                    <a:lumMod val="65000"/>
                    <a:lumOff val="35000"/>
                  </a:schemeClr>
                </a:solidFill>
              </a:rPr>
              <a:t>- Packaging waste</a:t>
            </a:r>
          </a:p>
        </p:txBody>
      </p:sp>
      <p:sp>
        <p:nvSpPr>
          <p:cNvPr id="21" name="Content Placeholder 2"/>
          <p:cNvSpPr txBox="1">
            <a:spLocks/>
          </p:cNvSpPr>
          <p:nvPr/>
        </p:nvSpPr>
        <p:spPr bwMode="auto">
          <a:xfrm>
            <a:off x="3904450" y="7939430"/>
            <a:ext cx="8876979" cy="1345333"/>
          </a:xfrm>
          <a:prstGeom prst="rect">
            <a:avLst/>
          </a:prstGeom>
          <a:noFill/>
          <a:ln w="9525">
            <a:noFill/>
            <a:miter lim="800000"/>
            <a:headEnd/>
            <a:tailEnd/>
          </a:ln>
        </p:spPr>
        <p:txBody>
          <a:bodyPr vert="horz" wrap="square" lIns="154808" tIns="77404" rIns="154808" bIns="77404" numCol="1" anchor="t" anchorCtr="0" compatLnSpc="1">
            <a:prstTxWarp prst="textNoShape">
              <a:avLst/>
            </a:prstTxWarp>
          </a:bodyPr>
          <a:lstStyle>
            <a:lvl1pPr marL="230188" indent="-230188" algn="l" rtl="0" eaLnBrk="1" fontAlgn="base" hangingPunct="1">
              <a:spcBef>
                <a:spcPts val="2000"/>
              </a:spcBef>
              <a:spcAft>
                <a:spcPct val="0"/>
              </a:spcAft>
              <a:buClr>
                <a:schemeClr val="tx2"/>
              </a:buClr>
              <a:buChar char="•"/>
              <a:defRPr sz="2000">
                <a:solidFill>
                  <a:schemeClr val="tx1"/>
                </a:solidFill>
                <a:latin typeface="+mn-lt"/>
                <a:ea typeface="+mn-ea"/>
                <a:cs typeface="+mn-cs"/>
              </a:defRPr>
            </a:lvl1pPr>
            <a:lvl2pPr marL="569913" indent="-227013" algn="l" rtl="0" eaLnBrk="1" fontAlgn="base" hangingPunct="1">
              <a:spcBef>
                <a:spcPts val="1200"/>
              </a:spcBef>
              <a:spcAft>
                <a:spcPct val="0"/>
              </a:spcAft>
              <a:buClr>
                <a:schemeClr val="tx2"/>
              </a:buClr>
              <a:buChar char="–"/>
              <a:defRPr sz="1800">
                <a:solidFill>
                  <a:schemeClr val="tx1"/>
                </a:solidFill>
                <a:latin typeface="+mn-lt"/>
              </a:defRPr>
            </a:lvl2pPr>
            <a:lvl3pPr marL="912813" indent="-227013" algn="l" rtl="0" eaLnBrk="1" fontAlgn="base" hangingPunct="1">
              <a:spcBef>
                <a:spcPts val="600"/>
              </a:spcBef>
              <a:spcAft>
                <a:spcPct val="0"/>
              </a:spcAft>
              <a:buClr>
                <a:schemeClr val="tx2"/>
              </a:buClr>
              <a:buChar char="•"/>
              <a:defRPr sz="1600">
                <a:solidFill>
                  <a:schemeClr val="tx1"/>
                </a:solidFill>
                <a:latin typeface="+mn-lt"/>
              </a:defRPr>
            </a:lvl3pPr>
            <a:lvl4pPr marL="1252538" indent="-220663" algn="l" rtl="0" eaLnBrk="1" fontAlgn="base" hangingPunct="1">
              <a:spcBef>
                <a:spcPts val="600"/>
              </a:spcBef>
              <a:spcAft>
                <a:spcPct val="0"/>
              </a:spcAft>
              <a:buClr>
                <a:schemeClr val="tx2"/>
              </a:buClr>
              <a:buChar char="–"/>
              <a:defRPr sz="1400">
                <a:solidFill>
                  <a:schemeClr val="tx1"/>
                </a:solidFill>
                <a:latin typeface="+mn-lt"/>
              </a:defRPr>
            </a:lvl4pPr>
            <a:lvl5pPr marL="1601788" indent="-230188" algn="l" rtl="0" eaLnBrk="1" fontAlgn="base" hangingPunct="1">
              <a:spcBef>
                <a:spcPts val="600"/>
              </a:spcBef>
              <a:spcAft>
                <a:spcPct val="0"/>
              </a:spcAft>
              <a:buClr>
                <a:schemeClr val="tx2"/>
              </a:buClr>
              <a:buFont typeface="Arial" pitchFamily="34" charset="0"/>
              <a:buChar char="–"/>
              <a:defRPr sz="1200">
                <a:solidFill>
                  <a:schemeClr val="tx1"/>
                </a:solidFill>
                <a:latin typeface="+mn-lt"/>
              </a:defRPr>
            </a:lvl5pPr>
            <a:lvl6pPr marL="2060575" indent="-230188" algn="l" rtl="0" eaLnBrk="1" fontAlgn="base" hangingPunct="1">
              <a:spcBef>
                <a:spcPct val="25000"/>
              </a:spcBef>
              <a:spcAft>
                <a:spcPct val="0"/>
              </a:spcAft>
              <a:buClr>
                <a:schemeClr val="folHlink"/>
              </a:buClr>
              <a:buChar char="»"/>
              <a:defRPr sz="1200">
                <a:solidFill>
                  <a:schemeClr val="tx1"/>
                </a:solidFill>
                <a:latin typeface="+mn-lt"/>
              </a:defRPr>
            </a:lvl6pPr>
            <a:lvl7pPr marL="2517775" indent="-230188" algn="l" rtl="0" eaLnBrk="1" fontAlgn="base" hangingPunct="1">
              <a:spcBef>
                <a:spcPct val="25000"/>
              </a:spcBef>
              <a:spcAft>
                <a:spcPct val="0"/>
              </a:spcAft>
              <a:buClr>
                <a:schemeClr val="folHlink"/>
              </a:buClr>
              <a:buChar char="»"/>
              <a:defRPr sz="1200">
                <a:solidFill>
                  <a:schemeClr val="tx1"/>
                </a:solidFill>
                <a:latin typeface="+mn-lt"/>
              </a:defRPr>
            </a:lvl7pPr>
            <a:lvl8pPr marL="2974975" indent="-230188" algn="l" rtl="0" eaLnBrk="1" fontAlgn="base" hangingPunct="1">
              <a:spcBef>
                <a:spcPct val="25000"/>
              </a:spcBef>
              <a:spcAft>
                <a:spcPct val="0"/>
              </a:spcAft>
              <a:buClr>
                <a:schemeClr val="folHlink"/>
              </a:buClr>
              <a:buChar char="»"/>
              <a:defRPr sz="1200">
                <a:solidFill>
                  <a:schemeClr val="tx1"/>
                </a:solidFill>
                <a:latin typeface="+mn-lt"/>
              </a:defRPr>
            </a:lvl8pPr>
            <a:lvl9pPr marL="3432175" indent="-230188" algn="l" rtl="0" eaLnBrk="1" fontAlgn="base" hangingPunct="1">
              <a:spcBef>
                <a:spcPct val="25000"/>
              </a:spcBef>
              <a:spcAft>
                <a:spcPct val="0"/>
              </a:spcAft>
              <a:buClr>
                <a:schemeClr val="folHlink"/>
              </a:buClr>
              <a:buChar char="»"/>
              <a:defRPr sz="1200">
                <a:solidFill>
                  <a:schemeClr val="tx1"/>
                </a:solidFill>
                <a:latin typeface="+mn-lt"/>
              </a:defRPr>
            </a:lvl9pPr>
          </a:lstStyle>
          <a:p>
            <a:pPr marL="97200" indent="0">
              <a:buNone/>
            </a:pPr>
            <a:r>
              <a:rPr lang="en-US" sz="3500" smtClean="0"/>
              <a:t>Data: National </a:t>
            </a:r>
            <a:r>
              <a:rPr lang="en-US" sz="3500"/>
              <a:t>Institute of Malariology, Parasitology and Entomology, </a:t>
            </a:r>
            <a:r>
              <a:rPr lang="en-US" sz="3500" smtClean="0"/>
              <a:t>Vietnam</a:t>
            </a:r>
          </a:p>
        </p:txBody>
      </p:sp>
      <p:pic>
        <p:nvPicPr>
          <p:cNvPr id="23" name="Picture 22"/>
          <p:cNvPicPr>
            <a:picLocks noChangeAspect="1"/>
          </p:cNvPicPr>
          <p:nvPr/>
        </p:nvPicPr>
        <p:blipFill rotWithShape="1">
          <a:blip r:embed="rId5" cstate="print">
            <a:extLst>
              <a:ext uri="{28A0092B-C50C-407E-A947-70E740481C1C}">
                <a14:useLocalDpi xmlns:a14="http://schemas.microsoft.com/office/drawing/2010/main" val="0"/>
              </a:ext>
            </a:extLst>
          </a:blip>
          <a:srcRect l="52894" t="42769" r="33019" b="42349"/>
          <a:stretch/>
        </p:blipFill>
        <p:spPr>
          <a:xfrm>
            <a:off x="1052531" y="4161170"/>
            <a:ext cx="2182824" cy="1537200"/>
          </a:xfrm>
          <a:prstGeom prst="rect">
            <a:avLst/>
          </a:prstGeom>
        </p:spPr>
      </p:pic>
      <p:pic>
        <p:nvPicPr>
          <p:cNvPr id="15" name="Afbeelding 9" descr="22_5.jpg"/>
          <p:cNvPicPr>
            <a:picLocks noChangeAspect="1"/>
          </p:cNvPicPr>
          <p:nvPr/>
        </p:nvPicPr>
        <p:blipFill rotWithShape="1">
          <a:blip r:embed="rId6" cstate="email">
            <a:extLst>
              <a:ext uri="{28A0092B-C50C-407E-A947-70E740481C1C}">
                <a14:useLocalDpi xmlns:a14="http://schemas.microsoft.com/office/drawing/2010/main"/>
              </a:ext>
            </a:extLst>
          </a:blip>
          <a:srcRect r="50438"/>
          <a:stretch/>
        </p:blipFill>
        <p:spPr>
          <a:xfrm>
            <a:off x="3918455" y="4160956"/>
            <a:ext cx="1642895" cy="1537628"/>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91461" y="3953064"/>
            <a:ext cx="1465060" cy="1953413"/>
          </a:xfrm>
          <a:prstGeom prst="rect">
            <a:avLst/>
          </a:prstGeom>
        </p:spPr>
      </p:pic>
    </p:spTree>
    <p:extLst>
      <p:ext uri="{BB962C8B-B14F-4D97-AF65-F5344CB8AC3E}">
        <p14:creationId xmlns:p14="http://schemas.microsoft.com/office/powerpoint/2010/main" val="148545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79638" y="1935626"/>
            <a:ext cx="15732761" cy="6849425"/>
          </a:xfrm>
          <a:prstGeom prst="rect">
            <a:avLst/>
          </a:prstGeom>
        </p:spPr>
      </p:pic>
      <p:sp>
        <p:nvSpPr>
          <p:cNvPr id="2" name="Title 1"/>
          <p:cNvSpPr>
            <a:spLocks noGrp="1"/>
          </p:cNvSpPr>
          <p:nvPr>
            <p:ph type="title"/>
          </p:nvPr>
        </p:nvSpPr>
        <p:spPr>
          <a:xfrm>
            <a:off x="779639" y="228837"/>
            <a:ext cx="15768228" cy="1071570"/>
          </a:xfrm>
        </p:spPr>
        <p:txBody>
          <a:bodyPr/>
          <a:lstStyle/>
          <a:p>
            <a:pPr>
              <a:lnSpc>
                <a:spcPct val="150000"/>
              </a:lnSpc>
              <a:spcBef>
                <a:spcPts val="1200"/>
              </a:spcBef>
              <a:spcAft>
                <a:spcPts val="1200"/>
              </a:spcAft>
            </a:pPr>
            <a:r>
              <a:rPr lang="nl-BE" sz="3700" u="none" cap="none" smtClean="0"/>
              <a:t>Environmental </a:t>
            </a:r>
            <a:r>
              <a:rPr lang="nl-BE" sz="3700" u="none" cap="none"/>
              <a:t>Life Cycle Assessment </a:t>
            </a:r>
            <a:r>
              <a:rPr lang="nl-BE" sz="3700" u="none" cap="none" smtClean="0"/>
              <a:t>- Human Health burden</a:t>
            </a:r>
            <a:endParaRPr lang="en-GB" sz="3700" u="none" cap="none"/>
          </a:p>
        </p:txBody>
      </p:sp>
      <p:sp>
        <p:nvSpPr>
          <p:cNvPr id="6" name="Slide Number Placeholder 5"/>
          <p:cNvSpPr>
            <a:spLocks noGrp="1"/>
          </p:cNvSpPr>
          <p:nvPr>
            <p:ph type="sldNum" sz="quarter" idx="12"/>
          </p:nvPr>
        </p:nvSpPr>
        <p:spPr/>
        <p:txBody>
          <a:bodyPr/>
          <a:lstStyle/>
          <a:p>
            <a:fld id="{AA650495-28B0-4DBC-A96C-530BF5253D0D}" type="slidenum">
              <a:rPr lang="en-US" smtClean="0"/>
              <a:pPr/>
              <a:t>8</a:t>
            </a:fld>
            <a:endParaRPr lang="en-US"/>
          </a:p>
        </p:txBody>
      </p:sp>
      <p:sp>
        <p:nvSpPr>
          <p:cNvPr id="5" name="TextBox 4"/>
          <p:cNvSpPr txBox="1"/>
          <p:nvPr/>
        </p:nvSpPr>
        <p:spPr>
          <a:xfrm>
            <a:off x="854589" y="6580682"/>
            <a:ext cx="2383436" cy="1015663"/>
          </a:xfrm>
          <a:prstGeom prst="rect">
            <a:avLst/>
          </a:prstGeom>
          <a:noFill/>
        </p:spPr>
        <p:txBody>
          <a:bodyPr wrap="square" rtlCol="0">
            <a:spAutoFit/>
          </a:bodyPr>
          <a:lstStyle/>
          <a:p>
            <a:pPr>
              <a:lnSpc>
                <a:spcPct val="120000"/>
              </a:lnSpc>
            </a:pPr>
            <a:r>
              <a:rPr lang="nl-BE" sz="2500" smtClean="0">
                <a:solidFill>
                  <a:srgbClr val="1E64C8"/>
                </a:solidFill>
              </a:rPr>
              <a:t>e.g. kg CO2-equivalents</a:t>
            </a:r>
          </a:p>
        </p:txBody>
      </p:sp>
      <p:sp>
        <p:nvSpPr>
          <p:cNvPr id="19" name="TextBox 18"/>
          <p:cNvSpPr txBox="1"/>
          <p:nvPr/>
        </p:nvSpPr>
        <p:spPr>
          <a:xfrm>
            <a:off x="7172338" y="3676011"/>
            <a:ext cx="4160226" cy="553998"/>
          </a:xfrm>
          <a:prstGeom prst="rect">
            <a:avLst/>
          </a:prstGeom>
          <a:noFill/>
        </p:spPr>
        <p:txBody>
          <a:bodyPr wrap="square" rtlCol="0">
            <a:spAutoFit/>
          </a:bodyPr>
          <a:lstStyle/>
          <a:p>
            <a:pPr>
              <a:lnSpc>
                <a:spcPct val="120000"/>
              </a:lnSpc>
            </a:pPr>
            <a:r>
              <a:rPr lang="el-GR" sz="2500" smtClean="0">
                <a:solidFill>
                  <a:srgbClr val="1E64C8"/>
                </a:solidFill>
              </a:rPr>
              <a:t>Δ</a:t>
            </a:r>
            <a:r>
              <a:rPr lang="nl-BE" sz="2500" smtClean="0">
                <a:solidFill>
                  <a:srgbClr val="1E64C8"/>
                </a:solidFill>
              </a:rPr>
              <a:t>°C incr. / kg CO2-eq</a:t>
            </a:r>
          </a:p>
        </p:txBody>
      </p:sp>
      <p:sp>
        <p:nvSpPr>
          <p:cNvPr id="20" name="TextBox 19"/>
          <p:cNvSpPr txBox="1"/>
          <p:nvPr/>
        </p:nvSpPr>
        <p:spPr>
          <a:xfrm>
            <a:off x="11551962" y="6690983"/>
            <a:ext cx="4532483" cy="1015663"/>
          </a:xfrm>
          <a:prstGeom prst="rect">
            <a:avLst/>
          </a:prstGeom>
          <a:noFill/>
        </p:spPr>
        <p:txBody>
          <a:bodyPr wrap="square" rtlCol="0">
            <a:spAutoFit/>
          </a:bodyPr>
          <a:lstStyle/>
          <a:p>
            <a:pPr>
              <a:lnSpc>
                <a:spcPct val="120000"/>
              </a:lnSpc>
            </a:pPr>
            <a:r>
              <a:rPr lang="nl-BE" sz="2500" smtClean="0">
                <a:solidFill>
                  <a:srgbClr val="1E64C8"/>
                </a:solidFill>
              </a:rPr>
              <a:t>DALY / </a:t>
            </a:r>
            <a:r>
              <a:rPr lang="el-GR" sz="2500" smtClean="0">
                <a:solidFill>
                  <a:srgbClr val="1E64C8"/>
                </a:solidFill>
              </a:rPr>
              <a:t>Δ</a:t>
            </a:r>
            <a:r>
              <a:rPr lang="nl-BE" sz="2500" smtClean="0">
                <a:solidFill>
                  <a:srgbClr val="1E64C8"/>
                </a:solidFill>
              </a:rPr>
              <a:t>°C incr.</a:t>
            </a:r>
          </a:p>
          <a:p>
            <a:pPr>
              <a:lnSpc>
                <a:spcPct val="120000"/>
              </a:lnSpc>
            </a:pPr>
            <a:r>
              <a:rPr lang="nl-BE" sz="2500" smtClean="0">
                <a:solidFill>
                  <a:srgbClr val="1E64C8"/>
                </a:solidFill>
              </a:rPr>
              <a:t>(malnutrition,diseases, …)</a:t>
            </a:r>
          </a:p>
        </p:txBody>
      </p:sp>
    </p:spTree>
    <p:extLst>
      <p:ext uri="{BB962C8B-B14F-4D97-AF65-F5344CB8AC3E}">
        <p14:creationId xmlns:p14="http://schemas.microsoft.com/office/powerpoint/2010/main" val="11061932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1406590076"/>
              </p:ext>
            </p:extLst>
          </p:nvPr>
        </p:nvGraphicFramePr>
        <p:xfrm>
          <a:off x="909862" y="2605257"/>
          <a:ext cx="16028309" cy="582415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7AE184E0-0BD4-4705-A12B-9B71DDE63301}" type="slidenum">
              <a:rPr lang="en-GB" noProof="0" smtClean="0"/>
              <a:t>9</a:t>
            </a:fld>
            <a:endParaRPr lang="en-GB" noProof="0" dirty="0"/>
          </a:p>
        </p:txBody>
      </p:sp>
      <p:sp>
        <p:nvSpPr>
          <p:cNvPr id="6" name="Title 1"/>
          <p:cNvSpPr>
            <a:spLocks noGrp="1"/>
          </p:cNvSpPr>
          <p:nvPr>
            <p:ph type="title"/>
          </p:nvPr>
        </p:nvSpPr>
        <p:spPr>
          <a:xfrm>
            <a:off x="779639" y="559423"/>
            <a:ext cx="13870940" cy="612817"/>
          </a:xfrm>
        </p:spPr>
        <p:txBody>
          <a:bodyPr/>
          <a:lstStyle/>
          <a:p>
            <a:r>
              <a:rPr lang="nl-BE" sz="3700" u="none" cap="none" smtClean="0"/>
              <a:t>Results: Global Human Health burden - DALYs created</a:t>
            </a:r>
            <a:endParaRPr lang="en-GB" sz="3700" u="none" cap="none"/>
          </a:p>
        </p:txBody>
      </p:sp>
      <p:sp>
        <p:nvSpPr>
          <p:cNvPr id="7" name="Content Placeholder 2"/>
          <p:cNvSpPr>
            <a:spLocks noGrp="1"/>
          </p:cNvSpPr>
          <p:nvPr>
            <p:ph idx="1"/>
          </p:nvPr>
        </p:nvSpPr>
        <p:spPr>
          <a:xfrm>
            <a:off x="779638" y="1479913"/>
            <a:ext cx="16330725" cy="711746"/>
          </a:xfrm>
        </p:spPr>
        <p:txBody>
          <a:bodyPr>
            <a:noAutofit/>
          </a:bodyPr>
          <a:lstStyle/>
          <a:p>
            <a:pPr marL="230188" indent="-360000" defTabSz="1300368" fontAlgn="base">
              <a:spcBef>
                <a:spcPts val="2000"/>
              </a:spcBef>
              <a:spcAft>
                <a:spcPts val="600"/>
              </a:spcAft>
              <a:buClr>
                <a:schemeClr val="tx2"/>
              </a:buClr>
              <a:buChar char="•"/>
            </a:pPr>
            <a:r>
              <a:rPr lang="nl-BE" sz="3500" smtClean="0"/>
              <a:t>Mebendazole 2x/year for </a:t>
            </a:r>
            <a:r>
              <a:rPr lang="nl-BE" sz="3500"/>
              <a:t>13 </a:t>
            </a:r>
            <a:r>
              <a:rPr lang="nl-BE" sz="3500" smtClean="0"/>
              <a:t>M children </a:t>
            </a:r>
            <a:r>
              <a:rPr lang="nl-BE" sz="3500"/>
              <a:t>for five </a:t>
            </a:r>
            <a:r>
              <a:rPr lang="nl-BE" sz="3500" smtClean="0"/>
              <a:t>years</a:t>
            </a:r>
            <a:endParaRPr lang="en-US" sz="3500" smtClean="0"/>
          </a:p>
        </p:txBody>
      </p:sp>
      <p:sp>
        <p:nvSpPr>
          <p:cNvPr id="9" name="Content Placeholder 2"/>
          <p:cNvSpPr txBox="1">
            <a:spLocks/>
          </p:cNvSpPr>
          <p:nvPr/>
        </p:nvSpPr>
        <p:spPr>
          <a:xfrm>
            <a:off x="779639" y="8592830"/>
            <a:ext cx="15773378" cy="711746"/>
          </a:xfrm>
          <a:prstGeom prst="rect">
            <a:avLst/>
          </a:prstGeom>
        </p:spPr>
        <p:txBody>
          <a:bodyPr vert="horz" lIns="91440" tIns="45720" rIns="91440" bIns="45720" rtlCol="0">
            <a:noAutofit/>
          </a:bodyPr>
          <a:lstStyle>
            <a:lvl1pPr marL="5364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1pPr>
            <a:lvl2pPr marL="1170000" indent="-450000" algn="l" defTabSz="457200" rtl="0" eaLnBrk="1" latinLnBrk="0" hangingPunct="1">
              <a:lnSpc>
                <a:spcPct val="120000"/>
              </a:lnSpc>
              <a:spcBef>
                <a:spcPts val="0"/>
              </a:spcBef>
              <a:buFont typeface="Arial" panose="020B0604020202020204" pitchFamily="34" charset="0"/>
              <a:buChar char="̶"/>
              <a:tabLst/>
              <a:defRPr sz="4800" kern="1200">
                <a:solidFill>
                  <a:schemeClr val="tx1"/>
                </a:solidFill>
                <a:latin typeface="+mn-lt"/>
                <a:ea typeface="+mn-ea"/>
                <a:cs typeface="+mn-cs"/>
              </a:defRPr>
            </a:lvl2pPr>
            <a:lvl3pPr marL="1756800" indent="-4500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3pPr>
            <a:lvl4pPr marL="2329200" indent="-550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4pPr>
            <a:lvl5pPr marL="2962800" indent="-442800" algn="l" defTabSz="457200" rtl="0" eaLnBrk="1" latinLnBrk="0" hangingPunct="1">
              <a:lnSpc>
                <a:spcPct val="120000"/>
              </a:lnSpc>
              <a:spcBef>
                <a:spcPts val="0"/>
              </a:spcBef>
              <a:buFont typeface="Arial" panose="020B0604020202020204" pitchFamily="34" charset="0"/>
              <a:buChar char="̶"/>
              <a:defRPr sz="4800" kern="1200">
                <a:solidFill>
                  <a:schemeClr val="tx1"/>
                </a:solidFill>
                <a:latin typeface="+mn-lt"/>
                <a:ea typeface="+mn-ea"/>
                <a:cs typeface="+mn-cs"/>
              </a:defRPr>
            </a:lvl5pPr>
            <a:lvl6pPr marL="3576013"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197"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381"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565" indent="-325092" algn="l" defTabSz="1300368"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230188" indent="-360000" defTabSz="1300368" fontAlgn="base">
              <a:spcBef>
                <a:spcPts val="2000"/>
              </a:spcBef>
              <a:spcAft>
                <a:spcPts val="600"/>
              </a:spcAft>
              <a:buClr>
                <a:schemeClr val="tx2"/>
              </a:buClr>
              <a:buFont typeface="Arial" panose="020B0604020202020204" pitchFamily="34" charset="0"/>
              <a:buChar char="•"/>
            </a:pPr>
            <a:r>
              <a:rPr lang="nl-BE" sz="3500" smtClean="0"/>
              <a:t>10.5 DALYs associated with pharmaceutical supply chain</a:t>
            </a:r>
            <a:endParaRPr lang="en-US" sz="3500" smtClean="0"/>
          </a:p>
        </p:txBody>
      </p:sp>
    </p:spTree>
    <p:extLst>
      <p:ext uri="{BB962C8B-B14F-4D97-AF65-F5344CB8AC3E}">
        <p14:creationId xmlns:p14="http://schemas.microsoft.com/office/powerpoint/2010/main" val="2078818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_20170905 UGent huisstij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Universiteit Gent">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1750">
          <a:solidFill>
            <a:srgbClr val="1E64C8"/>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1E64C8"/>
          </a:solidFill>
          <a:headEnd type="triangle" w="lg" len="lg"/>
          <a:tailEnd type="triangl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120000"/>
          </a:lnSpc>
          <a:defRPr sz="2500" smtClean="0"/>
        </a:defPPr>
      </a:lstStyle>
    </a:txDef>
  </a:objectDefaults>
  <a:extraClrSchemeLst/>
  <a:extLst>
    <a:ext uri="{05A4C25C-085E-4340-85A3-A5531E510DB2}">
      <thm15:themeFamily xmlns:thm15="http://schemas.microsoft.com/office/thememl/2012/main" name="Presentation-UK-BW_1_0_13.potx" id="{635C08EF-CEA9-4F82-B6A2-B4CDA9B74742}" vid="{27BFB179-BAE0-4ED4-A2C1-0250200087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1063</TotalTime>
  <Words>2260</Words>
  <Application>Microsoft Office PowerPoint</Application>
  <PresentationFormat>Custom</PresentationFormat>
  <Paragraphs>321</Paragraphs>
  <Slides>17</Slides>
  <Notes>15</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Verdana</vt:lpstr>
      <vt:lpstr>Pres_20170905 UGent huisstijl</vt:lpstr>
      <vt:lpstr>The Health Benefit and Burden of Mass Donation Programs in Vietnamese Schoolchildren:  Impact of Mebendazole</vt:lpstr>
      <vt:lpstr>The sustainability assessment toolbox today</vt:lpstr>
      <vt:lpstr>Including the benefit of a health care pathway</vt:lpstr>
      <vt:lpstr>Case study structure: mebendazole Mass Drug Administration</vt:lpstr>
      <vt:lpstr>Case study: mebendazole Mass Drug Administration</vt:lpstr>
      <vt:lpstr>Case study: mebendazole Mass Drug Administration</vt:lpstr>
      <vt:lpstr>Environmental Life Cycle Assessment - Human Health burden </vt:lpstr>
      <vt:lpstr>Environmental Life Cycle Assessment - Human Health burden</vt:lpstr>
      <vt:lpstr>Results: Global Human Health burden - DALYs created</vt:lpstr>
      <vt:lpstr>Markov model structure – Hookworm example</vt:lpstr>
      <vt:lpstr>Calculation of disability</vt:lpstr>
      <vt:lpstr>Results: Patient Human Health benefit - DALYs avoided</vt:lpstr>
      <vt:lpstr>Comparison between benefit and burden</vt:lpstr>
      <vt:lpstr>Conclusions</vt:lpstr>
      <vt:lpstr>Thank you!  For additional info contact:</vt:lpstr>
      <vt:lpstr>Improved Markov model structure and progression</vt:lpstr>
      <vt:lpstr>Disclosure of competing financial interests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Debaveye</dc:creator>
  <cp:lastModifiedBy>Sophie Sfez</cp:lastModifiedBy>
  <cp:revision>124</cp:revision>
  <dcterms:created xsi:type="dcterms:W3CDTF">2017-06-22T11:38:15Z</dcterms:created>
  <dcterms:modified xsi:type="dcterms:W3CDTF">2018-06-21T15:07:41Z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censed to">
    <vt:lpwstr>Ghent University</vt:lpwstr>
  </property>
  <property fmtid="{D5CDD505-2E9C-101B-9397-08002B2CF9AE}" pid="3" name="Version">
    <vt:lpwstr>1.0</vt:lpwstr>
  </property>
  <property fmtid="{D5CDD505-2E9C-101B-9397-08002B2CF9AE}" pid="4" name="Date">
    <vt:filetime>2016-09-20T22:00:00Z</vt:filetime>
  </property>
  <property fmtid="{D5CDD505-2E9C-101B-9397-08002B2CF9AE}" pid="5" name="Build">
    <vt:i4>13</vt:i4>
  </property>
  <property fmtid="{D5CDD505-2E9C-101B-9397-08002B2CF9AE}" pid="6" name="Cmt 1">
    <vt:lpwstr>create</vt:lpwstr>
  </property>
  <property fmtid="{D5CDD505-2E9C-101B-9397-08002B2CF9AE}" pid="7" name="Cmt 2">
    <vt:lpwstr>1st draft</vt:lpwstr>
  </property>
  <property fmtid="{D5CDD505-2E9C-101B-9397-08002B2CF9AE}" pid="8" name="Cmt 3">
    <vt:lpwstr>Corporate splitt off</vt:lpwstr>
  </property>
  <property fmtid="{D5CDD505-2E9C-101B-9397-08002B2CF9AE}" pid="9" name="Cmt 4">
    <vt:lpwstr>2nd draft</vt:lpwstr>
  </property>
  <property fmtid="{D5CDD505-2E9C-101B-9397-08002B2CF9AE}" pid="10" name="Cmt 5">
    <vt:lpwstr>set text box and shape defaults</vt:lpwstr>
  </property>
  <property fmtid="{D5CDD505-2E9C-101B-9397-08002B2CF9AE}" pid="11" name="Cmt 6">
    <vt:lpwstr>end slide text acc. to letter</vt:lpwstr>
  </property>
  <property fmtid="{D5CDD505-2E9C-101B-9397-08002B2CF9AE}" pid="12" name="Cmt 7">
    <vt:lpwstr>logo opening slide sharpened</vt:lpwstr>
  </property>
  <property fmtid="{D5CDD505-2E9C-101B-9397-08002B2CF9AE}" pid="13" name="Cmt 8-9">
    <vt:lpwstr>comments 19-9-2016</vt:lpwstr>
  </property>
  <property fmtid="{D5CDD505-2E9C-101B-9397-08002B2CF9AE}" pid="14" name="Cmt 10">
    <vt:lpwstr>social media data redesigned</vt:lpwstr>
  </property>
  <property fmtid="{D5CDD505-2E9C-101B-9397-08002B2CF9AE}" pid="15" name="Cmt 11">
    <vt:lpwstr>Title Slide renamed to TitleSlide</vt:lpwstr>
  </property>
  <property fmtid="{D5CDD505-2E9C-101B-9397-08002B2CF9AE}" pid="16" name="Cmt 12">
    <vt:lpwstr>Title and text size</vt:lpwstr>
  </property>
  <property fmtid="{D5CDD505-2E9C-101B-9397-08002B2CF9AE}" pid="17" name="Cmt 13">
    <vt:lpwstr>socmed pictos &gt; normal view</vt:lpwstr>
  </property>
</Properties>
</file>