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
  </p:handoutMasterIdLst>
  <p:sldIdLst>
    <p:sldId id="256" r:id="rId2"/>
  </p:sldIdLst>
  <p:sldSz cx="32385000" cy="47625000"/>
  <p:notesSz cx="6797675" cy="9874250"/>
  <p:defaultTextStyle>
    <a:defPPr>
      <a:defRPr lang="nl-NL"/>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a:srgbClr val="000000"/>
    <a:srgbClr val="33CCFF"/>
    <a:srgbClr val="0000CC"/>
    <a:srgbClr val="FF33CC"/>
    <a:srgbClr val="000099"/>
    <a:srgbClr val="008000"/>
    <a:srgbClr val="33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10047" autoAdjust="0"/>
    <p:restoredTop sz="99833" autoAdjust="0"/>
  </p:normalViewPr>
  <p:slideViewPr>
    <p:cSldViewPr>
      <p:cViewPr>
        <p:scale>
          <a:sx n="33" d="100"/>
          <a:sy n="33" d="100"/>
        </p:scale>
        <p:origin x="-402" y="3666"/>
      </p:cViewPr>
      <p:guideLst>
        <p:guide orient="horz" pos="15024"/>
        <p:guide pos="1022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1026"/>
          <p:cNvSpPr>
            <a:spLocks noGrp="1" noChangeArrowheads="1"/>
          </p:cNvSpPr>
          <p:nvPr>
            <p:ph type="hdr" sz="quarter"/>
          </p:nvPr>
        </p:nvSpPr>
        <p:spPr bwMode="auto">
          <a:xfrm>
            <a:off x="0" y="1"/>
            <a:ext cx="2944958" cy="492607"/>
          </a:xfrm>
          <a:prstGeom prst="rect">
            <a:avLst/>
          </a:prstGeom>
          <a:noFill/>
          <a:ln w="9525">
            <a:noFill/>
            <a:miter lim="800000"/>
            <a:headEnd/>
            <a:tailEnd/>
          </a:ln>
          <a:effectLst/>
        </p:spPr>
        <p:txBody>
          <a:bodyPr vert="horz" wrap="square" lIns="91843" tIns="45921" rIns="91843" bIns="45921" numCol="1" anchor="t" anchorCtr="0" compatLnSpc="1">
            <a:prstTxWarp prst="textNoShape">
              <a:avLst/>
            </a:prstTxWarp>
          </a:bodyPr>
          <a:lstStyle>
            <a:lvl1pPr algn="l">
              <a:defRPr sz="1300"/>
            </a:lvl1pPr>
          </a:lstStyle>
          <a:p>
            <a:pPr>
              <a:defRPr/>
            </a:pPr>
            <a:endParaRPr lang="nl-NL"/>
          </a:p>
        </p:txBody>
      </p:sp>
      <p:sp>
        <p:nvSpPr>
          <p:cNvPr id="4099" name="Rectangle 1027"/>
          <p:cNvSpPr>
            <a:spLocks noGrp="1" noChangeArrowheads="1"/>
          </p:cNvSpPr>
          <p:nvPr>
            <p:ph type="dt" sz="quarter" idx="1"/>
          </p:nvPr>
        </p:nvSpPr>
        <p:spPr bwMode="auto">
          <a:xfrm>
            <a:off x="3852718" y="1"/>
            <a:ext cx="2944958" cy="492607"/>
          </a:xfrm>
          <a:prstGeom prst="rect">
            <a:avLst/>
          </a:prstGeom>
          <a:noFill/>
          <a:ln w="9525">
            <a:noFill/>
            <a:miter lim="800000"/>
            <a:headEnd/>
            <a:tailEnd/>
          </a:ln>
          <a:effectLst/>
        </p:spPr>
        <p:txBody>
          <a:bodyPr vert="horz" wrap="square" lIns="91843" tIns="45921" rIns="91843" bIns="45921" numCol="1" anchor="t" anchorCtr="0" compatLnSpc="1">
            <a:prstTxWarp prst="textNoShape">
              <a:avLst/>
            </a:prstTxWarp>
          </a:bodyPr>
          <a:lstStyle>
            <a:lvl1pPr algn="r">
              <a:defRPr sz="1300"/>
            </a:lvl1pPr>
          </a:lstStyle>
          <a:p>
            <a:pPr>
              <a:defRPr/>
            </a:pPr>
            <a:endParaRPr lang="nl-NL"/>
          </a:p>
        </p:txBody>
      </p:sp>
      <p:sp>
        <p:nvSpPr>
          <p:cNvPr id="4100" name="Rectangle 1028"/>
          <p:cNvSpPr>
            <a:spLocks noGrp="1" noChangeArrowheads="1"/>
          </p:cNvSpPr>
          <p:nvPr>
            <p:ph type="ftr" sz="quarter" idx="2"/>
          </p:nvPr>
        </p:nvSpPr>
        <p:spPr bwMode="auto">
          <a:xfrm>
            <a:off x="0" y="9381643"/>
            <a:ext cx="2944958" cy="492607"/>
          </a:xfrm>
          <a:prstGeom prst="rect">
            <a:avLst/>
          </a:prstGeom>
          <a:noFill/>
          <a:ln w="9525">
            <a:noFill/>
            <a:miter lim="800000"/>
            <a:headEnd/>
            <a:tailEnd/>
          </a:ln>
          <a:effectLst/>
        </p:spPr>
        <p:txBody>
          <a:bodyPr vert="horz" wrap="square" lIns="91843" tIns="45921" rIns="91843" bIns="45921" numCol="1" anchor="b" anchorCtr="0" compatLnSpc="1">
            <a:prstTxWarp prst="textNoShape">
              <a:avLst/>
            </a:prstTxWarp>
          </a:bodyPr>
          <a:lstStyle>
            <a:lvl1pPr algn="l">
              <a:defRPr sz="1300"/>
            </a:lvl1pPr>
          </a:lstStyle>
          <a:p>
            <a:pPr>
              <a:defRPr/>
            </a:pPr>
            <a:endParaRPr lang="nl-NL"/>
          </a:p>
        </p:txBody>
      </p:sp>
      <p:sp>
        <p:nvSpPr>
          <p:cNvPr id="4101" name="Rectangle 1029"/>
          <p:cNvSpPr>
            <a:spLocks noGrp="1" noChangeArrowheads="1"/>
          </p:cNvSpPr>
          <p:nvPr>
            <p:ph type="sldNum" sz="quarter" idx="3"/>
          </p:nvPr>
        </p:nvSpPr>
        <p:spPr bwMode="auto">
          <a:xfrm>
            <a:off x="3852718" y="9381643"/>
            <a:ext cx="2944958" cy="492607"/>
          </a:xfrm>
          <a:prstGeom prst="rect">
            <a:avLst/>
          </a:prstGeom>
          <a:noFill/>
          <a:ln w="9525">
            <a:noFill/>
            <a:miter lim="800000"/>
            <a:headEnd/>
            <a:tailEnd/>
          </a:ln>
          <a:effectLst/>
        </p:spPr>
        <p:txBody>
          <a:bodyPr vert="horz" wrap="square" lIns="91843" tIns="45921" rIns="91843" bIns="45921" numCol="1" anchor="b" anchorCtr="0" compatLnSpc="1">
            <a:prstTxWarp prst="textNoShape">
              <a:avLst/>
            </a:prstTxWarp>
          </a:bodyPr>
          <a:lstStyle>
            <a:lvl1pPr algn="r">
              <a:defRPr sz="1300"/>
            </a:lvl1pPr>
          </a:lstStyle>
          <a:p>
            <a:pPr>
              <a:defRPr/>
            </a:pPr>
            <a:fld id="{2040B0C9-7A5A-44B8-9487-6659D3E8A551}" type="slidenum">
              <a:rPr lang="nl-NL"/>
              <a:pPr>
                <a:defRPr/>
              </a:pPr>
              <a:t>‹#›</a:t>
            </a:fld>
            <a:endParaRPr lang="nl-NL"/>
          </a:p>
        </p:txBody>
      </p:sp>
    </p:spTree>
    <p:extLst>
      <p:ext uri="{BB962C8B-B14F-4D97-AF65-F5344CB8AC3E}">
        <p14:creationId xmlns:p14="http://schemas.microsoft.com/office/powerpoint/2010/main" val="37737431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28875" y="14793913"/>
            <a:ext cx="27527250" cy="10209212"/>
          </a:xfrm>
        </p:spPr>
        <p:txBody>
          <a:bodyPr/>
          <a:lstStyle/>
          <a:p>
            <a:r>
              <a:rPr lang="en-US" smtClean="0"/>
              <a:t>Click to edit Master title style</a:t>
            </a:r>
            <a:endParaRPr lang="nl-BE"/>
          </a:p>
        </p:txBody>
      </p:sp>
      <p:sp>
        <p:nvSpPr>
          <p:cNvPr id="3" name="Subtitle 2"/>
          <p:cNvSpPr>
            <a:spLocks noGrp="1"/>
          </p:cNvSpPr>
          <p:nvPr>
            <p:ph type="subTitle" idx="1"/>
          </p:nvPr>
        </p:nvSpPr>
        <p:spPr>
          <a:xfrm>
            <a:off x="4857750" y="26987500"/>
            <a:ext cx="22669500" cy="12171363"/>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nl-BE"/>
          </a:p>
        </p:txBody>
      </p:sp>
      <p:sp>
        <p:nvSpPr>
          <p:cNvPr id="4" name="Rectangle 4"/>
          <p:cNvSpPr>
            <a:spLocks noGrp="1" noChangeArrowheads="1"/>
          </p:cNvSpPr>
          <p:nvPr>
            <p:ph type="dt" sz="half" idx="10"/>
          </p:nvPr>
        </p:nvSpPr>
        <p:spPr>
          <a:ln/>
        </p:spPr>
        <p:txBody>
          <a:bodyPr/>
          <a:lstStyle>
            <a:lvl1pPr>
              <a:defRPr/>
            </a:lvl1pPr>
          </a:lstStyle>
          <a:p>
            <a:pPr>
              <a:defRPr/>
            </a:pPr>
            <a:endParaRPr lang="nl-BE"/>
          </a:p>
        </p:txBody>
      </p:sp>
      <p:sp>
        <p:nvSpPr>
          <p:cNvPr id="5" name="Rectangle 5"/>
          <p:cNvSpPr>
            <a:spLocks noGrp="1" noChangeArrowheads="1"/>
          </p:cNvSpPr>
          <p:nvPr>
            <p:ph type="ftr" sz="quarter" idx="11"/>
          </p:nvPr>
        </p:nvSpPr>
        <p:spPr>
          <a:ln/>
        </p:spPr>
        <p:txBody>
          <a:bodyPr/>
          <a:lstStyle>
            <a:lvl1pPr>
              <a:defRPr/>
            </a:lvl1pPr>
          </a:lstStyle>
          <a:p>
            <a:pPr>
              <a:defRPr/>
            </a:pPr>
            <a:endParaRPr lang="nl-BE"/>
          </a:p>
        </p:txBody>
      </p:sp>
      <p:sp>
        <p:nvSpPr>
          <p:cNvPr id="6" name="Rectangle 6"/>
          <p:cNvSpPr>
            <a:spLocks noGrp="1" noChangeArrowheads="1"/>
          </p:cNvSpPr>
          <p:nvPr>
            <p:ph type="sldNum" sz="quarter" idx="12"/>
          </p:nvPr>
        </p:nvSpPr>
        <p:spPr>
          <a:ln/>
        </p:spPr>
        <p:txBody>
          <a:bodyPr/>
          <a:lstStyle>
            <a:lvl1pPr>
              <a:defRPr/>
            </a:lvl1pPr>
          </a:lstStyle>
          <a:p>
            <a:pPr>
              <a:defRPr/>
            </a:pPr>
            <a:fld id="{374AB20D-4245-480A-A47E-F58BF9D07104}" type="slidenum">
              <a:rPr lang="nl-NL"/>
              <a:pPr>
                <a:defRPr/>
              </a:pPr>
              <a:t>‹#›</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l-B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4" name="Rectangle 4"/>
          <p:cNvSpPr>
            <a:spLocks noGrp="1" noChangeArrowheads="1"/>
          </p:cNvSpPr>
          <p:nvPr>
            <p:ph type="dt" sz="half" idx="10"/>
          </p:nvPr>
        </p:nvSpPr>
        <p:spPr>
          <a:ln/>
        </p:spPr>
        <p:txBody>
          <a:bodyPr/>
          <a:lstStyle>
            <a:lvl1pPr>
              <a:defRPr/>
            </a:lvl1pPr>
          </a:lstStyle>
          <a:p>
            <a:pPr>
              <a:defRPr/>
            </a:pPr>
            <a:endParaRPr lang="nl-BE"/>
          </a:p>
        </p:txBody>
      </p:sp>
      <p:sp>
        <p:nvSpPr>
          <p:cNvPr id="5" name="Rectangle 5"/>
          <p:cNvSpPr>
            <a:spLocks noGrp="1" noChangeArrowheads="1"/>
          </p:cNvSpPr>
          <p:nvPr>
            <p:ph type="ftr" sz="quarter" idx="11"/>
          </p:nvPr>
        </p:nvSpPr>
        <p:spPr>
          <a:ln/>
        </p:spPr>
        <p:txBody>
          <a:bodyPr/>
          <a:lstStyle>
            <a:lvl1pPr>
              <a:defRPr/>
            </a:lvl1pPr>
          </a:lstStyle>
          <a:p>
            <a:pPr>
              <a:defRPr/>
            </a:pPr>
            <a:endParaRPr lang="nl-BE"/>
          </a:p>
        </p:txBody>
      </p:sp>
      <p:sp>
        <p:nvSpPr>
          <p:cNvPr id="6" name="Rectangle 6"/>
          <p:cNvSpPr>
            <a:spLocks noGrp="1" noChangeArrowheads="1"/>
          </p:cNvSpPr>
          <p:nvPr>
            <p:ph type="sldNum" sz="quarter" idx="12"/>
          </p:nvPr>
        </p:nvSpPr>
        <p:spPr>
          <a:ln/>
        </p:spPr>
        <p:txBody>
          <a:bodyPr/>
          <a:lstStyle>
            <a:lvl1pPr>
              <a:defRPr/>
            </a:lvl1pPr>
          </a:lstStyle>
          <a:p>
            <a:pPr>
              <a:defRPr/>
            </a:pPr>
            <a:fld id="{F31FB738-08EC-40B4-B409-12C078669135}" type="slidenum">
              <a:rPr lang="nl-NL"/>
              <a:pPr>
                <a:defRPr/>
              </a:pPr>
              <a:t>‹#›</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074313" y="4233863"/>
            <a:ext cx="6881812" cy="38100000"/>
          </a:xfrm>
        </p:spPr>
        <p:txBody>
          <a:bodyPr vert="eaVert"/>
          <a:lstStyle/>
          <a:p>
            <a:r>
              <a:rPr lang="en-US" smtClean="0"/>
              <a:t>Click to edit Master title style</a:t>
            </a:r>
            <a:endParaRPr lang="nl-BE"/>
          </a:p>
        </p:txBody>
      </p:sp>
      <p:sp>
        <p:nvSpPr>
          <p:cNvPr id="3" name="Vertical Text Placeholder 2"/>
          <p:cNvSpPr>
            <a:spLocks noGrp="1"/>
          </p:cNvSpPr>
          <p:nvPr>
            <p:ph type="body" orient="vert" idx="1"/>
          </p:nvPr>
        </p:nvSpPr>
        <p:spPr>
          <a:xfrm>
            <a:off x="2428875" y="4233863"/>
            <a:ext cx="20493038" cy="38100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4" name="Rectangle 4"/>
          <p:cNvSpPr>
            <a:spLocks noGrp="1" noChangeArrowheads="1"/>
          </p:cNvSpPr>
          <p:nvPr>
            <p:ph type="dt" sz="half" idx="10"/>
          </p:nvPr>
        </p:nvSpPr>
        <p:spPr>
          <a:ln/>
        </p:spPr>
        <p:txBody>
          <a:bodyPr/>
          <a:lstStyle>
            <a:lvl1pPr>
              <a:defRPr/>
            </a:lvl1pPr>
          </a:lstStyle>
          <a:p>
            <a:pPr>
              <a:defRPr/>
            </a:pPr>
            <a:endParaRPr lang="nl-BE"/>
          </a:p>
        </p:txBody>
      </p:sp>
      <p:sp>
        <p:nvSpPr>
          <p:cNvPr id="5" name="Rectangle 5"/>
          <p:cNvSpPr>
            <a:spLocks noGrp="1" noChangeArrowheads="1"/>
          </p:cNvSpPr>
          <p:nvPr>
            <p:ph type="ftr" sz="quarter" idx="11"/>
          </p:nvPr>
        </p:nvSpPr>
        <p:spPr>
          <a:ln/>
        </p:spPr>
        <p:txBody>
          <a:bodyPr/>
          <a:lstStyle>
            <a:lvl1pPr>
              <a:defRPr/>
            </a:lvl1pPr>
          </a:lstStyle>
          <a:p>
            <a:pPr>
              <a:defRPr/>
            </a:pPr>
            <a:endParaRPr lang="nl-BE"/>
          </a:p>
        </p:txBody>
      </p:sp>
      <p:sp>
        <p:nvSpPr>
          <p:cNvPr id="6" name="Rectangle 6"/>
          <p:cNvSpPr>
            <a:spLocks noGrp="1" noChangeArrowheads="1"/>
          </p:cNvSpPr>
          <p:nvPr>
            <p:ph type="sldNum" sz="quarter" idx="12"/>
          </p:nvPr>
        </p:nvSpPr>
        <p:spPr>
          <a:ln/>
        </p:spPr>
        <p:txBody>
          <a:bodyPr/>
          <a:lstStyle>
            <a:lvl1pPr>
              <a:defRPr/>
            </a:lvl1pPr>
          </a:lstStyle>
          <a:p>
            <a:pPr>
              <a:defRPr/>
            </a:pPr>
            <a:fld id="{7F0F10BE-1859-42AE-A1A8-B04EC180D711}" type="slidenum">
              <a:rPr lang="nl-NL"/>
              <a:pPr>
                <a:defRPr/>
              </a:pPr>
              <a:t>‹#›</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l-B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4" name="Rectangle 4"/>
          <p:cNvSpPr>
            <a:spLocks noGrp="1" noChangeArrowheads="1"/>
          </p:cNvSpPr>
          <p:nvPr>
            <p:ph type="dt" sz="half" idx="10"/>
          </p:nvPr>
        </p:nvSpPr>
        <p:spPr>
          <a:ln/>
        </p:spPr>
        <p:txBody>
          <a:bodyPr/>
          <a:lstStyle>
            <a:lvl1pPr>
              <a:defRPr/>
            </a:lvl1pPr>
          </a:lstStyle>
          <a:p>
            <a:pPr>
              <a:defRPr/>
            </a:pPr>
            <a:endParaRPr lang="nl-BE"/>
          </a:p>
        </p:txBody>
      </p:sp>
      <p:sp>
        <p:nvSpPr>
          <p:cNvPr id="5" name="Rectangle 5"/>
          <p:cNvSpPr>
            <a:spLocks noGrp="1" noChangeArrowheads="1"/>
          </p:cNvSpPr>
          <p:nvPr>
            <p:ph type="ftr" sz="quarter" idx="11"/>
          </p:nvPr>
        </p:nvSpPr>
        <p:spPr>
          <a:ln/>
        </p:spPr>
        <p:txBody>
          <a:bodyPr/>
          <a:lstStyle>
            <a:lvl1pPr>
              <a:defRPr/>
            </a:lvl1pPr>
          </a:lstStyle>
          <a:p>
            <a:pPr>
              <a:defRPr/>
            </a:pPr>
            <a:endParaRPr lang="nl-BE"/>
          </a:p>
        </p:txBody>
      </p:sp>
      <p:sp>
        <p:nvSpPr>
          <p:cNvPr id="6" name="Rectangle 6"/>
          <p:cNvSpPr>
            <a:spLocks noGrp="1" noChangeArrowheads="1"/>
          </p:cNvSpPr>
          <p:nvPr>
            <p:ph type="sldNum" sz="quarter" idx="12"/>
          </p:nvPr>
        </p:nvSpPr>
        <p:spPr>
          <a:ln/>
        </p:spPr>
        <p:txBody>
          <a:bodyPr/>
          <a:lstStyle>
            <a:lvl1pPr>
              <a:defRPr/>
            </a:lvl1pPr>
          </a:lstStyle>
          <a:p>
            <a:pPr>
              <a:defRPr/>
            </a:pPr>
            <a:fld id="{A8F6FF3D-DAFB-4324-B90D-06B08EBB2ED6}" type="slidenum">
              <a:rPr lang="nl-NL"/>
              <a:pPr>
                <a:defRPr/>
              </a:pPr>
              <a:t>‹#›</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57463" y="30603825"/>
            <a:ext cx="27527250" cy="9458325"/>
          </a:xfrm>
        </p:spPr>
        <p:txBody>
          <a:bodyPr anchor="t"/>
          <a:lstStyle>
            <a:lvl1pPr algn="l">
              <a:defRPr sz="4000" b="1" cap="all"/>
            </a:lvl1pPr>
          </a:lstStyle>
          <a:p>
            <a:r>
              <a:rPr lang="en-US" smtClean="0"/>
              <a:t>Click to edit Master title style</a:t>
            </a:r>
            <a:endParaRPr lang="nl-BE"/>
          </a:p>
        </p:txBody>
      </p:sp>
      <p:sp>
        <p:nvSpPr>
          <p:cNvPr id="3" name="Text Placeholder 2"/>
          <p:cNvSpPr>
            <a:spLocks noGrp="1"/>
          </p:cNvSpPr>
          <p:nvPr>
            <p:ph type="body" idx="1"/>
          </p:nvPr>
        </p:nvSpPr>
        <p:spPr>
          <a:xfrm>
            <a:off x="2557463" y="20185063"/>
            <a:ext cx="27527250" cy="10418762"/>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nl-BE"/>
          </a:p>
        </p:txBody>
      </p:sp>
      <p:sp>
        <p:nvSpPr>
          <p:cNvPr id="5" name="Rectangle 5"/>
          <p:cNvSpPr>
            <a:spLocks noGrp="1" noChangeArrowheads="1"/>
          </p:cNvSpPr>
          <p:nvPr>
            <p:ph type="ftr" sz="quarter" idx="11"/>
          </p:nvPr>
        </p:nvSpPr>
        <p:spPr>
          <a:ln/>
        </p:spPr>
        <p:txBody>
          <a:bodyPr/>
          <a:lstStyle>
            <a:lvl1pPr>
              <a:defRPr/>
            </a:lvl1pPr>
          </a:lstStyle>
          <a:p>
            <a:pPr>
              <a:defRPr/>
            </a:pPr>
            <a:endParaRPr lang="nl-BE"/>
          </a:p>
        </p:txBody>
      </p:sp>
      <p:sp>
        <p:nvSpPr>
          <p:cNvPr id="6" name="Rectangle 6"/>
          <p:cNvSpPr>
            <a:spLocks noGrp="1" noChangeArrowheads="1"/>
          </p:cNvSpPr>
          <p:nvPr>
            <p:ph type="sldNum" sz="quarter" idx="12"/>
          </p:nvPr>
        </p:nvSpPr>
        <p:spPr>
          <a:ln/>
        </p:spPr>
        <p:txBody>
          <a:bodyPr/>
          <a:lstStyle>
            <a:lvl1pPr>
              <a:defRPr/>
            </a:lvl1pPr>
          </a:lstStyle>
          <a:p>
            <a:pPr>
              <a:defRPr/>
            </a:pPr>
            <a:fld id="{DDC2877F-6C9C-4E12-8B4C-108AEEF5B756}" type="slidenum">
              <a:rPr lang="nl-NL"/>
              <a:pPr>
                <a:defRPr/>
              </a:pPr>
              <a:t>‹#›</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l-BE"/>
          </a:p>
        </p:txBody>
      </p:sp>
      <p:sp>
        <p:nvSpPr>
          <p:cNvPr id="3" name="Content Placeholder 2"/>
          <p:cNvSpPr>
            <a:spLocks noGrp="1"/>
          </p:cNvSpPr>
          <p:nvPr>
            <p:ph sz="half" idx="1"/>
          </p:nvPr>
        </p:nvSpPr>
        <p:spPr>
          <a:xfrm>
            <a:off x="2428875" y="13758863"/>
            <a:ext cx="13687425" cy="2857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4" name="Content Placeholder 3"/>
          <p:cNvSpPr>
            <a:spLocks noGrp="1"/>
          </p:cNvSpPr>
          <p:nvPr>
            <p:ph sz="half" idx="2"/>
          </p:nvPr>
        </p:nvSpPr>
        <p:spPr>
          <a:xfrm>
            <a:off x="16268700" y="13758863"/>
            <a:ext cx="13687425" cy="2857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5" name="Rectangle 4"/>
          <p:cNvSpPr>
            <a:spLocks noGrp="1" noChangeArrowheads="1"/>
          </p:cNvSpPr>
          <p:nvPr>
            <p:ph type="dt" sz="half" idx="10"/>
          </p:nvPr>
        </p:nvSpPr>
        <p:spPr>
          <a:ln/>
        </p:spPr>
        <p:txBody>
          <a:bodyPr/>
          <a:lstStyle>
            <a:lvl1pPr>
              <a:defRPr/>
            </a:lvl1pPr>
          </a:lstStyle>
          <a:p>
            <a:pPr>
              <a:defRPr/>
            </a:pPr>
            <a:endParaRPr lang="nl-BE"/>
          </a:p>
        </p:txBody>
      </p:sp>
      <p:sp>
        <p:nvSpPr>
          <p:cNvPr id="6" name="Rectangle 5"/>
          <p:cNvSpPr>
            <a:spLocks noGrp="1" noChangeArrowheads="1"/>
          </p:cNvSpPr>
          <p:nvPr>
            <p:ph type="ftr" sz="quarter" idx="11"/>
          </p:nvPr>
        </p:nvSpPr>
        <p:spPr>
          <a:ln/>
        </p:spPr>
        <p:txBody>
          <a:bodyPr/>
          <a:lstStyle>
            <a:lvl1pPr>
              <a:defRPr/>
            </a:lvl1pPr>
          </a:lstStyle>
          <a:p>
            <a:pPr>
              <a:defRPr/>
            </a:pPr>
            <a:endParaRPr lang="nl-BE"/>
          </a:p>
        </p:txBody>
      </p:sp>
      <p:sp>
        <p:nvSpPr>
          <p:cNvPr id="7" name="Rectangle 6"/>
          <p:cNvSpPr>
            <a:spLocks noGrp="1" noChangeArrowheads="1"/>
          </p:cNvSpPr>
          <p:nvPr>
            <p:ph type="sldNum" sz="quarter" idx="12"/>
          </p:nvPr>
        </p:nvSpPr>
        <p:spPr>
          <a:ln/>
        </p:spPr>
        <p:txBody>
          <a:bodyPr/>
          <a:lstStyle>
            <a:lvl1pPr>
              <a:defRPr/>
            </a:lvl1pPr>
          </a:lstStyle>
          <a:p>
            <a:pPr>
              <a:defRPr/>
            </a:pPr>
            <a:fld id="{5DC0862C-55A3-44AC-ADC8-6C64021CF7FE}" type="slidenum">
              <a:rPr lang="nl-NL"/>
              <a:pPr>
                <a:defRPr/>
              </a:pPr>
              <a:t>‹#›</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19250" y="1906588"/>
            <a:ext cx="29146500" cy="7937500"/>
          </a:xfrm>
        </p:spPr>
        <p:txBody>
          <a:bodyPr/>
          <a:lstStyle>
            <a:lvl1pPr>
              <a:defRPr/>
            </a:lvl1pPr>
          </a:lstStyle>
          <a:p>
            <a:r>
              <a:rPr lang="en-US" smtClean="0"/>
              <a:t>Click to edit Master title style</a:t>
            </a:r>
            <a:endParaRPr lang="nl-BE"/>
          </a:p>
        </p:txBody>
      </p:sp>
      <p:sp>
        <p:nvSpPr>
          <p:cNvPr id="3" name="Text Placeholder 2"/>
          <p:cNvSpPr>
            <a:spLocks noGrp="1"/>
          </p:cNvSpPr>
          <p:nvPr>
            <p:ph type="body" idx="1"/>
          </p:nvPr>
        </p:nvSpPr>
        <p:spPr>
          <a:xfrm>
            <a:off x="1619250" y="10660063"/>
            <a:ext cx="14309725" cy="44434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19250" y="15103475"/>
            <a:ext cx="14309725" cy="274399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5" name="Text Placeholder 4"/>
          <p:cNvSpPr>
            <a:spLocks noGrp="1"/>
          </p:cNvSpPr>
          <p:nvPr>
            <p:ph type="body" sz="quarter" idx="3"/>
          </p:nvPr>
        </p:nvSpPr>
        <p:spPr>
          <a:xfrm>
            <a:off x="16451263" y="10660063"/>
            <a:ext cx="14314487" cy="44434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6451263" y="15103475"/>
            <a:ext cx="14314487" cy="274399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7" name="Rectangle 4"/>
          <p:cNvSpPr>
            <a:spLocks noGrp="1" noChangeArrowheads="1"/>
          </p:cNvSpPr>
          <p:nvPr>
            <p:ph type="dt" sz="half" idx="10"/>
          </p:nvPr>
        </p:nvSpPr>
        <p:spPr>
          <a:ln/>
        </p:spPr>
        <p:txBody>
          <a:bodyPr/>
          <a:lstStyle>
            <a:lvl1pPr>
              <a:defRPr/>
            </a:lvl1pPr>
          </a:lstStyle>
          <a:p>
            <a:pPr>
              <a:defRPr/>
            </a:pPr>
            <a:endParaRPr lang="nl-BE"/>
          </a:p>
        </p:txBody>
      </p:sp>
      <p:sp>
        <p:nvSpPr>
          <p:cNvPr id="8" name="Rectangle 5"/>
          <p:cNvSpPr>
            <a:spLocks noGrp="1" noChangeArrowheads="1"/>
          </p:cNvSpPr>
          <p:nvPr>
            <p:ph type="ftr" sz="quarter" idx="11"/>
          </p:nvPr>
        </p:nvSpPr>
        <p:spPr>
          <a:ln/>
        </p:spPr>
        <p:txBody>
          <a:bodyPr/>
          <a:lstStyle>
            <a:lvl1pPr>
              <a:defRPr/>
            </a:lvl1pPr>
          </a:lstStyle>
          <a:p>
            <a:pPr>
              <a:defRPr/>
            </a:pPr>
            <a:endParaRPr lang="nl-BE"/>
          </a:p>
        </p:txBody>
      </p:sp>
      <p:sp>
        <p:nvSpPr>
          <p:cNvPr id="9" name="Rectangle 6"/>
          <p:cNvSpPr>
            <a:spLocks noGrp="1" noChangeArrowheads="1"/>
          </p:cNvSpPr>
          <p:nvPr>
            <p:ph type="sldNum" sz="quarter" idx="12"/>
          </p:nvPr>
        </p:nvSpPr>
        <p:spPr>
          <a:ln/>
        </p:spPr>
        <p:txBody>
          <a:bodyPr/>
          <a:lstStyle>
            <a:lvl1pPr>
              <a:defRPr/>
            </a:lvl1pPr>
          </a:lstStyle>
          <a:p>
            <a:pPr>
              <a:defRPr/>
            </a:pPr>
            <a:fld id="{43A3BB75-9CF7-4018-B4D4-1CD7272BCD86}" type="slidenum">
              <a:rPr lang="nl-NL"/>
              <a:pPr>
                <a:defRPr/>
              </a:pPr>
              <a:t>‹#›</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l-BE"/>
          </a:p>
        </p:txBody>
      </p:sp>
      <p:sp>
        <p:nvSpPr>
          <p:cNvPr id="3" name="Rectangle 4"/>
          <p:cNvSpPr>
            <a:spLocks noGrp="1" noChangeArrowheads="1"/>
          </p:cNvSpPr>
          <p:nvPr>
            <p:ph type="dt" sz="half" idx="10"/>
          </p:nvPr>
        </p:nvSpPr>
        <p:spPr>
          <a:ln/>
        </p:spPr>
        <p:txBody>
          <a:bodyPr/>
          <a:lstStyle>
            <a:lvl1pPr>
              <a:defRPr/>
            </a:lvl1pPr>
          </a:lstStyle>
          <a:p>
            <a:pPr>
              <a:defRPr/>
            </a:pPr>
            <a:endParaRPr lang="nl-BE"/>
          </a:p>
        </p:txBody>
      </p:sp>
      <p:sp>
        <p:nvSpPr>
          <p:cNvPr id="4" name="Rectangle 5"/>
          <p:cNvSpPr>
            <a:spLocks noGrp="1" noChangeArrowheads="1"/>
          </p:cNvSpPr>
          <p:nvPr>
            <p:ph type="ftr" sz="quarter" idx="11"/>
          </p:nvPr>
        </p:nvSpPr>
        <p:spPr>
          <a:ln/>
        </p:spPr>
        <p:txBody>
          <a:bodyPr/>
          <a:lstStyle>
            <a:lvl1pPr>
              <a:defRPr/>
            </a:lvl1pPr>
          </a:lstStyle>
          <a:p>
            <a:pPr>
              <a:defRPr/>
            </a:pPr>
            <a:endParaRPr lang="nl-BE"/>
          </a:p>
        </p:txBody>
      </p:sp>
      <p:sp>
        <p:nvSpPr>
          <p:cNvPr id="5" name="Rectangle 6"/>
          <p:cNvSpPr>
            <a:spLocks noGrp="1" noChangeArrowheads="1"/>
          </p:cNvSpPr>
          <p:nvPr>
            <p:ph type="sldNum" sz="quarter" idx="12"/>
          </p:nvPr>
        </p:nvSpPr>
        <p:spPr>
          <a:ln/>
        </p:spPr>
        <p:txBody>
          <a:bodyPr/>
          <a:lstStyle>
            <a:lvl1pPr>
              <a:defRPr/>
            </a:lvl1pPr>
          </a:lstStyle>
          <a:p>
            <a:pPr>
              <a:defRPr/>
            </a:pPr>
            <a:fld id="{02E8DEB5-B7F6-4DAF-8780-3CBFB9CBBEA0}" type="slidenum">
              <a:rPr lang="nl-NL"/>
              <a:pPr>
                <a:defRPr/>
              </a:pPr>
              <a:t>‹#›</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nl-BE"/>
          </a:p>
        </p:txBody>
      </p:sp>
      <p:sp>
        <p:nvSpPr>
          <p:cNvPr id="3" name="Rectangle 5"/>
          <p:cNvSpPr>
            <a:spLocks noGrp="1" noChangeArrowheads="1"/>
          </p:cNvSpPr>
          <p:nvPr>
            <p:ph type="ftr" sz="quarter" idx="11"/>
          </p:nvPr>
        </p:nvSpPr>
        <p:spPr>
          <a:ln/>
        </p:spPr>
        <p:txBody>
          <a:bodyPr/>
          <a:lstStyle>
            <a:lvl1pPr>
              <a:defRPr/>
            </a:lvl1pPr>
          </a:lstStyle>
          <a:p>
            <a:pPr>
              <a:defRPr/>
            </a:pPr>
            <a:endParaRPr lang="nl-BE"/>
          </a:p>
        </p:txBody>
      </p:sp>
      <p:sp>
        <p:nvSpPr>
          <p:cNvPr id="4" name="Rectangle 6"/>
          <p:cNvSpPr>
            <a:spLocks noGrp="1" noChangeArrowheads="1"/>
          </p:cNvSpPr>
          <p:nvPr>
            <p:ph type="sldNum" sz="quarter" idx="12"/>
          </p:nvPr>
        </p:nvSpPr>
        <p:spPr>
          <a:ln/>
        </p:spPr>
        <p:txBody>
          <a:bodyPr/>
          <a:lstStyle>
            <a:lvl1pPr>
              <a:defRPr/>
            </a:lvl1pPr>
          </a:lstStyle>
          <a:p>
            <a:pPr>
              <a:defRPr/>
            </a:pPr>
            <a:fld id="{B655312F-FB9B-4F4D-8359-99EBB8F43C85}" type="slidenum">
              <a:rPr lang="nl-NL"/>
              <a:pPr>
                <a:defRPr/>
              </a:pPr>
              <a:t>‹#›</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9250" y="1895475"/>
            <a:ext cx="10653713" cy="8070850"/>
          </a:xfrm>
        </p:spPr>
        <p:txBody>
          <a:bodyPr anchor="b"/>
          <a:lstStyle>
            <a:lvl1pPr algn="l">
              <a:defRPr sz="2000" b="1"/>
            </a:lvl1pPr>
          </a:lstStyle>
          <a:p>
            <a:r>
              <a:rPr lang="en-US" smtClean="0"/>
              <a:t>Click to edit Master title style</a:t>
            </a:r>
            <a:endParaRPr lang="nl-BE"/>
          </a:p>
        </p:txBody>
      </p:sp>
      <p:sp>
        <p:nvSpPr>
          <p:cNvPr id="3" name="Content Placeholder 2"/>
          <p:cNvSpPr>
            <a:spLocks noGrp="1"/>
          </p:cNvSpPr>
          <p:nvPr>
            <p:ph idx="1"/>
          </p:nvPr>
        </p:nvSpPr>
        <p:spPr>
          <a:xfrm>
            <a:off x="12661900" y="1895475"/>
            <a:ext cx="18103850" cy="4064793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4" name="Text Placeholder 3"/>
          <p:cNvSpPr>
            <a:spLocks noGrp="1"/>
          </p:cNvSpPr>
          <p:nvPr>
            <p:ph type="body" sz="half" idx="2"/>
          </p:nvPr>
        </p:nvSpPr>
        <p:spPr>
          <a:xfrm>
            <a:off x="1619250" y="9966325"/>
            <a:ext cx="10653713" cy="32577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nl-BE"/>
          </a:p>
        </p:txBody>
      </p:sp>
      <p:sp>
        <p:nvSpPr>
          <p:cNvPr id="6" name="Rectangle 5"/>
          <p:cNvSpPr>
            <a:spLocks noGrp="1" noChangeArrowheads="1"/>
          </p:cNvSpPr>
          <p:nvPr>
            <p:ph type="ftr" sz="quarter" idx="11"/>
          </p:nvPr>
        </p:nvSpPr>
        <p:spPr>
          <a:ln/>
        </p:spPr>
        <p:txBody>
          <a:bodyPr/>
          <a:lstStyle>
            <a:lvl1pPr>
              <a:defRPr/>
            </a:lvl1pPr>
          </a:lstStyle>
          <a:p>
            <a:pPr>
              <a:defRPr/>
            </a:pPr>
            <a:endParaRPr lang="nl-BE"/>
          </a:p>
        </p:txBody>
      </p:sp>
      <p:sp>
        <p:nvSpPr>
          <p:cNvPr id="7" name="Rectangle 6"/>
          <p:cNvSpPr>
            <a:spLocks noGrp="1" noChangeArrowheads="1"/>
          </p:cNvSpPr>
          <p:nvPr>
            <p:ph type="sldNum" sz="quarter" idx="12"/>
          </p:nvPr>
        </p:nvSpPr>
        <p:spPr>
          <a:ln/>
        </p:spPr>
        <p:txBody>
          <a:bodyPr/>
          <a:lstStyle>
            <a:lvl1pPr>
              <a:defRPr/>
            </a:lvl1pPr>
          </a:lstStyle>
          <a:p>
            <a:pPr>
              <a:defRPr/>
            </a:pPr>
            <a:fld id="{055CDE03-8F76-4E32-B802-7B7244E12623}" type="slidenum">
              <a:rPr lang="nl-NL"/>
              <a:pPr>
                <a:defRPr/>
              </a:pPr>
              <a:t>‹#›</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48413" y="33337500"/>
            <a:ext cx="19431000" cy="3935413"/>
          </a:xfrm>
        </p:spPr>
        <p:txBody>
          <a:bodyPr anchor="b"/>
          <a:lstStyle>
            <a:lvl1pPr algn="l">
              <a:defRPr sz="2000" b="1"/>
            </a:lvl1pPr>
          </a:lstStyle>
          <a:p>
            <a:r>
              <a:rPr lang="en-US" smtClean="0"/>
              <a:t>Click to edit Master title style</a:t>
            </a:r>
            <a:endParaRPr lang="nl-BE"/>
          </a:p>
        </p:txBody>
      </p:sp>
      <p:sp>
        <p:nvSpPr>
          <p:cNvPr id="3" name="Picture Placeholder 2"/>
          <p:cNvSpPr>
            <a:spLocks noGrp="1"/>
          </p:cNvSpPr>
          <p:nvPr>
            <p:ph type="pic" idx="1"/>
          </p:nvPr>
        </p:nvSpPr>
        <p:spPr>
          <a:xfrm>
            <a:off x="6348413" y="4256088"/>
            <a:ext cx="19431000" cy="28575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nl-BE" noProof="0" smtClean="0"/>
          </a:p>
        </p:txBody>
      </p:sp>
      <p:sp>
        <p:nvSpPr>
          <p:cNvPr id="4" name="Text Placeholder 3"/>
          <p:cNvSpPr>
            <a:spLocks noGrp="1"/>
          </p:cNvSpPr>
          <p:nvPr>
            <p:ph type="body" sz="half" idx="2"/>
          </p:nvPr>
        </p:nvSpPr>
        <p:spPr>
          <a:xfrm>
            <a:off x="6348413" y="37272913"/>
            <a:ext cx="19431000" cy="5589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nl-BE"/>
          </a:p>
        </p:txBody>
      </p:sp>
      <p:sp>
        <p:nvSpPr>
          <p:cNvPr id="6" name="Rectangle 5"/>
          <p:cNvSpPr>
            <a:spLocks noGrp="1" noChangeArrowheads="1"/>
          </p:cNvSpPr>
          <p:nvPr>
            <p:ph type="ftr" sz="quarter" idx="11"/>
          </p:nvPr>
        </p:nvSpPr>
        <p:spPr>
          <a:ln/>
        </p:spPr>
        <p:txBody>
          <a:bodyPr/>
          <a:lstStyle>
            <a:lvl1pPr>
              <a:defRPr/>
            </a:lvl1pPr>
          </a:lstStyle>
          <a:p>
            <a:pPr>
              <a:defRPr/>
            </a:pPr>
            <a:endParaRPr lang="nl-BE"/>
          </a:p>
        </p:txBody>
      </p:sp>
      <p:sp>
        <p:nvSpPr>
          <p:cNvPr id="7" name="Rectangle 6"/>
          <p:cNvSpPr>
            <a:spLocks noGrp="1" noChangeArrowheads="1"/>
          </p:cNvSpPr>
          <p:nvPr>
            <p:ph type="sldNum" sz="quarter" idx="12"/>
          </p:nvPr>
        </p:nvSpPr>
        <p:spPr>
          <a:ln/>
        </p:spPr>
        <p:txBody>
          <a:bodyPr/>
          <a:lstStyle>
            <a:lvl1pPr>
              <a:defRPr/>
            </a:lvl1pPr>
          </a:lstStyle>
          <a:p>
            <a:pPr>
              <a:defRPr/>
            </a:pPr>
            <a:fld id="{A457256F-D448-491E-97CB-66DC40DED61E}" type="slidenum">
              <a:rPr lang="nl-NL"/>
              <a:pPr>
                <a:defRPr/>
              </a:pPr>
              <a:t>‹#›</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428875" y="4233863"/>
            <a:ext cx="27527250" cy="7937500"/>
          </a:xfrm>
          <a:prstGeom prst="rect">
            <a:avLst/>
          </a:prstGeom>
          <a:noFill/>
          <a:ln w="9525">
            <a:noFill/>
            <a:miter lim="800000"/>
            <a:headEnd/>
            <a:tailEnd/>
          </a:ln>
        </p:spPr>
        <p:txBody>
          <a:bodyPr vert="horz" wrap="square" lIns="468081" tIns="234041" rIns="468081" bIns="234041" numCol="1" anchor="ctr" anchorCtr="0" compatLnSpc="1">
            <a:prstTxWarp prst="textNoShape">
              <a:avLst/>
            </a:prstTxWarp>
          </a:bodyPr>
          <a:lstStyle/>
          <a:p>
            <a:pPr lvl="0"/>
            <a:r>
              <a:rPr lang="nl-NL" smtClean="0"/>
              <a:t>Klik om het opmaakprofiel van de modeltitel te bewerken</a:t>
            </a:r>
          </a:p>
        </p:txBody>
      </p:sp>
      <p:sp>
        <p:nvSpPr>
          <p:cNvPr id="1027" name="Rectangle 3"/>
          <p:cNvSpPr>
            <a:spLocks noGrp="1" noChangeArrowheads="1"/>
          </p:cNvSpPr>
          <p:nvPr>
            <p:ph type="body" idx="1"/>
          </p:nvPr>
        </p:nvSpPr>
        <p:spPr bwMode="auto">
          <a:xfrm>
            <a:off x="2428875" y="13758863"/>
            <a:ext cx="27527250" cy="28575000"/>
          </a:xfrm>
          <a:prstGeom prst="rect">
            <a:avLst/>
          </a:prstGeom>
          <a:noFill/>
          <a:ln w="9525">
            <a:noFill/>
            <a:miter lim="800000"/>
            <a:headEnd/>
            <a:tailEnd/>
          </a:ln>
        </p:spPr>
        <p:txBody>
          <a:bodyPr vert="horz" wrap="square" lIns="468081" tIns="234041" rIns="468081" bIns="234041" numCol="1" anchor="t" anchorCtr="0" compatLnSpc="1">
            <a:prstTxWarp prst="textNoShape">
              <a:avLst/>
            </a:prstTxWarp>
          </a:bodyPr>
          <a:lstStyle/>
          <a:p>
            <a:pPr lvl="0"/>
            <a:r>
              <a:rPr lang="nl-NL" smtClean="0"/>
              <a:t>Klik om de opmaakprofielen van de modeltekst te bewerken</a:t>
            </a:r>
          </a:p>
          <a:p>
            <a:pPr lvl="1"/>
            <a:r>
              <a:rPr lang="nl-NL" smtClean="0"/>
              <a:t>Tweede niveau</a:t>
            </a:r>
          </a:p>
          <a:p>
            <a:pPr lvl="2"/>
            <a:r>
              <a:rPr lang="nl-NL" smtClean="0"/>
              <a:t>Derde niveau</a:t>
            </a:r>
          </a:p>
          <a:p>
            <a:pPr lvl="3"/>
            <a:r>
              <a:rPr lang="nl-NL" smtClean="0"/>
              <a:t>Vierde niveau</a:t>
            </a:r>
          </a:p>
          <a:p>
            <a:pPr lvl="4"/>
            <a:r>
              <a:rPr lang="nl-NL" smtClean="0"/>
              <a:t>Vijfde niveau</a:t>
            </a:r>
          </a:p>
        </p:txBody>
      </p:sp>
      <p:sp>
        <p:nvSpPr>
          <p:cNvPr id="1028" name="Rectangle 4"/>
          <p:cNvSpPr>
            <a:spLocks noGrp="1" noChangeArrowheads="1"/>
          </p:cNvSpPr>
          <p:nvPr>
            <p:ph type="dt" sz="half" idx="2"/>
          </p:nvPr>
        </p:nvSpPr>
        <p:spPr bwMode="auto">
          <a:xfrm>
            <a:off x="2428875" y="43391138"/>
            <a:ext cx="6746875" cy="3175000"/>
          </a:xfrm>
          <a:prstGeom prst="rect">
            <a:avLst/>
          </a:prstGeom>
          <a:noFill/>
          <a:ln w="9525">
            <a:noFill/>
            <a:miter lim="800000"/>
            <a:headEnd/>
            <a:tailEnd/>
          </a:ln>
          <a:effectLst/>
        </p:spPr>
        <p:txBody>
          <a:bodyPr vert="horz" wrap="square" lIns="468081" tIns="234041" rIns="468081" bIns="234041" numCol="1" anchor="t" anchorCtr="0" compatLnSpc="1">
            <a:prstTxWarp prst="textNoShape">
              <a:avLst/>
            </a:prstTxWarp>
          </a:bodyPr>
          <a:lstStyle>
            <a:lvl1pPr algn="l">
              <a:defRPr sz="7200"/>
            </a:lvl1pPr>
          </a:lstStyle>
          <a:p>
            <a:pPr>
              <a:defRPr/>
            </a:pPr>
            <a:endParaRPr lang="nl-BE"/>
          </a:p>
        </p:txBody>
      </p:sp>
      <p:sp>
        <p:nvSpPr>
          <p:cNvPr id="1029" name="Rectangle 5"/>
          <p:cNvSpPr>
            <a:spLocks noGrp="1" noChangeArrowheads="1"/>
          </p:cNvSpPr>
          <p:nvPr>
            <p:ph type="ftr" sz="quarter" idx="3"/>
          </p:nvPr>
        </p:nvSpPr>
        <p:spPr bwMode="auto">
          <a:xfrm>
            <a:off x="11064875" y="43391138"/>
            <a:ext cx="10255250" cy="3175000"/>
          </a:xfrm>
          <a:prstGeom prst="rect">
            <a:avLst/>
          </a:prstGeom>
          <a:noFill/>
          <a:ln w="9525">
            <a:noFill/>
            <a:miter lim="800000"/>
            <a:headEnd/>
            <a:tailEnd/>
          </a:ln>
          <a:effectLst/>
        </p:spPr>
        <p:txBody>
          <a:bodyPr vert="horz" wrap="square" lIns="468081" tIns="234041" rIns="468081" bIns="234041" numCol="1" anchor="t" anchorCtr="0" compatLnSpc="1">
            <a:prstTxWarp prst="textNoShape">
              <a:avLst/>
            </a:prstTxWarp>
          </a:bodyPr>
          <a:lstStyle>
            <a:lvl1pPr algn="ctr">
              <a:defRPr sz="7200"/>
            </a:lvl1pPr>
          </a:lstStyle>
          <a:p>
            <a:pPr>
              <a:defRPr/>
            </a:pPr>
            <a:endParaRPr lang="nl-BE"/>
          </a:p>
        </p:txBody>
      </p:sp>
      <p:sp>
        <p:nvSpPr>
          <p:cNvPr id="1030" name="Rectangle 6"/>
          <p:cNvSpPr>
            <a:spLocks noGrp="1" noChangeArrowheads="1"/>
          </p:cNvSpPr>
          <p:nvPr>
            <p:ph type="sldNum" sz="quarter" idx="4"/>
          </p:nvPr>
        </p:nvSpPr>
        <p:spPr bwMode="auto">
          <a:xfrm>
            <a:off x="23209250" y="43391138"/>
            <a:ext cx="6746875" cy="3175000"/>
          </a:xfrm>
          <a:prstGeom prst="rect">
            <a:avLst/>
          </a:prstGeom>
          <a:noFill/>
          <a:ln w="9525">
            <a:noFill/>
            <a:miter lim="800000"/>
            <a:headEnd/>
            <a:tailEnd/>
          </a:ln>
          <a:effectLst/>
        </p:spPr>
        <p:txBody>
          <a:bodyPr vert="horz" wrap="square" lIns="468081" tIns="234041" rIns="468081" bIns="234041" numCol="1" anchor="t" anchorCtr="0" compatLnSpc="1">
            <a:prstTxWarp prst="textNoShape">
              <a:avLst/>
            </a:prstTxWarp>
          </a:bodyPr>
          <a:lstStyle>
            <a:lvl1pPr algn="r">
              <a:defRPr sz="7200"/>
            </a:lvl1pPr>
          </a:lstStyle>
          <a:p>
            <a:pPr>
              <a:defRPr/>
            </a:pPr>
            <a:fld id="{06E647F5-0027-4E5A-A24A-CC9F84C10A2B}" type="slidenum">
              <a:rPr lang="nl-NL"/>
              <a:pPr>
                <a:defRPr/>
              </a:pPr>
              <a:t>‹#›</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681538" rtl="0" eaLnBrk="0" fontAlgn="base" hangingPunct="0">
        <a:spcBef>
          <a:spcPct val="0"/>
        </a:spcBef>
        <a:spcAft>
          <a:spcPct val="0"/>
        </a:spcAft>
        <a:defRPr sz="22500">
          <a:solidFill>
            <a:schemeClr val="tx2"/>
          </a:solidFill>
          <a:latin typeface="+mj-lt"/>
          <a:ea typeface="+mj-ea"/>
          <a:cs typeface="+mj-cs"/>
        </a:defRPr>
      </a:lvl1pPr>
      <a:lvl2pPr algn="ctr" defTabSz="4681538" rtl="0" eaLnBrk="0" fontAlgn="base" hangingPunct="0">
        <a:spcBef>
          <a:spcPct val="0"/>
        </a:spcBef>
        <a:spcAft>
          <a:spcPct val="0"/>
        </a:spcAft>
        <a:defRPr sz="22500">
          <a:solidFill>
            <a:schemeClr val="tx2"/>
          </a:solidFill>
          <a:latin typeface="Times New Roman" pitchFamily="18" charset="0"/>
        </a:defRPr>
      </a:lvl2pPr>
      <a:lvl3pPr algn="ctr" defTabSz="4681538" rtl="0" eaLnBrk="0" fontAlgn="base" hangingPunct="0">
        <a:spcBef>
          <a:spcPct val="0"/>
        </a:spcBef>
        <a:spcAft>
          <a:spcPct val="0"/>
        </a:spcAft>
        <a:defRPr sz="22500">
          <a:solidFill>
            <a:schemeClr val="tx2"/>
          </a:solidFill>
          <a:latin typeface="Times New Roman" pitchFamily="18" charset="0"/>
        </a:defRPr>
      </a:lvl3pPr>
      <a:lvl4pPr algn="ctr" defTabSz="4681538" rtl="0" eaLnBrk="0" fontAlgn="base" hangingPunct="0">
        <a:spcBef>
          <a:spcPct val="0"/>
        </a:spcBef>
        <a:spcAft>
          <a:spcPct val="0"/>
        </a:spcAft>
        <a:defRPr sz="22500">
          <a:solidFill>
            <a:schemeClr val="tx2"/>
          </a:solidFill>
          <a:latin typeface="Times New Roman" pitchFamily="18" charset="0"/>
        </a:defRPr>
      </a:lvl4pPr>
      <a:lvl5pPr algn="ctr" defTabSz="4681538" rtl="0" eaLnBrk="0" fontAlgn="base" hangingPunct="0">
        <a:spcBef>
          <a:spcPct val="0"/>
        </a:spcBef>
        <a:spcAft>
          <a:spcPct val="0"/>
        </a:spcAft>
        <a:defRPr sz="22500">
          <a:solidFill>
            <a:schemeClr val="tx2"/>
          </a:solidFill>
          <a:latin typeface="Times New Roman" pitchFamily="18" charset="0"/>
        </a:defRPr>
      </a:lvl5pPr>
      <a:lvl6pPr marL="457200" algn="ctr" defTabSz="4681538" rtl="0" fontAlgn="base">
        <a:spcBef>
          <a:spcPct val="0"/>
        </a:spcBef>
        <a:spcAft>
          <a:spcPct val="0"/>
        </a:spcAft>
        <a:defRPr sz="22500">
          <a:solidFill>
            <a:schemeClr val="tx2"/>
          </a:solidFill>
          <a:latin typeface="Times New Roman" pitchFamily="18" charset="0"/>
        </a:defRPr>
      </a:lvl6pPr>
      <a:lvl7pPr marL="914400" algn="ctr" defTabSz="4681538" rtl="0" fontAlgn="base">
        <a:spcBef>
          <a:spcPct val="0"/>
        </a:spcBef>
        <a:spcAft>
          <a:spcPct val="0"/>
        </a:spcAft>
        <a:defRPr sz="22500">
          <a:solidFill>
            <a:schemeClr val="tx2"/>
          </a:solidFill>
          <a:latin typeface="Times New Roman" pitchFamily="18" charset="0"/>
        </a:defRPr>
      </a:lvl7pPr>
      <a:lvl8pPr marL="1371600" algn="ctr" defTabSz="4681538" rtl="0" fontAlgn="base">
        <a:spcBef>
          <a:spcPct val="0"/>
        </a:spcBef>
        <a:spcAft>
          <a:spcPct val="0"/>
        </a:spcAft>
        <a:defRPr sz="22500">
          <a:solidFill>
            <a:schemeClr val="tx2"/>
          </a:solidFill>
          <a:latin typeface="Times New Roman" pitchFamily="18" charset="0"/>
        </a:defRPr>
      </a:lvl8pPr>
      <a:lvl9pPr marL="1828800" algn="ctr" defTabSz="4681538" rtl="0" fontAlgn="base">
        <a:spcBef>
          <a:spcPct val="0"/>
        </a:spcBef>
        <a:spcAft>
          <a:spcPct val="0"/>
        </a:spcAft>
        <a:defRPr sz="22500">
          <a:solidFill>
            <a:schemeClr val="tx2"/>
          </a:solidFill>
          <a:latin typeface="Times New Roman" pitchFamily="18" charset="0"/>
        </a:defRPr>
      </a:lvl9pPr>
    </p:titleStyle>
    <p:bodyStyle>
      <a:lvl1pPr marL="1755775" indent="-1755775" algn="l" defTabSz="4681538" rtl="0" eaLnBrk="0" fontAlgn="base" hangingPunct="0">
        <a:spcBef>
          <a:spcPct val="20000"/>
        </a:spcBef>
        <a:spcAft>
          <a:spcPct val="0"/>
        </a:spcAft>
        <a:buChar char="•"/>
        <a:defRPr sz="16400">
          <a:solidFill>
            <a:schemeClr val="tx1"/>
          </a:solidFill>
          <a:latin typeface="+mn-lt"/>
          <a:ea typeface="+mn-ea"/>
          <a:cs typeface="+mn-cs"/>
        </a:defRPr>
      </a:lvl1pPr>
      <a:lvl2pPr marL="3803650" indent="-1463675" algn="l" defTabSz="4681538" rtl="0" eaLnBrk="0" fontAlgn="base" hangingPunct="0">
        <a:spcBef>
          <a:spcPct val="20000"/>
        </a:spcBef>
        <a:spcAft>
          <a:spcPct val="0"/>
        </a:spcAft>
        <a:buChar char="–"/>
        <a:defRPr sz="14300">
          <a:solidFill>
            <a:schemeClr val="tx1"/>
          </a:solidFill>
          <a:latin typeface="+mn-lt"/>
        </a:defRPr>
      </a:lvl2pPr>
      <a:lvl3pPr marL="5851525" indent="-1169988" algn="l" defTabSz="4681538" rtl="0" eaLnBrk="0" fontAlgn="base" hangingPunct="0">
        <a:spcBef>
          <a:spcPct val="20000"/>
        </a:spcBef>
        <a:spcAft>
          <a:spcPct val="0"/>
        </a:spcAft>
        <a:buChar char="•"/>
        <a:defRPr sz="12300">
          <a:solidFill>
            <a:schemeClr val="tx1"/>
          </a:solidFill>
          <a:latin typeface="+mn-lt"/>
        </a:defRPr>
      </a:lvl3pPr>
      <a:lvl4pPr marL="8191500" indent="-1169988" algn="l" defTabSz="4681538" rtl="0" eaLnBrk="0" fontAlgn="base" hangingPunct="0">
        <a:spcBef>
          <a:spcPct val="20000"/>
        </a:spcBef>
        <a:spcAft>
          <a:spcPct val="0"/>
        </a:spcAft>
        <a:buChar char="–"/>
        <a:defRPr sz="10200">
          <a:solidFill>
            <a:schemeClr val="tx1"/>
          </a:solidFill>
          <a:latin typeface="+mn-lt"/>
        </a:defRPr>
      </a:lvl4pPr>
      <a:lvl5pPr marL="10531475" indent="-1169988" algn="l" defTabSz="4681538" rtl="0" eaLnBrk="0" fontAlgn="base" hangingPunct="0">
        <a:spcBef>
          <a:spcPct val="20000"/>
        </a:spcBef>
        <a:spcAft>
          <a:spcPct val="0"/>
        </a:spcAft>
        <a:buChar char="»"/>
        <a:defRPr sz="10200">
          <a:solidFill>
            <a:schemeClr val="tx1"/>
          </a:solidFill>
          <a:latin typeface="+mn-lt"/>
        </a:defRPr>
      </a:lvl5pPr>
      <a:lvl6pPr marL="10988675" indent="-1169988" algn="l" defTabSz="4681538" rtl="0" fontAlgn="base">
        <a:spcBef>
          <a:spcPct val="20000"/>
        </a:spcBef>
        <a:spcAft>
          <a:spcPct val="0"/>
        </a:spcAft>
        <a:buChar char="»"/>
        <a:defRPr sz="10200">
          <a:solidFill>
            <a:schemeClr val="tx1"/>
          </a:solidFill>
          <a:latin typeface="+mn-lt"/>
        </a:defRPr>
      </a:lvl6pPr>
      <a:lvl7pPr marL="11445875" indent="-1169988" algn="l" defTabSz="4681538" rtl="0" fontAlgn="base">
        <a:spcBef>
          <a:spcPct val="20000"/>
        </a:spcBef>
        <a:spcAft>
          <a:spcPct val="0"/>
        </a:spcAft>
        <a:buChar char="»"/>
        <a:defRPr sz="10200">
          <a:solidFill>
            <a:schemeClr val="tx1"/>
          </a:solidFill>
          <a:latin typeface="+mn-lt"/>
        </a:defRPr>
      </a:lvl7pPr>
      <a:lvl8pPr marL="11903075" indent="-1169988" algn="l" defTabSz="4681538" rtl="0" fontAlgn="base">
        <a:spcBef>
          <a:spcPct val="20000"/>
        </a:spcBef>
        <a:spcAft>
          <a:spcPct val="0"/>
        </a:spcAft>
        <a:buChar char="»"/>
        <a:defRPr sz="10200">
          <a:solidFill>
            <a:schemeClr val="tx1"/>
          </a:solidFill>
          <a:latin typeface="+mn-lt"/>
        </a:defRPr>
      </a:lvl8pPr>
      <a:lvl9pPr marL="12360275" indent="-1169988" algn="l" defTabSz="4681538" rtl="0" fontAlgn="base">
        <a:spcBef>
          <a:spcPct val="20000"/>
        </a:spcBef>
        <a:spcAft>
          <a:spcPct val="0"/>
        </a:spcAft>
        <a:buChar char="»"/>
        <a:defRPr sz="10200">
          <a:solidFill>
            <a:schemeClr val="tx1"/>
          </a:solidFill>
          <a:latin typeface="+mn-lt"/>
        </a:defRPr>
      </a:lvl9pPr>
    </p:bodyStyle>
    <p:other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hyperlink" Target="mailto:Elien.deboeck@UGent.be" TargetMode="Externa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jpe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72"/>
          <p:cNvSpPr>
            <a:spLocks noChangeArrowheads="1"/>
          </p:cNvSpPr>
          <p:nvPr/>
        </p:nvSpPr>
        <p:spPr bwMode="auto">
          <a:xfrm>
            <a:off x="422748" y="6457950"/>
            <a:ext cx="31962252" cy="2216587"/>
          </a:xfrm>
          <a:prstGeom prst="rect">
            <a:avLst/>
          </a:prstGeom>
          <a:noFill/>
          <a:ln w="9525">
            <a:noFill/>
            <a:miter lim="800000"/>
            <a:headEnd/>
            <a:tailEnd/>
          </a:ln>
        </p:spPr>
        <p:txBody>
          <a:bodyPr wrap="square" lIns="92029" tIns="46015" rIns="92029" bIns="46015">
            <a:spAutoFit/>
          </a:bodyPr>
          <a:lstStyle/>
          <a:p>
            <a:pPr algn="ctr" defTabSz="757238" eaLnBrk="0" hangingPunct="0"/>
            <a:r>
              <a:rPr lang="en-GB" sz="4400" b="1" dirty="0" smtClean="0">
                <a:latin typeface="Arial" charset="0"/>
                <a:cs typeface="Arial" charset="0"/>
              </a:rPr>
              <a:t>De </a:t>
            </a:r>
            <a:r>
              <a:rPr lang="en-GB" sz="4400" b="1" dirty="0" err="1" smtClean="0">
                <a:latin typeface="Arial" charset="0"/>
                <a:cs typeface="Arial" charset="0"/>
              </a:rPr>
              <a:t>Boeck</a:t>
            </a:r>
            <a:r>
              <a:rPr lang="en-GB" sz="4400" b="1" dirty="0" smtClean="0">
                <a:latin typeface="Arial" charset="0"/>
                <a:cs typeface="Arial" charset="0"/>
              </a:rPr>
              <a:t> </a:t>
            </a:r>
            <a:r>
              <a:rPr lang="en-GB" sz="4400" b="1" dirty="0">
                <a:latin typeface="Arial" charset="0"/>
                <a:cs typeface="Arial" charset="0"/>
              </a:rPr>
              <a:t>E.</a:t>
            </a:r>
            <a:r>
              <a:rPr lang="en-GB" sz="4400" b="1" baseline="30000" dirty="0">
                <a:latin typeface="Arial" charset="0"/>
                <a:cs typeface="Arial" charset="0"/>
              </a:rPr>
              <a:t>1</a:t>
            </a:r>
            <a:r>
              <a:rPr lang="en-GB" sz="4400" b="1" dirty="0">
                <a:latin typeface="Arial" charset="0"/>
                <a:cs typeface="Arial" charset="0"/>
              </a:rPr>
              <a:t>, Jacxsens L.</a:t>
            </a:r>
            <a:r>
              <a:rPr lang="en-GB" sz="4400" b="1" baseline="30000" dirty="0">
                <a:latin typeface="Arial" charset="0"/>
                <a:cs typeface="Arial" charset="0"/>
              </a:rPr>
              <a:t>1</a:t>
            </a:r>
            <a:r>
              <a:rPr lang="en-GB" sz="4400" b="1" dirty="0">
                <a:latin typeface="Arial" charset="0"/>
                <a:cs typeface="Arial" charset="0"/>
              </a:rPr>
              <a:t>, </a:t>
            </a:r>
            <a:r>
              <a:rPr lang="en-GB" sz="4400" b="1" dirty="0" err="1" smtClean="0">
                <a:latin typeface="Arial" charset="0"/>
                <a:cs typeface="Arial" charset="0"/>
              </a:rPr>
              <a:t>Vlerick</a:t>
            </a:r>
            <a:r>
              <a:rPr lang="en-GB" sz="4400" b="1" dirty="0" smtClean="0">
                <a:latin typeface="Arial" charset="0"/>
                <a:cs typeface="Arial" charset="0"/>
              </a:rPr>
              <a:t> P.</a:t>
            </a:r>
            <a:r>
              <a:rPr lang="en-GB" sz="4400" b="1" baseline="30000" dirty="0">
                <a:latin typeface="Arial" charset="0"/>
                <a:cs typeface="Arial" charset="0"/>
              </a:rPr>
              <a:t>2</a:t>
            </a:r>
            <a:r>
              <a:rPr lang="en-GB" sz="4400" b="1" dirty="0" smtClean="0">
                <a:latin typeface="Arial" charset="0"/>
                <a:cs typeface="Arial" charset="0"/>
              </a:rPr>
              <a:t>, </a:t>
            </a:r>
            <a:r>
              <a:rPr lang="en-GB" sz="4400" b="1" dirty="0">
                <a:latin typeface="Arial" charset="0"/>
                <a:cs typeface="Arial" charset="0"/>
              </a:rPr>
              <a:t>Uyttendaele M.</a:t>
            </a:r>
            <a:r>
              <a:rPr lang="en-GB" sz="4400" b="1" baseline="30000" dirty="0">
                <a:latin typeface="Arial" charset="0"/>
                <a:cs typeface="Arial" charset="0"/>
              </a:rPr>
              <a:t>1</a:t>
            </a:r>
          </a:p>
          <a:p>
            <a:pPr algn="ctr" defTabSz="757238" eaLnBrk="0" hangingPunct="0"/>
            <a:endParaRPr lang="nl-NL" sz="1000" b="1" u="sng" dirty="0">
              <a:solidFill>
                <a:srgbClr val="000066"/>
              </a:solidFill>
              <a:latin typeface="Arial" charset="0"/>
            </a:endParaRPr>
          </a:p>
          <a:p>
            <a:pPr algn="ctr" defTabSz="757238" eaLnBrk="0" hangingPunct="0"/>
            <a:r>
              <a:rPr lang="nl-NL" sz="2800" baseline="30000" dirty="0">
                <a:solidFill>
                  <a:srgbClr val="000066"/>
                </a:solidFill>
                <a:latin typeface="Arial" charset="0"/>
              </a:rPr>
              <a:t>1</a:t>
            </a:r>
            <a:r>
              <a:rPr lang="nl-NL" sz="2800" dirty="0">
                <a:solidFill>
                  <a:srgbClr val="000066"/>
                </a:solidFill>
                <a:latin typeface="Arial" charset="0"/>
              </a:rPr>
              <a:t>Laboratory of Food </a:t>
            </a:r>
            <a:r>
              <a:rPr lang="nl-NL" sz="2800" dirty="0" err="1">
                <a:solidFill>
                  <a:srgbClr val="000066"/>
                </a:solidFill>
                <a:latin typeface="Arial" charset="0"/>
              </a:rPr>
              <a:t>Microbiology</a:t>
            </a:r>
            <a:r>
              <a:rPr lang="nl-NL" sz="2800" dirty="0">
                <a:solidFill>
                  <a:srgbClr val="000066"/>
                </a:solidFill>
                <a:latin typeface="Arial" charset="0"/>
              </a:rPr>
              <a:t> and Food </a:t>
            </a:r>
            <a:r>
              <a:rPr lang="nl-NL" sz="2800" dirty="0" err="1">
                <a:solidFill>
                  <a:srgbClr val="000066"/>
                </a:solidFill>
                <a:latin typeface="Arial" charset="0"/>
              </a:rPr>
              <a:t>Preservation</a:t>
            </a:r>
            <a:r>
              <a:rPr lang="nl-NL" sz="2800" dirty="0">
                <a:solidFill>
                  <a:srgbClr val="000066"/>
                </a:solidFill>
                <a:latin typeface="Arial" charset="0"/>
              </a:rPr>
              <a:t> (LFMFP</a:t>
            </a:r>
            <a:r>
              <a:rPr lang="nl-NL" sz="2800" dirty="0" smtClean="0">
                <a:solidFill>
                  <a:srgbClr val="000066"/>
                </a:solidFill>
                <a:latin typeface="Arial" charset="0"/>
              </a:rPr>
              <a:t>)</a:t>
            </a:r>
            <a:r>
              <a:rPr lang="en-GB" sz="2800" dirty="0" smtClean="0">
                <a:solidFill>
                  <a:srgbClr val="000066"/>
                </a:solidFill>
                <a:latin typeface="Arial" charset="0"/>
              </a:rPr>
              <a:t>,  </a:t>
            </a:r>
            <a:r>
              <a:rPr lang="en-GB" sz="2800" dirty="0">
                <a:solidFill>
                  <a:srgbClr val="000066"/>
                </a:solidFill>
                <a:latin typeface="Arial" charset="0"/>
              </a:rPr>
              <a:t>Department of Food Safety and Food Quality,  Faculty of Bio-science engineering, </a:t>
            </a:r>
            <a:r>
              <a:rPr lang="en-GB" sz="2800" dirty="0" smtClean="0">
                <a:solidFill>
                  <a:srgbClr val="000066"/>
                </a:solidFill>
                <a:latin typeface="Arial" charset="0"/>
              </a:rPr>
              <a:t>Ghent </a:t>
            </a:r>
            <a:r>
              <a:rPr lang="en-GB" sz="2800" dirty="0">
                <a:solidFill>
                  <a:srgbClr val="000066"/>
                </a:solidFill>
                <a:latin typeface="Arial" charset="0"/>
              </a:rPr>
              <a:t>University, </a:t>
            </a:r>
            <a:r>
              <a:rPr lang="en-GB" sz="2800" dirty="0" smtClean="0">
                <a:solidFill>
                  <a:srgbClr val="000066"/>
                </a:solidFill>
                <a:latin typeface="Arial" charset="0"/>
              </a:rPr>
              <a:t>Belgium</a:t>
            </a:r>
          </a:p>
          <a:p>
            <a:pPr algn="ctr" defTabSz="757238" eaLnBrk="0" hangingPunct="0"/>
            <a:r>
              <a:rPr lang="nl-NL" sz="2800" baseline="30000" dirty="0" smtClean="0">
                <a:solidFill>
                  <a:srgbClr val="000066"/>
                </a:solidFill>
                <a:latin typeface="Arial" charset="0"/>
              </a:rPr>
              <a:t>2</a:t>
            </a:r>
            <a:r>
              <a:rPr lang="en-US" sz="2800" dirty="0" smtClean="0">
                <a:solidFill>
                  <a:srgbClr val="000066"/>
                </a:solidFill>
                <a:latin typeface="Arial" charset="0"/>
              </a:rPr>
              <a:t>Department </a:t>
            </a:r>
            <a:r>
              <a:rPr lang="en-US" sz="2800" dirty="0">
                <a:solidFill>
                  <a:srgbClr val="000066"/>
                </a:solidFill>
                <a:latin typeface="Arial" charset="0"/>
              </a:rPr>
              <a:t>of Personnel management, Work and Organizational </a:t>
            </a:r>
            <a:r>
              <a:rPr lang="en-US" sz="2800" dirty="0" smtClean="0">
                <a:solidFill>
                  <a:srgbClr val="000066"/>
                </a:solidFill>
                <a:latin typeface="Arial" charset="0"/>
              </a:rPr>
              <a:t>Psychology, Faculty </a:t>
            </a:r>
            <a:r>
              <a:rPr lang="en-US" sz="2800" dirty="0">
                <a:solidFill>
                  <a:srgbClr val="000066"/>
                </a:solidFill>
                <a:latin typeface="Arial" charset="0"/>
              </a:rPr>
              <a:t>of Psychology and Educational </a:t>
            </a:r>
            <a:r>
              <a:rPr lang="en-US" sz="2800" dirty="0" smtClean="0">
                <a:solidFill>
                  <a:srgbClr val="000066"/>
                </a:solidFill>
                <a:latin typeface="Arial" charset="0"/>
              </a:rPr>
              <a:t>Sciences, Ghent University, Belgium</a:t>
            </a:r>
            <a:endParaRPr lang="en-GB" sz="2800" dirty="0" smtClean="0">
              <a:solidFill>
                <a:srgbClr val="000066"/>
              </a:solidFill>
              <a:latin typeface="Arial" charset="0"/>
            </a:endParaRPr>
          </a:p>
          <a:p>
            <a:pPr algn="ctr" defTabSz="757238" eaLnBrk="0" hangingPunct="0"/>
            <a:endParaRPr lang="en-GB" sz="2800" dirty="0">
              <a:solidFill>
                <a:srgbClr val="000066"/>
              </a:solidFill>
              <a:latin typeface="Arial" charset="0"/>
            </a:endParaRPr>
          </a:p>
        </p:txBody>
      </p:sp>
      <p:sp>
        <p:nvSpPr>
          <p:cNvPr id="2052" name="Rectangle 84"/>
          <p:cNvSpPr>
            <a:spLocks noChangeArrowheads="1"/>
          </p:cNvSpPr>
          <p:nvPr/>
        </p:nvSpPr>
        <p:spPr bwMode="auto">
          <a:xfrm>
            <a:off x="22648857" y="43367460"/>
            <a:ext cx="5572164" cy="3328846"/>
          </a:xfrm>
          <a:prstGeom prst="rect">
            <a:avLst/>
          </a:prstGeom>
          <a:noFill/>
          <a:ln w="9525">
            <a:noFill/>
            <a:miter lim="800000"/>
            <a:headEnd/>
            <a:tailEnd/>
          </a:ln>
        </p:spPr>
        <p:txBody>
          <a:bodyPr wrap="square" lIns="84059" tIns="42030" rIns="84059" bIns="42030">
            <a:spAutoFit/>
          </a:bodyPr>
          <a:lstStyle/>
          <a:p>
            <a:pPr defTabSz="692150" eaLnBrk="0" hangingPunct="0">
              <a:spcBef>
                <a:spcPct val="20000"/>
              </a:spcBef>
            </a:pPr>
            <a:r>
              <a:rPr lang="en-US" sz="3100" i="1" u="sng" dirty="0">
                <a:solidFill>
                  <a:srgbClr val="000066"/>
                </a:solidFill>
                <a:latin typeface="Arial" charset="0"/>
              </a:rPr>
              <a:t>For more information:</a:t>
            </a:r>
            <a:r>
              <a:rPr lang="en-US" sz="3100" i="1" dirty="0">
                <a:solidFill>
                  <a:srgbClr val="000066"/>
                </a:solidFill>
                <a:latin typeface="Arial" charset="0"/>
              </a:rPr>
              <a:t>             </a:t>
            </a:r>
            <a:endParaRPr lang="en-US" sz="3100" i="1" dirty="0" smtClean="0">
              <a:solidFill>
                <a:srgbClr val="000066"/>
              </a:solidFill>
              <a:latin typeface="Arial" charset="0"/>
            </a:endParaRPr>
          </a:p>
          <a:p>
            <a:pPr defTabSz="692150" eaLnBrk="0" hangingPunct="0">
              <a:spcBef>
                <a:spcPct val="20000"/>
              </a:spcBef>
            </a:pPr>
            <a:r>
              <a:rPr lang="en-US" sz="3100" i="1" dirty="0" smtClean="0">
                <a:solidFill>
                  <a:srgbClr val="000066"/>
                </a:solidFill>
                <a:latin typeface="Arial" charset="0"/>
              </a:rPr>
              <a:t> </a:t>
            </a:r>
            <a:r>
              <a:rPr lang="en-US" sz="3100" i="1" dirty="0">
                <a:solidFill>
                  <a:srgbClr val="000066"/>
                </a:solidFill>
                <a:latin typeface="Arial" charset="0"/>
              </a:rPr>
              <a:t>Tel. </a:t>
            </a:r>
            <a:r>
              <a:rPr lang="en-US" sz="3100" i="1" dirty="0" smtClean="0">
                <a:solidFill>
                  <a:srgbClr val="000066"/>
                </a:solidFill>
                <a:latin typeface="Arial" charset="0"/>
              </a:rPr>
              <a:t>+32 </a:t>
            </a:r>
            <a:r>
              <a:rPr lang="en-US" sz="3100" i="1" dirty="0">
                <a:solidFill>
                  <a:srgbClr val="000066"/>
                </a:solidFill>
                <a:latin typeface="Arial" charset="0"/>
              </a:rPr>
              <a:t>9 </a:t>
            </a:r>
            <a:r>
              <a:rPr lang="en-US" sz="3100" i="1" dirty="0" smtClean="0">
                <a:solidFill>
                  <a:srgbClr val="000066"/>
                </a:solidFill>
                <a:latin typeface="Arial" charset="0"/>
              </a:rPr>
              <a:t>264.99.02        </a:t>
            </a:r>
          </a:p>
          <a:p>
            <a:pPr defTabSz="692150" eaLnBrk="0" hangingPunct="0">
              <a:spcBef>
                <a:spcPct val="20000"/>
              </a:spcBef>
            </a:pPr>
            <a:r>
              <a:rPr lang="en-US" sz="3100" i="1" dirty="0" smtClean="0">
                <a:solidFill>
                  <a:srgbClr val="000066"/>
                </a:solidFill>
                <a:latin typeface="Arial" charset="0"/>
              </a:rPr>
              <a:t>Fax +32 </a:t>
            </a:r>
            <a:r>
              <a:rPr lang="en-US" sz="3100" i="1" dirty="0">
                <a:solidFill>
                  <a:srgbClr val="000066"/>
                </a:solidFill>
                <a:latin typeface="Arial" charset="0"/>
              </a:rPr>
              <a:t>9 225.55.10        </a:t>
            </a:r>
            <a:endParaRPr lang="en-US" sz="3100" i="1" dirty="0" smtClean="0">
              <a:solidFill>
                <a:srgbClr val="000066"/>
              </a:solidFill>
              <a:latin typeface="Arial" charset="0"/>
            </a:endParaRPr>
          </a:p>
          <a:p>
            <a:pPr defTabSz="692150" eaLnBrk="0" hangingPunct="0">
              <a:spcBef>
                <a:spcPct val="20000"/>
              </a:spcBef>
            </a:pPr>
            <a:r>
              <a:rPr lang="en-US" sz="3100" i="1" dirty="0" smtClean="0">
                <a:solidFill>
                  <a:srgbClr val="000066"/>
                </a:solidFill>
                <a:latin typeface="Arial" charset="0"/>
              </a:rPr>
              <a:t>E-mail</a:t>
            </a:r>
            <a:r>
              <a:rPr lang="en-US" sz="3100" i="1" dirty="0">
                <a:solidFill>
                  <a:srgbClr val="000066"/>
                </a:solidFill>
                <a:latin typeface="Arial" charset="0"/>
              </a:rPr>
              <a:t>: </a:t>
            </a:r>
            <a:r>
              <a:rPr lang="en-US" sz="3100" i="1" dirty="0" smtClean="0">
                <a:solidFill>
                  <a:srgbClr val="000066"/>
                </a:solidFill>
                <a:latin typeface="Arial" charset="0"/>
                <a:hlinkClick r:id="rId2"/>
              </a:rPr>
              <a:t>Elien.deboeck@UGent.be</a:t>
            </a:r>
            <a:endParaRPr lang="en-US" sz="3100" i="1" dirty="0" smtClean="0">
              <a:solidFill>
                <a:srgbClr val="000066"/>
              </a:solidFill>
              <a:latin typeface="Arial" charset="0"/>
            </a:endParaRPr>
          </a:p>
          <a:p>
            <a:pPr algn="ctr" defTabSz="692150" eaLnBrk="0" hangingPunct="0">
              <a:spcBef>
                <a:spcPct val="20000"/>
              </a:spcBef>
            </a:pPr>
            <a:endParaRPr lang="en-US" sz="3100" i="1" dirty="0">
              <a:solidFill>
                <a:srgbClr val="333399"/>
              </a:solidFill>
              <a:latin typeface="Arial" charset="0"/>
            </a:endParaRPr>
          </a:p>
        </p:txBody>
      </p:sp>
      <p:pic>
        <p:nvPicPr>
          <p:cNvPr id="2053" name="Picture 673" descr="LAkopie"/>
          <p:cNvPicPr>
            <a:picLocks noChangeAspect="1" noChangeArrowheads="1"/>
          </p:cNvPicPr>
          <p:nvPr/>
        </p:nvPicPr>
        <p:blipFill>
          <a:blip r:embed="rId3" cstate="print"/>
          <a:srcRect t="15385" b="19688"/>
          <a:stretch>
            <a:fillRect/>
          </a:stretch>
        </p:blipFill>
        <p:spPr bwMode="auto">
          <a:xfrm>
            <a:off x="0" y="0"/>
            <a:ext cx="26319163" cy="3738563"/>
          </a:xfrm>
          <a:prstGeom prst="rect">
            <a:avLst/>
          </a:prstGeom>
          <a:noFill/>
          <a:ln w="9525">
            <a:noFill/>
            <a:miter lim="800000"/>
            <a:headEnd/>
            <a:tailEnd/>
          </a:ln>
        </p:spPr>
      </p:pic>
      <p:sp>
        <p:nvSpPr>
          <p:cNvPr id="2056" name="Text Box 46"/>
          <p:cNvSpPr txBox="1">
            <a:spLocks noChangeArrowheads="1"/>
          </p:cNvSpPr>
          <p:nvPr/>
        </p:nvSpPr>
        <p:spPr bwMode="auto">
          <a:xfrm>
            <a:off x="3482975" y="19678650"/>
            <a:ext cx="9007475" cy="1219200"/>
          </a:xfrm>
          <a:prstGeom prst="rect">
            <a:avLst/>
          </a:prstGeom>
          <a:noFill/>
          <a:ln w="9525">
            <a:noFill/>
            <a:miter lim="800000"/>
            <a:headEnd/>
            <a:tailEnd/>
          </a:ln>
        </p:spPr>
        <p:txBody>
          <a:bodyPr>
            <a:spAutoFit/>
          </a:bodyPr>
          <a:lstStyle/>
          <a:p>
            <a:pPr algn="r">
              <a:spcBef>
                <a:spcPct val="50000"/>
              </a:spcBef>
            </a:pPr>
            <a:endParaRPr lang="nl-BE"/>
          </a:p>
        </p:txBody>
      </p:sp>
      <p:pic>
        <p:nvPicPr>
          <p:cNvPr id="2057" name="Picture 675" descr="NewLogoSmall"/>
          <p:cNvPicPr>
            <a:picLocks noChangeAspect="1" noChangeArrowheads="1"/>
          </p:cNvPicPr>
          <p:nvPr/>
        </p:nvPicPr>
        <p:blipFill>
          <a:blip r:embed="rId4" cstate="print"/>
          <a:srcRect/>
          <a:stretch>
            <a:fillRect/>
          </a:stretch>
        </p:blipFill>
        <p:spPr bwMode="auto">
          <a:xfrm>
            <a:off x="26550938" y="595313"/>
            <a:ext cx="2143125" cy="1890712"/>
          </a:xfrm>
          <a:prstGeom prst="rect">
            <a:avLst/>
          </a:prstGeom>
          <a:noFill/>
          <a:ln w="9525">
            <a:noFill/>
            <a:miter lim="800000"/>
            <a:headEnd/>
            <a:tailEnd/>
          </a:ln>
        </p:spPr>
      </p:pic>
      <p:pic>
        <p:nvPicPr>
          <p:cNvPr id="2058" name="Picture 674" descr="image001"/>
          <p:cNvPicPr>
            <a:picLocks noChangeAspect="1" noChangeArrowheads="1"/>
          </p:cNvPicPr>
          <p:nvPr/>
        </p:nvPicPr>
        <p:blipFill>
          <a:blip r:embed="rId5" cstate="print"/>
          <a:srcRect/>
          <a:stretch>
            <a:fillRect/>
          </a:stretch>
        </p:blipFill>
        <p:spPr bwMode="auto">
          <a:xfrm>
            <a:off x="29051250" y="381000"/>
            <a:ext cx="2674938" cy="2452688"/>
          </a:xfrm>
          <a:prstGeom prst="rect">
            <a:avLst/>
          </a:prstGeom>
          <a:noFill/>
          <a:ln w="9525">
            <a:noFill/>
            <a:miter lim="800000"/>
            <a:headEnd/>
            <a:tailEnd/>
          </a:ln>
        </p:spPr>
      </p:pic>
      <p:sp>
        <p:nvSpPr>
          <p:cNvPr id="2061" name="Rectangle 102"/>
          <p:cNvSpPr>
            <a:spLocks noChangeArrowheads="1"/>
          </p:cNvSpPr>
          <p:nvPr/>
        </p:nvSpPr>
        <p:spPr bwMode="auto">
          <a:xfrm>
            <a:off x="1333396" y="13205052"/>
            <a:ext cx="17716624" cy="954107"/>
          </a:xfrm>
          <a:prstGeom prst="rect">
            <a:avLst/>
          </a:prstGeom>
          <a:noFill/>
          <a:ln w="9525">
            <a:noFill/>
            <a:miter lim="800000"/>
            <a:headEnd/>
            <a:tailEnd/>
          </a:ln>
        </p:spPr>
        <p:txBody>
          <a:bodyPr wrap="square">
            <a:spAutoFit/>
          </a:bodyPr>
          <a:lstStyle/>
          <a:p>
            <a:pPr algn="just"/>
            <a:r>
              <a:rPr lang="en-US" sz="2800" dirty="0">
                <a:solidFill>
                  <a:srgbClr val="000066"/>
                </a:solidFill>
                <a:latin typeface="Arial" charset="0"/>
                <a:cs typeface="Arial" charset="0"/>
              </a:rPr>
              <a:t>The goal of this research was to define the concept Food Safety Climate and to develop and validate a tool for the measurement of the Food Safety Climate in </a:t>
            </a:r>
            <a:r>
              <a:rPr lang="en-US" sz="2800" dirty="0" smtClean="0">
                <a:solidFill>
                  <a:srgbClr val="000066"/>
                </a:solidFill>
                <a:latin typeface="Arial" charset="0"/>
                <a:cs typeface="Arial" charset="0"/>
              </a:rPr>
              <a:t>food processing companies</a:t>
            </a:r>
            <a:r>
              <a:rPr lang="en-US" sz="2800" dirty="0">
                <a:solidFill>
                  <a:srgbClr val="000066"/>
                </a:solidFill>
                <a:latin typeface="Arial" charset="0"/>
                <a:cs typeface="Arial" charset="0"/>
              </a:rPr>
              <a:t>. </a:t>
            </a:r>
            <a:endParaRPr lang="en-GB" sz="2800" b="1" dirty="0" smtClean="0">
              <a:solidFill>
                <a:srgbClr val="000066"/>
              </a:solidFill>
              <a:latin typeface="Arial" charset="0"/>
              <a:cs typeface="Arial" charset="0"/>
            </a:endParaRPr>
          </a:p>
        </p:txBody>
      </p:sp>
      <p:sp>
        <p:nvSpPr>
          <p:cNvPr id="30" name="TextBox 40"/>
          <p:cNvSpPr txBox="1">
            <a:spLocks noChangeArrowheads="1"/>
          </p:cNvSpPr>
          <p:nvPr/>
        </p:nvSpPr>
        <p:spPr bwMode="auto">
          <a:xfrm>
            <a:off x="19517877" y="18757982"/>
            <a:ext cx="12132497" cy="830997"/>
          </a:xfrm>
          <a:prstGeom prst="rect">
            <a:avLst/>
          </a:prstGeom>
          <a:noFill/>
          <a:ln w="9525">
            <a:noFill/>
            <a:miter lim="800000"/>
            <a:headEnd/>
            <a:tailEnd/>
          </a:ln>
        </p:spPr>
        <p:txBody>
          <a:bodyPr wrap="square">
            <a:spAutoFit/>
          </a:bodyPr>
          <a:lstStyle/>
          <a:p>
            <a:pPr algn="ctr"/>
            <a:r>
              <a:rPr lang="en-GB" b="1" dirty="0">
                <a:solidFill>
                  <a:srgbClr val="000000"/>
                </a:solidFill>
                <a:latin typeface="Arial" charset="0"/>
                <a:cs typeface="Arial" charset="0"/>
              </a:rPr>
              <a:t>Figure </a:t>
            </a:r>
            <a:r>
              <a:rPr lang="en-GB" b="1" dirty="0" smtClean="0">
                <a:solidFill>
                  <a:srgbClr val="000000"/>
                </a:solidFill>
                <a:latin typeface="Arial" charset="0"/>
                <a:cs typeface="Arial" charset="0"/>
              </a:rPr>
              <a:t>1: Evolution of research focus towards Food Safety Climate</a:t>
            </a:r>
          </a:p>
          <a:p>
            <a:pPr algn="ctr"/>
            <a:r>
              <a:rPr lang="en-GB" b="1" dirty="0" smtClean="0">
                <a:solidFill>
                  <a:srgbClr val="000000"/>
                </a:solidFill>
                <a:latin typeface="Arial" charset="0"/>
                <a:cs typeface="Arial" charset="0"/>
              </a:rPr>
              <a:t> (Wright et al. 2012)</a:t>
            </a:r>
          </a:p>
        </p:txBody>
      </p:sp>
      <p:sp>
        <p:nvSpPr>
          <p:cNvPr id="33" name="Rounded Rectangle 32"/>
          <p:cNvSpPr/>
          <p:nvPr/>
        </p:nvSpPr>
        <p:spPr bwMode="auto">
          <a:xfrm>
            <a:off x="1404834" y="3666984"/>
            <a:ext cx="29432456" cy="2500330"/>
          </a:xfrm>
          <a:prstGeom prst="roundRect">
            <a:avLst/>
          </a:prstGeom>
          <a:solidFill>
            <a:schemeClr val="accent1">
              <a:lumMod val="20000"/>
              <a:lumOff val="8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US" sz="5400" b="1" dirty="0">
                <a:effectLst>
                  <a:outerShdw blurRad="38100" dist="38100" dir="2700000" algn="tl">
                    <a:srgbClr val="000000">
                      <a:alpha val="43137"/>
                    </a:srgbClr>
                  </a:outerShdw>
                </a:effectLst>
              </a:rPr>
              <a:t>Development and validation of a Food Safety Climate assessment tool </a:t>
            </a:r>
            <a:endParaRPr lang="nl-BE" sz="5400" b="1" dirty="0">
              <a:effectLst>
                <a:outerShdw blurRad="38100" dist="38100" dir="2700000" algn="tl">
                  <a:srgbClr val="000000">
                    <a:alpha val="43137"/>
                  </a:srgbClr>
                </a:outerShdw>
              </a:effectLst>
            </a:endParaRPr>
          </a:p>
        </p:txBody>
      </p:sp>
      <p:sp>
        <p:nvSpPr>
          <p:cNvPr id="39" name="Rounded Rectangle 38"/>
          <p:cNvSpPr/>
          <p:nvPr/>
        </p:nvSpPr>
        <p:spPr bwMode="auto">
          <a:xfrm>
            <a:off x="1333396" y="8490824"/>
            <a:ext cx="17573748" cy="785818"/>
          </a:xfrm>
          <a:prstGeom prst="roundRect">
            <a:avLst/>
          </a:prstGeom>
          <a:solidFill>
            <a:srgbClr val="99CCFF"/>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nl-BE" sz="3200" b="1" i="0" u="none" strike="noStrike" cap="none" normalizeH="0" baseline="0" dirty="0" smtClean="0">
                <a:ln>
                  <a:noFill/>
                </a:ln>
                <a:solidFill>
                  <a:schemeClr val="tx1"/>
                </a:solidFill>
                <a:effectLst/>
                <a:latin typeface="Arial" pitchFamily="34" charset="0"/>
                <a:cs typeface="Arial" pitchFamily="34" charset="0"/>
              </a:rPr>
              <a:t>INTRODUCTION</a:t>
            </a:r>
          </a:p>
        </p:txBody>
      </p:sp>
      <p:sp>
        <p:nvSpPr>
          <p:cNvPr id="40" name="Rounded Rectangle 39"/>
          <p:cNvSpPr/>
          <p:nvPr/>
        </p:nvSpPr>
        <p:spPr bwMode="auto">
          <a:xfrm>
            <a:off x="1352899" y="14488261"/>
            <a:ext cx="17573748" cy="714380"/>
          </a:xfrm>
          <a:prstGeom prst="roundRect">
            <a:avLst/>
          </a:prstGeom>
          <a:solidFill>
            <a:srgbClr val="99CCFF"/>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nl-BE" sz="3200" b="1" i="0" u="none" strike="noStrike" cap="none" normalizeH="0" dirty="0" smtClean="0">
                <a:ln>
                  <a:noFill/>
                </a:ln>
                <a:solidFill>
                  <a:schemeClr val="tx1"/>
                </a:solidFill>
                <a:effectLst/>
                <a:latin typeface="Arial" pitchFamily="34" charset="0"/>
                <a:cs typeface="Arial" pitchFamily="34" charset="0"/>
              </a:rPr>
              <a:t>METHOD</a:t>
            </a:r>
            <a:endParaRPr kumimoji="0" lang="nl-BE" sz="3200" b="1" i="0" u="none" strike="noStrike" cap="none" normalizeH="0" baseline="0" dirty="0" smtClean="0">
              <a:ln>
                <a:noFill/>
              </a:ln>
              <a:solidFill>
                <a:schemeClr val="tx1"/>
              </a:solidFill>
              <a:effectLst/>
              <a:latin typeface="Arial" pitchFamily="34" charset="0"/>
              <a:cs typeface="Arial" pitchFamily="34" charset="0"/>
            </a:endParaRPr>
          </a:p>
        </p:txBody>
      </p:sp>
      <p:sp>
        <p:nvSpPr>
          <p:cNvPr id="41" name="Rounded Rectangle 40"/>
          <p:cNvSpPr/>
          <p:nvPr/>
        </p:nvSpPr>
        <p:spPr bwMode="auto">
          <a:xfrm>
            <a:off x="1340839" y="41096969"/>
            <a:ext cx="29503894" cy="1653635"/>
          </a:xfrm>
          <a:prstGeom prst="roundRect">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defTabSz="914400" rtl="0" eaLnBrk="1" fontAlgn="base" latinLnBrk="0" hangingPunct="1">
              <a:lnSpc>
                <a:spcPct val="100000"/>
              </a:lnSpc>
              <a:spcBef>
                <a:spcPct val="0"/>
              </a:spcBef>
              <a:spcAft>
                <a:spcPct val="0"/>
              </a:spcAft>
              <a:buClrTx/>
              <a:buSzTx/>
              <a:buFontTx/>
              <a:buNone/>
              <a:tabLst/>
            </a:pPr>
            <a:r>
              <a:rPr lang="nl-BE" sz="3200" b="1" dirty="0" err="1" smtClean="0">
                <a:latin typeface="Arial" pitchFamily="34" charset="0"/>
                <a:cs typeface="Arial" pitchFamily="34" charset="0"/>
              </a:rPr>
              <a:t>Significance</a:t>
            </a:r>
            <a:endParaRPr lang="nl-BE" sz="3200" b="1" dirty="0" smtClean="0">
              <a:latin typeface="Arial" pitchFamily="34" charset="0"/>
              <a:cs typeface="Arial" pitchFamily="34" charset="0"/>
            </a:endParaRPr>
          </a:p>
          <a:p>
            <a:pPr marL="0" marR="0" indent="0" algn="ctr" defTabSz="914400" rtl="0" eaLnBrk="1" fontAlgn="base" latinLnBrk="0" hangingPunct="1">
              <a:lnSpc>
                <a:spcPct val="100000"/>
              </a:lnSpc>
              <a:spcBef>
                <a:spcPct val="0"/>
              </a:spcBef>
              <a:spcAft>
                <a:spcPct val="0"/>
              </a:spcAft>
              <a:buClrTx/>
              <a:buSzTx/>
              <a:buFontTx/>
              <a:buNone/>
              <a:tabLst/>
            </a:pPr>
            <a:endParaRPr lang="nl-BE" sz="1000" b="1" dirty="0" smtClean="0">
              <a:latin typeface="Arial" pitchFamily="34" charset="0"/>
              <a:cs typeface="Arial" pitchFamily="34" charset="0"/>
            </a:endParaRPr>
          </a:p>
          <a:p>
            <a:pPr algn="just"/>
            <a:r>
              <a:rPr lang="en-US" sz="2800" dirty="0">
                <a:solidFill>
                  <a:srgbClr val="000066"/>
                </a:solidFill>
                <a:latin typeface="Arial" pitchFamily="34" charset="0"/>
                <a:cs typeface="Arial" pitchFamily="34" charset="0"/>
              </a:rPr>
              <a:t>Our Food Safety Climate assessment tool enables companies to go beyond traditional food safety management and aims to mirror the human dimension in food safety. In further research we want to test our tool in food companies and make a link to microbiological and/or chemical monitoring results </a:t>
            </a:r>
            <a:r>
              <a:rPr lang="en-US" sz="2800" dirty="0" smtClean="0">
                <a:solidFill>
                  <a:srgbClr val="000066"/>
                </a:solidFill>
                <a:latin typeface="Arial" pitchFamily="34" charset="0"/>
                <a:cs typeface="Arial" pitchFamily="34" charset="0"/>
              </a:rPr>
              <a:t>and </a:t>
            </a:r>
            <a:r>
              <a:rPr lang="en-US" sz="2800" dirty="0">
                <a:solidFill>
                  <a:srgbClr val="000066"/>
                </a:solidFill>
                <a:latin typeface="Arial" pitchFamily="34" charset="0"/>
                <a:cs typeface="Arial" pitchFamily="34" charset="0"/>
              </a:rPr>
              <a:t>to psychological indicators </a:t>
            </a:r>
            <a:r>
              <a:rPr lang="en-US" sz="2800" dirty="0" smtClean="0">
                <a:solidFill>
                  <a:srgbClr val="000066"/>
                </a:solidFill>
                <a:latin typeface="Arial" pitchFamily="34" charset="0"/>
                <a:cs typeface="Arial" pitchFamily="34" charset="0"/>
              </a:rPr>
              <a:t>of the personnel.</a:t>
            </a:r>
            <a:endParaRPr kumimoji="0" lang="nl-BE" sz="2800" b="1" i="0" u="none" strike="noStrike" cap="none" normalizeH="0" baseline="0" dirty="0" smtClean="0">
              <a:ln>
                <a:noFill/>
              </a:ln>
              <a:solidFill>
                <a:schemeClr val="tx1"/>
              </a:solidFill>
              <a:effectLst/>
              <a:latin typeface="Arial" pitchFamily="34" charset="0"/>
              <a:cs typeface="Arial" pitchFamily="34" charset="0"/>
            </a:endParaRPr>
          </a:p>
        </p:txBody>
      </p:sp>
      <p:sp>
        <p:nvSpPr>
          <p:cNvPr id="28" name="Rectangle 27"/>
          <p:cNvSpPr/>
          <p:nvPr/>
        </p:nvSpPr>
        <p:spPr>
          <a:xfrm>
            <a:off x="1362865" y="9410900"/>
            <a:ext cx="17573748" cy="2677656"/>
          </a:xfrm>
          <a:prstGeom prst="rect">
            <a:avLst/>
          </a:prstGeom>
        </p:spPr>
        <p:txBody>
          <a:bodyPr wrap="square">
            <a:spAutoFit/>
          </a:bodyPr>
          <a:lstStyle/>
          <a:p>
            <a:pPr algn="just"/>
            <a:r>
              <a:rPr lang="en-US" sz="2800" dirty="0">
                <a:solidFill>
                  <a:srgbClr val="000066"/>
                </a:solidFill>
                <a:latin typeface="Arial" charset="0"/>
                <a:cs typeface="Arial" charset="0"/>
              </a:rPr>
              <a:t>Up to now scientific research mainly focused on the development and implementation </a:t>
            </a:r>
            <a:r>
              <a:rPr lang="en-US" sz="2800" dirty="0" smtClean="0">
                <a:solidFill>
                  <a:srgbClr val="000066"/>
                </a:solidFill>
                <a:latin typeface="Arial" charset="0"/>
                <a:cs typeface="Arial" charset="0"/>
              </a:rPr>
              <a:t>of analytical capacity, technology and Food </a:t>
            </a:r>
            <a:r>
              <a:rPr lang="en-US" sz="2800" dirty="0">
                <a:solidFill>
                  <a:srgbClr val="000066"/>
                </a:solidFill>
                <a:latin typeface="Arial" charset="0"/>
                <a:cs typeface="Arial" charset="0"/>
              </a:rPr>
              <a:t>Safety Management Systems (FSMS) in food (processing) </a:t>
            </a:r>
            <a:r>
              <a:rPr lang="en-US" sz="2800" dirty="0" smtClean="0">
                <a:solidFill>
                  <a:srgbClr val="000066"/>
                </a:solidFill>
                <a:latin typeface="Arial" charset="0"/>
                <a:cs typeface="Arial" charset="0"/>
              </a:rPr>
              <a:t>companies (figure 1). </a:t>
            </a:r>
            <a:r>
              <a:rPr lang="en-US" sz="2800" dirty="0">
                <a:solidFill>
                  <a:srgbClr val="000066"/>
                </a:solidFill>
                <a:latin typeface="Arial" charset="0"/>
                <a:cs typeface="Arial" charset="0"/>
              </a:rPr>
              <a:t>However, in practice, a well elaborated and ‘fit for purpose’ FSMS, does not always guarantee the highest level of food safety and hygiene and a stable system output. This might be due to co-determining factors, such as the Food Safety Climate (FSC) prevailing in the company. </a:t>
            </a:r>
            <a:r>
              <a:rPr lang="en-US" sz="2800" dirty="0" smtClean="0">
                <a:solidFill>
                  <a:srgbClr val="000066"/>
                </a:solidFill>
                <a:latin typeface="Arial" charset="0"/>
                <a:cs typeface="Arial" charset="0"/>
              </a:rPr>
              <a:t>Human behavior </a:t>
            </a:r>
            <a:r>
              <a:rPr lang="en-US" sz="2800" dirty="0">
                <a:solidFill>
                  <a:srgbClr val="000066"/>
                </a:solidFill>
                <a:latin typeface="Arial" charset="0"/>
                <a:cs typeface="Arial" charset="0"/>
              </a:rPr>
              <a:t>(e.g. the actual execution of procedures), and decision making is influenced by the perceived </a:t>
            </a:r>
            <a:r>
              <a:rPr lang="en-US" sz="2800" dirty="0" smtClean="0">
                <a:solidFill>
                  <a:srgbClr val="000066"/>
                </a:solidFill>
                <a:latin typeface="Arial" charset="0"/>
                <a:cs typeface="Arial" charset="0"/>
              </a:rPr>
              <a:t>Food Safety Climate in an organization. </a:t>
            </a:r>
            <a:endParaRPr lang="en-GB" sz="2800" dirty="0">
              <a:solidFill>
                <a:srgbClr val="000066"/>
              </a:solidFill>
              <a:latin typeface="Arial" charset="0"/>
              <a:cs typeface="Arial" charset="0"/>
            </a:endParaRPr>
          </a:p>
        </p:txBody>
      </p:sp>
      <p:sp>
        <p:nvSpPr>
          <p:cNvPr id="31" name="Rounded Rectangle 30"/>
          <p:cNvSpPr/>
          <p:nvPr/>
        </p:nvSpPr>
        <p:spPr bwMode="auto">
          <a:xfrm>
            <a:off x="1334215" y="12363228"/>
            <a:ext cx="17573748" cy="785818"/>
          </a:xfrm>
          <a:prstGeom prst="roundRect">
            <a:avLst/>
          </a:prstGeom>
          <a:solidFill>
            <a:srgbClr val="99CCFF"/>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nl-BE" sz="3200" b="1" i="0" u="none" strike="noStrike" cap="none" normalizeH="0" baseline="0" dirty="0" smtClean="0">
                <a:ln>
                  <a:noFill/>
                </a:ln>
                <a:solidFill>
                  <a:schemeClr val="tx1"/>
                </a:solidFill>
                <a:effectLst/>
                <a:latin typeface="Arial" pitchFamily="34" charset="0"/>
                <a:cs typeface="Arial" pitchFamily="34" charset="0"/>
              </a:rPr>
              <a:t>OBJECTIVE</a:t>
            </a:r>
          </a:p>
        </p:txBody>
      </p:sp>
      <p:sp>
        <p:nvSpPr>
          <p:cNvPr id="32" name="Rounded Rectangle 31"/>
          <p:cNvSpPr/>
          <p:nvPr/>
        </p:nvSpPr>
        <p:spPr bwMode="auto">
          <a:xfrm>
            <a:off x="1392902" y="19940568"/>
            <a:ext cx="29218142" cy="714380"/>
          </a:xfrm>
          <a:prstGeom prst="roundRect">
            <a:avLst/>
          </a:prstGeom>
          <a:solidFill>
            <a:srgbClr val="99CCFF"/>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nl-BE" sz="3200" b="1" i="0" u="none" strike="noStrike" cap="none" normalizeH="0" dirty="0" smtClean="0">
                <a:ln>
                  <a:noFill/>
                </a:ln>
                <a:solidFill>
                  <a:schemeClr val="tx1"/>
                </a:solidFill>
                <a:effectLst/>
                <a:latin typeface="Arial" pitchFamily="34" charset="0"/>
                <a:cs typeface="Arial" pitchFamily="34" charset="0"/>
              </a:rPr>
              <a:t>RESULTS</a:t>
            </a:r>
            <a:endParaRPr kumimoji="0" lang="nl-BE" sz="3200" b="1" i="0" u="none" strike="noStrike" cap="none" normalizeH="0" baseline="0" dirty="0" smtClean="0">
              <a:ln>
                <a:noFill/>
              </a:ln>
              <a:solidFill>
                <a:schemeClr val="tx1"/>
              </a:solidFill>
              <a:effectLst/>
              <a:latin typeface="Arial" pitchFamily="34" charset="0"/>
              <a:cs typeface="Arial" pitchFamily="34" charset="0"/>
            </a:endParaRPr>
          </a:p>
        </p:txBody>
      </p:sp>
      <p:sp>
        <p:nvSpPr>
          <p:cNvPr id="34" name="TextBox 42"/>
          <p:cNvSpPr txBox="1">
            <a:spLocks noChangeArrowheads="1"/>
          </p:cNvSpPr>
          <p:nvPr/>
        </p:nvSpPr>
        <p:spPr bwMode="auto">
          <a:xfrm>
            <a:off x="1307228" y="15321646"/>
            <a:ext cx="17626084" cy="4985980"/>
          </a:xfrm>
          <a:prstGeom prst="rect">
            <a:avLst/>
          </a:prstGeom>
          <a:noFill/>
          <a:ln w="9525">
            <a:noFill/>
            <a:miter lim="800000"/>
            <a:headEnd/>
            <a:tailEnd/>
          </a:ln>
        </p:spPr>
        <p:txBody>
          <a:bodyPr wrap="square">
            <a:spAutoFit/>
          </a:bodyPr>
          <a:lstStyle/>
          <a:p>
            <a:pPr algn="just"/>
            <a:endParaRPr lang="en-GB" sz="1000" dirty="0" smtClean="0">
              <a:latin typeface="Arial" charset="0"/>
              <a:cs typeface="Arial" charset="0"/>
            </a:endParaRPr>
          </a:p>
          <a:p>
            <a:pPr algn="just"/>
            <a:r>
              <a:rPr lang="en-US" sz="2800" dirty="0">
                <a:solidFill>
                  <a:srgbClr val="000066"/>
                </a:solidFill>
                <a:latin typeface="Arial" charset="0"/>
                <a:cs typeface="Arial" charset="0"/>
              </a:rPr>
              <a:t>The development phase was executed by means of a comprehensive literature study and discussion with experts in the field. Next, twenty </a:t>
            </a:r>
            <a:r>
              <a:rPr lang="en-US" sz="2800" dirty="0" smtClean="0">
                <a:solidFill>
                  <a:srgbClr val="000066"/>
                </a:solidFill>
                <a:latin typeface="Arial" charset="0"/>
                <a:cs typeface="Arial" charset="0"/>
              </a:rPr>
              <a:t>other experts </a:t>
            </a:r>
            <a:r>
              <a:rPr lang="en-US" sz="2800" dirty="0">
                <a:solidFill>
                  <a:srgbClr val="000066"/>
                </a:solidFill>
                <a:latin typeface="Arial" charset="0"/>
                <a:cs typeface="Arial" charset="0"/>
              </a:rPr>
              <a:t>with expertise </a:t>
            </a:r>
            <a:r>
              <a:rPr lang="en-US" sz="2800" dirty="0" smtClean="0">
                <a:solidFill>
                  <a:srgbClr val="000066"/>
                </a:solidFill>
                <a:latin typeface="Arial" charset="0"/>
                <a:cs typeface="Arial" charset="0"/>
              </a:rPr>
              <a:t>concerning </a:t>
            </a:r>
            <a:r>
              <a:rPr lang="en-US" sz="2800" dirty="0">
                <a:solidFill>
                  <a:srgbClr val="000066"/>
                </a:solidFill>
                <a:latin typeface="Arial" charset="0"/>
                <a:cs typeface="Arial" charset="0"/>
              </a:rPr>
              <a:t>food </a:t>
            </a:r>
            <a:r>
              <a:rPr lang="en-US" sz="2800" dirty="0" smtClean="0">
                <a:solidFill>
                  <a:srgbClr val="000066"/>
                </a:solidFill>
                <a:latin typeface="Arial" charset="0"/>
                <a:cs typeface="Arial" charset="0"/>
              </a:rPr>
              <a:t>safety/quality and FSMS, </a:t>
            </a:r>
            <a:r>
              <a:rPr lang="en-US" sz="2800" dirty="0">
                <a:solidFill>
                  <a:srgbClr val="000066"/>
                </a:solidFill>
                <a:latin typeface="Arial" charset="0"/>
                <a:cs typeface="Arial" charset="0"/>
              </a:rPr>
              <a:t>such as governmental agencies (n=4), third party certification bodies (n=3), sector associations (n=3), universities (n=1) and industry (big companies: n=6, small companies: n=3) from Belgium and the Netherlands, were asked to evaluate </a:t>
            </a:r>
            <a:r>
              <a:rPr lang="en-US" sz="2800" dirty="0" smtClean="0">
                <a:solidFill>
                  <a:srgbClr val="000066"/>
                </a:solidFill>
                <a:latin typeface="Arial" charset="0"/>
                <a:cs typeface="Arial" charset="0"/>
              </a:rPr>
              <a:t>relevance (adds to the understanding of the concept), reliability (unambiguous and clear) and validity (measures what we want to measure) </a:t>
            </a:r>
            <a:r>
              <a:rPr lang="en-US" sz="2800" dirty="0">
                <a:solidFill>
                  <a:srgbClr val="000066"/>
                </a:solidFill>
                <a:latin typeface="Arial" charset="0"/>
                <a:cs typeface="Arial" charset="0"/>
              </a:rPr>
              <a:t>of our initial Food Safety Climate assessment tool according to the method used by  </a:t>
            </a:r>
            <a:r>
              <a:rPr lang="en-US" sz="2800" dirty="0" err="1">
                <a:solidFill>
                  <a:srgbClr val="000066"/>
                </a:solidFill>
                <a:latin typeface="Arial" charset="0"/>
                <a:cs typeface="Arial" charset="0"/>
              </a:rPr>
              <a:t>Kirezieva</a:t>
            </a:r>
            <a:r>
              <a:rPr lang="en-US" sz="2800" dirty="0">
                <a:solidFill>
                  <a:srgbClr val="000066"/>
                </a:solidFill>
                <a:latin typeface="Arial" charset="0"/>
                <a:cs typeface="Arial" charset="0"/>
              </a:rPr>
              <a:t> et al. (</a:t>
            </a:r>
            <a:r>
              <a:rPr lang="en-US" sz="2800" dirty="0" smtClean="0">
                <a:solidFill>
                  <a:srgbClr val="000066"/>
                </a:solidFill>
                <a:latin typeface="Arial" charset="0"/>
                <a:cs typeface="Arial" charset="0"/>
              </a:rPr>
              <a:t>2013). </a:t>
            </a:r>
            <a:r>
              <a:rPr lang="en-US" sz="2800" dirty="0">
                <a:solidFill>
                  <a:srgbClr val="000066"/>
                </a:solidFill>
                <a:latin typeface="Arial" charset="0"/>
                <a:cs typeface="Arial" charset="0"/>
              </a:rPr>
              <a:t>If 50% or less  (n=10) of the experts didn’t consider the question/indicator relevant, the question/indicator was deleted. </a:t>
            </a:r>
            <a:r>
              <a:rPr lang="en-US" sz="2800" dirty="0" smtClean="0">
                <a:solidFill>
                  <a:srgbClr val="000066"/>
                </a:solidFill>
                <a:latin typeface="Arial" charset="0"/>
                <a:cs typeface="Arial" charset="0"/>
              </a:rPr>
              <a:t>The </a:t>
            </a:r>
            <a:r>
              <a:rPr lang="en-US" sz="2800" dirty="0">
                <a:solidFill>
                  <a:srgbClr val="000066"/>
                </a:solidFill>
                <a:latin typeface="Arial" charset="0"/>
                <a:cs typeface="Arial" charset="0"/>
              </a:rPr>
              <a:t>experts could also score the importance of each indicator </a:t>
            </a:r>
            <a:r>
              <a:rPr lang="en-US" sz="2800" dirty="0" smtClean="0">
                <a:solidFill>
                  <a:srgbClr val="000066"/>
                </a:solidFill>
                <a:latin typeface="Arial" charset="0"/>
                <a:cs typeface="Arial" charset="0"/>
              </a:rPr>
              <a:t>by </a:t>
            </a:r>
            <a:r>
              <a:rPr lang="en-US" sz="2800" dirty="0">
                <a:solidFill>
                  <a:srgbClr val="000066"/>
                </a:solidFill>
                <a:latin typeface="Arial" charset="0"/>
                <a:cs typeface="Arial" charset="0"/>
              </a:rPr>
              <a:t>means of a four-point </a:t>
            </a:r>
            <a:r>
              <a:rPr lang="en-US" sz="2800" dirty="0" err="1">
                <a:solidFill>
                  <a:srgbClr val="000066"/>
                </a:solidFill>
                <a:latin typeface="Arial" charset="0"/>
                <a:cs typeface="Arial" charset="0"/>
              </a:rPr>
              <a:t>Likert</a:t>
            </a:r>
            <a:r>
              <a:rPr lang="en-US" sz="2800" dirty="0">
                <a:solidFill>
                  <a:srgbClr val="000066"/>
                </a:solidFill>
                <a:latin typeface="Arial" charset="0"/>
                <a:cs typeface="Arial" charset="0"/>
              </a:rPr>
              <a:t> Scale (not important -&gt; very important; 0 -&gt; 3). Furthermore, open suggestions could be given by the experts for each indicator.</a:t>
            </a:r>
          </a:p>
          <a:p>
            <a:pPr algn="just"/>
            <a:endParaRPr lang="en-GB" sz="2800" dirty="0" smtClean="0">
              <a:solidFill>
                <a:srgbClr val="000066"/>
              </a:solidFill>
              <a:latin typeface="Arial" charset="0"/>
              <a:cs typeface="Arial" charset="0"/>
            </a:endParaRPr>
          </a:p>
        </p:txBody>
      </p:sp>
      <p:sp>
        <p:nvSpPr>
          <p:cNvPr id="53" name="Rectangle 52"/>
          <p:cNvSpPr/>
          <p:nvPr/>
        </p:nvSpPr>
        <p:spPr>
          <a:xfrm>
            <a:off x="1390895" y="43053120"/>
            <a:ext cx="20574144" cy="4524315"/>
          </a:xfrm>
          <a:prstGeom prst="rect">
            <a:avLst/>
          </a:prstGeom>
          <a:noFill/>
          <a:ln>
            <a:noFill/>
          </a:ln>
        </p:spPr>
        <p:txBody>
          <a:bodyPr wrap="square">
            <a:spAutoFit/>
          </a:bodyPr>
          <a:lstStyle/>
          <a:p>
            <a:pPr algn="just"/>
            <a:r>
              <a:rPr lang="nl-BE" b="1" dirty="0" err="1" smtClean="0">
                <a:solidFill>
                  <a:srgbClr val="000066"/>
                </a:solidFill>
                <a:latin typeface="Arial" pitchFamily="34" charset="0"/>
                <a:cs typeface="Arial" pitchFamily="34" charset="0"/>
              </a:rPr>
              <a:t>References</a:t>
            </a:r>
            <a:endParaRPr lang="nl-NL" b="1" dirty="0" smtClean="0">
              <a:solidFill>
                <a:srgbClr val="000066"/>
              </a:solidFill>
              <a:latin typeface="Arial" pitchFamily="34" charset="0"/>
              <a:cs typeface="Arial" pitchFamily="34" charset="0"/>
            </a:endParaRPr>
          </a:p>
          <a:p>
            <a:pPr algn="just"/>
            <a:r>
              <a:rPr lang="en-US" dirty="0" smtClean="0">
                <a:solidFill>
                  <a:srgbClr val="000066"/>
                </a:solidFill>
                <a:latin typeface="Arial" pitchFamily="34" charset="0"/>
                <a:cs typeface="Arial" pitchFamily="34" charset="0"/>
              </a:rPr>
              <a:t>Griffith</a:t>
            </a:r>
            <a:r>
              <a:rPr lang="en-US" dirty="0">
                <a:solidFill>
                  <a:srgbClr val="000066"/>
                </a:solidFill>
                <a:latin typeface="Arial" pitchFamily="34" charset="0"/>
                <a:cs typeface="Arial" pitchFamily="34" charset="0"/>
              </a:rPr>
              <a:t>, C. J., </a:t>
            </a:r>
            <a:r>
              <a:rPr lang="en-US" dirty="0" err="1">
                <a:solidFill>
                  <a:srgbClr val="000066"/>
                </a:solidFill>
                <a:latin typeface="Arial" pitchFamily="34" charset="0"/>
                <a:cs typeface="Arial" pitchFamily="34" charset="0"/>
              </a:rPr>
              <a:t>Livesey</a:t>
            </a:r>
            <a:r>
              <a:rPr lang="en-US" dirty="0">
                <a:solidFill>
                  <a:srgbClr val="000066"/>
                </a:solidFill>
                <a:latin typeface="Arial" pitchFamily="34" charset="0"/>
                <a:cs typeface="Arial" pitchFamily="34" charset="0"/>
              </a:rPr>
              <a:t>, K. M., and Clayton, D. </a:t>
            </a:r>
            <a:r>
              <a:rPr lang="en-US" dirty="0" smtClean="0">
                <a:solidFill>
                  <a:srgbClr val="000066"/>
                </a:solidFill>
                <a:latin typeface="Arial" pitchFamily="34" charset="0"/>
                <a:cs typeface="Arial" pitchFamily="34" charset="0"/>
              </a:rPr>
              <a:t>2010. </a:t>
            </a:r>
            <a:r>
              <a:rPr lang="en-US" dirty="0">
                <a:solidFill>
                  <a:srgbClr val="000066"/>
                </a:solidFill>
                <a:latin typeface="Arial" pitchFamily="34" charset="0"/>
                <a:cs typeface="Arial" pitchFamily="34" charset="0"/>
              </a:rPr>
              <a:t>"The assessment of food safety culture." British Food Journal, 112(4), 439-456</a:t>
            </a:r>
            <a:r>
              <a:rPr lang="en-US" dirty="0" smtClean="0">
                <a:solidFill>
                  <a:srgbClr val="000066"/>
                </a:solidFill>
                <a:latin typeface="Arial" pitchFamily="34" charset="0"/>
                <a:cs typeface="Arial" pitchFamily="34" charset="0"/>
              </a:rPr>
              <a:t>.</a:t>
            </a:r>
          </a:p>
          <a:p>
            <a:pPr algn="just"/>
            <a:endParaRPr lang="en-US" dirty="0">
              <a:solidFill>
                <a:srgbClr val="000066"/>
              </a:solidFill>
              <a:latin typeface="Arial" pitchFamily="34" charset="0"/>
              <a:cs typeface="Arial" pitchFamily="34" charset="0"/>
            </a:endParaRPr>
          </a:p>
          <a:p>
            <a:pPr algn="just"/>
            <a:r>
              <a:rPr lang="en-US" dirty="0" err="1">
                <a:solidFill>
                  <a:srgbClr val="000066"/>
                </a:solidFill>
                <a:latin typeface="Arial" pitchFamily="34" charset="0"/>
                <a:cs typeface="Arial" pitchFamily="34" charset="0"/>
              </a:rPr>
              <a:t>Kirezieva</a:t>
            </a:r>
            <a:r>
              <a:rPr lang="en-US" dirty="0">
                <a:solidFill>
                  <a:srgbClr val="000066"/>
                </a:solidFill>
                <a:latin typeface="Arial" pitchFamily="34" charset="0"/>
                <a:cs typeface="Arial" pitchFamily="34" charset="0"/>
              </a:rPr>
              <a:t>, K., </a:t>
            </a:r>
            <a:r>
              <a:rPr lang="en-US" dirty="0" err="1">
                <a:solidFill>
                  <a:srgbClr val="000066"/>
                </a:solidFill>
                <a:latin typeface="Arial" pitchFamily="34" charset="0"/>
                <a:cs typeface="Arial" pitchFamily="34" charset="0"/>
              </a:rPr>
              <a:t>Nanyunja</a:t>
            </a:r>
            <a:r>
              <a:rPr lang="en-US" dirty="0">
                <a:solidFill>
                  <a:srgbClr val="000066"/>
                </a:solidFill>
                <a:latin typeface="Arial" pitchFamily="34" charset="0"/>
                <a:cs typeface="Arial" pitchFamily="34" charset="0"/>
              </a:rPr>
              <a:t>, J., </a:t>
            </a:r>
            <a:r>
              <a:rPr lang="en-US" dirty="0" err="1">
                <a:solidFill>
                  <a:srgbClr val="000066"/>
                </a:solidFill>
                <a:latin typeface="Arial" pitchFamily="34" charset="0"/>
                <a:cs typeface="Arial" pitchFamily="34" charset="0"/>
              </a:rPr>
              <a:t>Jacxsens</a:t>
            </a:r>
            <a:r>
              <a:rPr lang="en-US" dirty="0">
                <a:solidFill>
                  <a:srgbClr val="000066"/>
                </a:solidFill>
                <a:latin typeface="Arial" pitchFamily="34" charset="0"/>
                <a:cs typeface="Arial" pitchFamily="34" charset="0"/>
              </a:rPr>
              <a:t>, L., van der Vorst, J., </a:t>
            </a:r>
            <a:r>
              <a:rPr lang="en-US" dirty="0" err="1">
                <a:solidFill>
                  <a:srgbClr val="000066"/>
                </a:solidFill>
                <a:latin typeface="Arial" pitchFamily="34" charset="0"/>
                <a:cs typeface="Arial" pitchFamily="34" charset="0"/>
              </a:rPr>
              <a:t>Uyttendaele</a:t>
            </a:r>
            <a:r>
              <a:rPr lang="en-US" dirty="0">
                <a:solidFill>
                  <a:srgbClr val="000066"/>
                </a:solidFill>
                <a:latin typeface="Arial" pitchFamily="34" charset="0"/>
                <a:cs typeface="Arial" pitchFamily="34" charset="0"/>
              </a:rPr>
              <a:t>, M., and </a:t>
            </a:r>
            <a:r>
              <a:rPr lang="en-US" dirty="0" err="1">
                <a:solidFill>
                  <a:srgbClr val="000066"/>
                </a:solidFill>
                <a:latin typeface="Arial" pitchFamily="34" charset="0"/>
                <a:cs typeface="Arial" pitchFamily="34" charset="0"/>
              </a:rPr>
              <a:t>Luning</a:t>
            </a:r>
            <a:r>
              <a:rPr lang="en-US" dirty="0">
                <a:solidFill>
                  <a:srgbClr val="000066"/>
                </a:solidFill>
                <a:latin typeface="Arial" pitchFamily="34" charset="0"/>
                <a:cs typeface="Arial" pitchFamily="34" charset="0"/>
              </a:rPr>
              <a:t>, P. A. </a:t>
            </a:r>
            <a:r>
              <a:rPr lang="en-US" dirty="0" smtClean="0">
                <a:solidFill>
                  <a:srgbClr val="000066"/>
                </a:solidFill>
                <a:latin typeface="Arial" pitchFamily="34" charset="0"/>
                <a:cs typeface="Arial" pitchFamily="34" charset="0"/>
              </a:rPr>
              <a:t>2013. </a:t>
            </a:r>
            <a:r>
              <a:rPr lang="en-US" dirty="0">
                <a:solidFill>
                  <a:srgbClr val="000066"/>
                </a:solidFill>
                <a:latin typeface="Arial" pitchFamily="34" charset="0"/>
                <a:cs typeface="Arial" pitchFamily="34" charset="0"/>
              </a:rPr>
              <a:t>"Context factors affecting design and operation of food safety management systems in the fresh produce chain." Trends in Food Science &amp; Technology, 32(2), 108-127.</a:t>
            </a:r>
            <a:endParaRPr lang="en-US" dirty="0" smtClean="0">
              <a:solidFill>
                <a:srgbClr val="000066"/>
              </a:solidFill>
              <a:latin typeface="Arial" pitchFamily="34" charset="0"/>
              <a:cs typeface="Arial" pitchFamily="34" charset="0"/>
            </a:endParaRPr>
          </a:p>
          <a:p>
            <a:pPr algn="just"/>
            <a:endParaRPr lang="en-US" dirty="0" smtClean="0">
              <a:solidFill>
                <a:srgbClr val="000066"/>
              </a:solidFill>
              <a:latin typeface="Arial" pitchFamily="34" charset="0"/>
              <a:cs typeface="Arial" pitchFamily="34" charset="0"/>
            </a:endParaRPr>
          </a:p>
          <a:p>
            <a:pPr algn="just"/>
            <a:r>
              <a:rPr lang="en-US" dirty="0" err="1">
                <a:solidFill>
                  <a:srgbClr val="000066"/>
                </a:solidFill>
                <a:latin typeface="Arial" pitchFamily="34" charset="0"/>
                <a:cs typeface="Arial" pitchFamily="34" charset="0"/>
              </a:rPr>
              <a:t>Wiegmann</a:t>
            </a:r>
            <a:r>
              <a:rPr lang="en-US" dirty="0">
                <a:solidFill>
                  <a:srgbClr val="000066"/>
                </a:solidFill>
                <a:latin typeface="Arial" pitchFamily="34" charset="0"/>
                <a:cs typeface="Arial" pitchFamily="34" charset="0"/>
              </a:rPr>
              <a:t>, D. A., Zhang, H., </a:t>
            </a:r>
            <a:r>
              <a:rPr lang="en-US" dirty="0" err="1">
                <a:solidFill>
                  <a:srgbClr val="000066"/>
                </a:solidFill>
                <a:latin typeface="Arial" pitchFamily="34" charset="0"/>
                <a:cs typeface="Arial" pitchFamily="34" charset="0"/>
              </a:rPr>
              <a:t>Thaden</a:t>
            </a:r>
            <a:r>
              <a:rPr lang="en-US" dirty="0">
                <a:solidFill>
                  <a:srgbClr val="000066"/>
                </a:solidFill>
                <a:latin typeface="Arial" pitchFamily="34" charset="0"/>
                <a:cs typeface="Arial" pitchFamily="34" charset="0"/>
              </a:rPr>
              <a:t>, T. V., Sharma, G., and Mitchell, A. </a:t>
            </a:r>
            <a:r>
              <a:rPr lang="en-US" dirty="0" smtClean="0">
                <a:solidFill>
                  <a:srgbClr val="000066"/>
                </a:solidFill>
                <a:latin typeface="Arial" pitchFamily="34" charset="0"/>
                <a:cs typeface="Arial" pitchFamily="34" charset="0"/>
              </a:rPr>
              <a:t>2002. </a:t>
            </a:r>
            <a:r>
              <a:rPr lang="en-US" dirty="0">
                <a:solidFill>
                  <a:srgbClr val="000066"/>
                </a:solidFill>
                <a:latin typeface="Arial" pitchFamily="34" charset="0"/>
                <a:cs typeface="Arial" pitchFamily="34" charset="0"/>
              </a:rPr>
              <a:t>"A synthesis of Safety Culture and Safety Climate Research." Federal aviation administration Atlantic city International Airport, NJ</a:t>
            </a:r>
            <a:r>
              <a:rPr lang="en-US" dirty="0" smtClean="0">
                <a:solidFill>
                  <a:srgbClr val="000066"/>
                </a:solidFill>
                <a:latin typeface="Arial" pitchFamily="34" charset="0"/>
                <a:cs typeface="Arial" pitchFamily="34" charset="0"/>
              </a:rPr>
              <a:t>.</a:t>
            </a:r>
          </a:p>
          <a:p>
            <a:pPr algn="just"/>
            <a:endParaRPr lang="nl-BE" dirty="0" smtClean="0">
              <a:solidFill>
                <a:srgbClr val="000066"/>
              </a:solidFill>
              <a:latin typeface="Arial" pitchFamily="34" charset="0"/>
              <a:cs typeface="Arial" pitchFamily="34" charset="0"/>
            </a:endParaRPr>
          </a:p>
          <a:p>
            <a:pPr algn="just"/>
            <a:r>
              <a:rPr lang="en-US" dirty="0" smtClean="0">
                <a:solidFill>
                  <a:srgbClr val="000066"/>
                </a:solidFill>
                <a:latin typeface="Arial" pitchFamily="34" charset="0"/>
                <a:cs typeface="Arial" pitchFamily="34" charset="0"/>
              </a:rPr>
              <a:t>Wright</a:t>
            </a:r>
            <a:r>
              <a:rPr lang="en-US" dirty="0">
                <a:solidFill>
                  <a:srgbClr val="000066"/>
                </a:solidFill>
                <a:latin typeface="Arial" pitchFamily="34" charset="0"/>
                <a:cs typeface="Arial" pitchFamily="34" charset="0"/>
              </a:rPr>
              <a:t>, M., P. Leach, and G. Palmer. </a:t>
            </a:r>
            <a:r>
              <a:rPr lang="en-US" dirty="0" smtClean="0">
                <a:solidFill>
                  <a:srgbClr val="000066"/>
                </a:solidFill>
                <a:latin typeface="Arial" pitchFamily="34" charset="0"/>
                <a:cs typeface="Arial" pitchFamily="34" charset="0"/>
              </a:rPr>
              <a:t>2012. </a:t>
            </a:r>
            <a:r>
              <a:rPr lang="en-US" dirty="0">
                <a:solidFill>
                  <a:srgbClr val="000066"/>
                </a:solidFill>
                <a:latin typeface="Arial" pitchFamily="34" charset="0"/>
                <a:cs typeface="Arial" pitchFamily="34" charset="0"/>
              </a:rPr>
              <a:t>A Tool to Diagnose Culture in Food Business Operators - Report from </a:t>
            </a:r>
            <a:r>
              <a:rPr lang="en-US" dirty="0" err="1">
                <a:solidFill>
                  <a:srgbClr val="000066"/>
                </a:solidFill>
                <a:latin typeface="Arial" pitchFamily="34" charset="0"/>
                <a:cs typeface="Arial" pitchFamily="34" charset="0"/>
              </a:rPr>
              <a:t>Greenstreet</a:t>
            </a:r>
            <a:r>
              <a:rPr lang="en-US" dirty="0">
                <a:solidFill>
                  <a:srgbClr val="000066"/>
                </a:solidFill>
                <a:latin typeface="Arial" pitchFamily="34" charset="0"/>
                <a:cs typeface="Arial" pitchFamily="34" charset="0"/>
              </a:rPr>
              <a:t> Berman Ltd for the Food Standards Agency</a:t>
            </a:r>
            <a:r>
              <a:rPr lang="en-US" dirty="0" smtClean="0">
                <a:solidFill>
                  <a:srgbClr val="000066"/>
                </a:solidFill>
                <a:latin typeface="Arial" pitchFamily="34" charset="0"/>
                <a:cs typeface="Arial" pitchFamily="34" charset="0"/>
              </a:rPr>
              <a:t>.</a:t>
            </a:r>
          </a:p>
          <a:p>
            <a:pPr algn="just"/>
            <a:endParaRPr lang="nl-BE" dirty="0">
              <a:solidFill>
                <a:srgbClr val="000066"/>
              </a:solidFill>
              <a:latin typeface="Arial" pitchFamily="34" charset="0"/>
              <a:cs typeface="Arial" pitchFamily="34" charset="0"/>
            </a:endParaRPr>
          </a:p>
        </p:txBody>
      </p:sp>
      <p:sp>
        <p:nvSpPr>
          <p:cNvPr id="36" name="TextBox 42"/>
          <p:cNvSpPr txBox="1">
            <a:spLocks noChangeArrowheads="1"/>
          </p:cNvSpPr>
          <p:nvPr/>
        </p:nvSpPr>
        <p:spPr bwMode="auto">
          <a:xfrm>
            <a:off x="1467644" y="23303865"/>
            <a:ext cx="13453443" cy="3262432"/>
          </a:xfrm>
          <a:prstGeom prst="rect">
            <a:avLst/>
          </a:prstGeom>
          <a:noFill/>
          <a:ln w="9525">
            <a:noFill/>
            <a:miter lim="800000"/>
            <a:headEnd/>
            <a:tailEnd/>
          </a:ln>
        </p:spPr>
        <p:txBody>
          <a:bodyPr wrap="square">
            <a:spAutoFit/>
          </a:bodyPr>
          <a:lstStyle/>
          <a:p>
            <a:pPr algn="just"/>
            <a:endParaRPr lang="en-GB" sz="1000" dirty="0" smtClean="0">
              <a:latin typeface="Arial" charset="0"/>
              <a:cs typeface="Arial" charset="0"/>
            </a:endParaRPr>
          </a:p>
          <a:p>
            <a:pPr algn="just"/>
            <a:r>
              <a:rPr lang="en-US" sz="2800" dirty="0" smtClean="0">
                <a:solidFill>
                  <a:srgbClr val="000066"/>
                </a:solidFill>
                <a:latin typeface="Arial" charset="0"/>
                <a:cs typeface="Arial" charset="0"/>
              </a:rPr>
              <a:t>Food </a:t>
            </a:r>
            <a:r>
              <a:rPr lang="en-US" sz="2800" dirty="0">
                <a:solidFill>
                  <a:srgbClr val="000066"/>
                </a:solidFill>
                <a:latin typeface="Arial" charset="0"/>
                <a:cs typeface="Arial" charset="0"/>
              </a:rPr>
              <a:t>Safety Climate is defined as employees’ (shared) perception of the leadership, communication, </a:t>
            </a:r>
            <a:r>
              <a:rPr lang="en-US" sz="2800" dirty="0" smtClean="0">
                <a:solidFill>
                  <a:srgbClr val="000066"/>
                </a:solidFill>
                <a:latin typeface="Arial" charset="0"/>
                <a:cs typeface="Arial" charset="0"/>
              </a:rPr>
              <a:t>commitment, </a:t>
            </a:r>
            <a:r>
              <a:rPr lang="en-US" sz="2800" dirty="0">
                <a:solidFill>
                  <a:srgbClr val="000066"/>
                </a:solidFill>
                <a:latin typeface="Arial" charset="0"/>
                <a:cs typeface="Arial" charset="0"/>
              </a:rPr>
              <a:t>resources and </a:t>
            </a:r>
            <a:r>
              <a:rPr lang="en-US" sz="2800">
                <a:solidFill>
                  <a:srgbClr val="000066"/>
                </a:solidFill>
                <a:latin typeface="Arial" charset="0"/>
                <a:cs typeface="Arial" charset="0"/>
              </a:rPr>
              <a:t>risk </a:t>
            </a:r>
            <a:r>
              <a:rPr lang="en-US" sz="2800" smtClean="0">
                <a:solidFill>
                  <a:srgbClr val="000066"/>
                </a:solidFill>
                <a:latin typeface="Arial" charset="0"/>
                <a:cs typeface="Arial" charset="0"/>
              </a:rPr>
              <a:t>awareness </a:t>
            </a:r>
            <a:r>
              <a:rPr lang="en-US" sz="2800" dirty="0">
                <a:solidFill>
                  <a:srgbClr val="000066"/>
                </a:solidFill>
                <a:latin typeface="Arial" charset="0"/>
                <a:cs typeface="Arial" charset="0"/>
              </a:rPr>
              <a:t>concerning food safety and hygiene within their current work </a:t>
            </a:r>
            <a:r>
              <a:rPr lang="en-US" sz="2800" dirty="0" smtClean="0">
                <a:solidFill>
                  <a:srgbClr val="000066"/>
                </a:solidFill>
                <a:latin typeface="Arial" charset="0"/>
                <a:cs typeface="Arial" charset="0"/>
              </a:rPr>
              <a:t>organization (figure 2). A draft self-assessment survey with 27 indicators was developed at </a:t>
            </a:r>
            <a:r>
              <a:rPr lang="en-US" sz="2800" dirty="0">
                <a:solidFill>
                  <a:srgbClr val="000066"/>
                </a:solidFill>
                <a:latin typeface="Arial" charset="0"/>
                <a:cs typeface="Arial" charset="0"/>
              </a:rPr>
              <a:t>which </a:t>
            </a:r>
            <a:r>
              <a:rPr lang="en-US" sz="2800" dirty="0" smtClean="0">
                <a:solidFill>
                  <a:srgbClr val="000066"/>
                </a:solidFill>
                <a:latin typeface="Arial" charset="0"/>
                <a:cs typeface="Arial" charset="0"/>
              </a:rPr>
              <a:t>the </a:t>
            </a:r>
            <a:r>
              <a:rPr lang="en-US" sz="2800" dirty="0">
                <a:solidFill>
                  <a:srgbClr val="000066"/>
                </a:solidFill>
                <a:latin typeface="Arial" charset="0"/>
                <a:cs typeface="Arial" charset="0"/>
              </a:rPr>
              <a:t>respondents can answer by means of a five-point  </a:t>
            </a:r>
            <a:r>
              <a:rPr lang="en-US" sz="2800" dirty="0" err="1">
                <a:solidFill>
                  <a:srgbClr val="000066"/>
                </a:solidFill>
                <a:latin typeface="Arial" charset="0"/>
                <a:cs typeface="Arial" charset="0"/>
              </a:rPr>
              <a:t>Likert</a:t>
            </a:r>
            <a:r>
              <a:rPr lang="en-US" sz="2800" dirty="0">
                <a:solidFill>
                  <a:srgbClr val="000066"/>
                </a:solidFill>
                <a:latin typeface="Arial" charset="0"/>
                <a:cs typeface="Arial" charset="0"/>
              </a:rPr>
              <a:t> scale (</a:t>
            </a:r>
            <a:r>
              <a:rPr lang="en-US" sz="2800" dirty="0" smtClean="0">
                <a:solidFill>
                  <a:srgbClr val="000066"/>
                </a:solidFill>
                <a:latin typeface="Arial" charset="0"/>
                <a:cs typeface="Arial" charset="0"/>
              </a:rPr>
              <a:t>1-&gt; </a:t>
            </a:r>
            <a:r>
              <a:rPr lang="en-US" sz="2800" dirty="0">
                <a:solidFill>
                  <a:srgbClr val="000066"/>
                </a:solidFill>
                <a:latin typeface="Arial" charset="0"/>
                <a:cs typeface="Arial" charset="0"/>
              </a:rPr>
              <a:t>5, totally disagree -&gt; totally agree</a:t>
            </a:r>
            <a:r>
              <a:rPr lang="en-US" sz="2800" dirty="0" smtClean="0">
                <a:solidFill>
                  <a:srgbClr val="000066"/>
                </a:solidFill>
                <a:latin typeface="Arial" charset="0"/>
                <a:cs typeface="Arial" charset="0"/>
              </a:rPr>
              <a:t>). An example of an indicator for each component of Food Safety Climate is given in table 1.</a:t>
            </a:r>
            <a:endParaRPr lang="en-GB" sz="2800" dirty="0" smtClean="0">
              <a:solidFill>
                <a:srgbClr val="000066"/>
              </a:solidFill>
              <a:latin typeface="Arial" charset="0"/>
              <a:cs typeface="Arial" charset="0"/>
            </a:endParaRPr>
          </a:p>
        </p:txBody>
      </p:sp>
      <p:sp>
        <p:nvSpPr>
          <p:cNvPr id="29" name="TextBox 40"/>
          <p:cNvSpPr txBox="1">
            <a:spLocks noChangeArrowheads="1"/>
          </p:cNvSpPr>
          <p:nvPr/>
        </p:nvSpPr>
        <p:spPr bwMode="auto">
          <a:xfrm>
            <a:off x="17554506" y="29250224"/>
            <a:ext cx="12132497" cy="461665"/>
          </a:xfrm>
          <a:prstGeom prst="rect">
            <a:avLst/>
          </a:prstGeom>
          <a:noFill/>
          <a:ln w="9525">
            <a:noFill/>
            <a:miter lim="800000"/>
            <a:headEnd/>
            <a:tailEnd/>
          </a:ln>
        </p:spPr>
        <p:txBody>
          <a:bodyPr wrap="square">
            <a:spAutoFit/>
          </a:bodyPr>
          <a:lstStyle/>
          <a:p>
            <a:pPr algn="ctr"/>
            <a:r>
              <a:rPr lang="en-GB" b="1" dirty="0">
                <a:solidFill>
                  <a:srgbClr val="000000"/>
                </a:solidFill>
                <a:latin typeface="Arial" charset="0"/>
                <a:cs typeface="Arial" charset="0"/>
              </a:rPr>
              <a:t>Figure 2</a:t>
            </a:r>
            <a:r>
              <a:rPr lang="en-GB" b="1" dirty="0" smtClean="0">
                <a:solidFill>
                  <a:srgbClr val="000000"/>
                </a:solidFill>
                <a:latin typeface="Arial" charset="0"/>
                <a:cs typeface="Arial" charset="0"/>
              </a:rPr>
              <a:t>: Components of Food Safety Climate (based on Griffith et al. 2010)</a:t>
            </a:r>
          </a:p>
        </p:txBody>
      </p:sp>
      <p:sp>
        <p:nvSpPr>
          <p:cNvPr id="35" name="TextBox 42"/>
          <p:cNvSpPr txBox="1">
            <a:spLocks noChangeArrowheads="1"/>
          </p:cNvSpPr>
          <p:nvPr/>
        </p:nvSpPr>
        <p:spPr bwMode="auto">
          <a:xfrm>
            <a:off x="1467644" y="21250275"/>
            <a:ext cx="13453443" cy="1969770"/>
          </a:xfrm>
          <a:prstGeom prst="rect">
            <a:avLst/>
          </a:prstGeom>
          <a:noFill/>
          <a:ln w="9525">
            <a:noFill/>
            <a:miter lim="800000"/>
            <a:headEnd/>
            <a:tailEnd/>
          </a:ln>
        </p:spPr>
        <p:txBody>
          <a:bodyPr wrap="square">
            <a:spAutoFit/>
          </a:bodyPr>
          <a:lstStyle/>
          <a:p>
            <a:pPr algn="just"/>
            <a:endParaRPr lang="en-GB" sz="1000" dirty="0" smtClean="0">
              <a:latin typeface="Arial" charset="0"/>
              <a:cs typeface="Arial" charset="0"/>
            </a:endParaRPr>
          </a:p>
          <a:p>
            <a:pPr algn="just"/>
            <a:r>
              <a:rPr lang="en-US" sz="2800" dirty="0" smtClean="0">
                <a:solidFill>
                  <a:srgbClr val="000066"/>
                </a:solidFill>
                <a:latin typeface="Arial" charset="0"/>
                <a:cs typeface="Arial" charset="0"/>
              </a:rPr>
              <a:t>The terms safety </a:t>
            </a:r>
            <a:r>
              <a:rPr lang="en-US" sz="2800" b="1" dirty="0" smtClean="0">
                <a:solidFill>
                  <a:srgbClr val="000066"/>
                </a:solidFill>
                <a:latin typeface="Arial" charset="0"/>
                <a:cs typeface="Arial" charset="0"/>
              </a:rPr>
              <a:t>culture</a:t>
            </a:r>
            <a:r>
              <a:rPr lang="en-US" sz="2800" dirty="0" smtClean="0">
                <a:solidFill>
                  <a:srgbClr val="000066"/>
                </a:solidFill>
                <a:latin typeface="Arial" charset="0"/>
                <a:cs typeface="Arial" charset="0"/>
              </a:rPr>
              <a:t> and safety </a:t>
            </a:r>
            <a:r>
              <a:rPr lang="en-US" sz="2800" b="1" dirty="0" smtClean="0">
                <a:solidFill>
                  <a:srgbClr val="000066"/>
                </a:solidFill>
                <a:latin typeface="Arial" charset="0"/>
                <a:cs typeface="Arial" charset="0"/>
              </a:rPr>
              <a:t>climate</a:t>
            </a:r>
            <a:r>
              <a:rPr lang="en-US" sz="2800" dirty="0" smtClean="0">
                <a:solidFill>
                  <a:srgbClr val="000066"/>
                </a:solidFill>
                <a:latin typeface="Arial" charset="0"/>
                <a:cs typeface="Arial" charset="0"/>
              </a:rPr>
              <a:t> are often used interchangeably in literature (</a:t>
            </a:r>
            <a:r>
              <a:rPr lang="en-US" sz="2800" dirty="0" err="1" smtClean="0">
                <a:solidFill>
                  <a:srgbClr val="000066"/>
                </a:solidFill>
                <a:latin typeface="Arial" charset="0"/>
                <a:cs typeface="Arial" charset="0"/>
              </a:rPr>
              <a:t>Wiegmann</a:t>
            </a:r>
            <a:r>
              <a:rPr lang="en-US" sz="2800" dirty="0" smtClean="0">
                <a:solidFill>
                  <a:srgbClr val="000066"/>
                </a:solidFill>
                <a:latin typeface="Arial" charset="0"/>
                <a:cs typeface="Arial" charset="0"/>
              </a:rPr>
              <a:t> et al. 2002). In our current </a:t>
            </a:r>
            <a:r>
              <a:rPr lang="en-US" sz="2800" dirty="0">
                <a:solidFill>
                  <a:srgbClr val="000066"/>
                </a:solidFill>
                <a:latin typeface="Arial" charset="0"/>
                <a:cs typeface="Arial" charset="0"/>
              </a:rPr>
              <a:t>research </a:t>
            </a:r>
            <a:r>
              <a:rPr lang="en-US" sz="2800" dirty="0" smtClean="0">
                <a:solidFill>
                  <a:srgbClr val="000066"/>
                </a:solidFill>
                <a:latin typeface="Arial" charset="0"/>
                <a:cs typeface="Arial" charset="0"/>
              </a:rPr>
              <a:t>Food Safety Climate is considered </a:t>
            </a:r>
            <a:r>
              <a:rPr lang="en-US" sz="2800" dirty="0">
                <a:solidFill>
                  <a:srgbClr val="000066"/>
                </a:solidFill>
                <a:latin typeface="Arial" charset="0"/>
                <a:cs typeface="Arial" charset="0"/>
              </a:rPr>
              <a:t>as </a:t>
            </a:r>
            <a:r>
              <a:rPr lang="en-US" sz="2800" dirty="0" smtClean="0">
                <a:solidFill>
                  <a:srgbClr val="000066"/>
                </a:solidFill>
                <a:latin typeface="Arial" charset="0"/>
                <a:cs typeface="Arial" charset="0"/>
              </a:rPr>
              <a:t>a measured </a:t>
            </a:r>
            <a:r>
              <a:rPr lang="en-US" sz="2800" dirty="0">
                <a:solidFill>
                  <a:srgbClr val="000066"/>
                </a:solidFill>
                <a:latin typeface="Arial" charset="0"/>
                <a:cs typeface="Arial" charset="0"/>
              </a:rPr>
              <a:t>perception of the Food Safety </a:t>
            </a:r>
            <a:r>
              <a:rPr lang="en-US" sz="2800" dirty="0" smtClean="0">
                <a:solidFill>
                  <a:srgbClr val="000066"/>
                </a:solidFill>
                <a:latin typeface="Arial" charset="0"/>
                <a:cs typeface="Arial" charset="0"/>
              </a:rPr>
              <a:t>Culture present </a:t>
            </a:r>
            <a:r>
              <a:rPr lang="en-US" sz="2800" dirty="0">
                <a:solidFill>
                  <a:srgbClr val="000066"/>
                </a:solidFill>
                <a:latin typeface="Arial" charset="0"/>
                <a:cs typeface="Arial" charset="0"/>
              </a:rPr>
              <a:t>in a company. </a:t>
            </a:r>
            <a:endParaRPr lang="en-GB" sz="2800" dirty="0" smtClean="0">
              <a:solidFill>
                <a:srgbClr val="000066"/>
              </a:solidFill>
              <a:latin typeface="Arial" charset="0"/>
              <a:cs typeface="Arial" charset="0"/>
            </a:endParaRPr>
          </a:p>
        </p:txBody>
      </p:sp>
      <p:sp>
        <p:nvSpPr>
          <p:cNvPr id="37" name="TextBox 40"/>
          <p:cNvSpPr txBox="1">
            <a:spLocks noChangeArrowheads="1"/>
          </p:cNvSpPr>
          <p:nvPr/>
        </p:nvSpPr>
        <p:spPr bwMode="auto">
          <a:xfrm>
            <a:off x="1384347" y="27255479"/>
            <a:ext cx="12132497" cy="461665"/>
          </a:xfrm>
          <a:prstGeom prst="rect">
            <a:avLst/>
          </a:prstGeom>
          <a:noFill/>
          <a:ln w="9525">
            <a:noFill/>
            <a:miter lim="800000"/>
            <a:headEnd/>
            <a:tailEnd/>
          </a:ln>
        </p:spPr>
        <p:txBody>
          <a:bodyPr wrap="square">
            <a:spAutoFit/>
          </a:bodyPr>
          <a:lstStyle/>
          <a:p>
            <a:pPr algn="ctr"/>
            <a:r>
              <a:rPr lang="en-GB" b="1" dirty="0" smtClean="0">
                <a:solidFill>
                  <a:srgbClr val="000000"/>
                </a:solidFill>
                <a:latin typeface="Arial" charset="0"/>
                <a:cs typeface="Arial" charset="0"/>
              </a:rPr>
              <a:t>Table 1: Example of an indicator for each component of Food Safety Climate</a:t>
            </a:r>
          </a:p>
        </p:txBody>
      </p:sp>
      <p:sp>
        <p:nvSpPr>
          <p:cNvPr id="38" name="TextBox 40"/>
          <p:cNvSpPr txBox="1">
            <a:spLocks noChangeArrowheads="1"/>
          </p:cNvSpPr>
          <p:nvPr/>
        </p:nvSpPr>
        <p:spPr bwMode="auto">
          <a:xfrm>
            <a:off x="17676883" y="30328887"/>
            <a:ext cx="12132497" cy="461665"/>
          </a:xfrm>
          <a:prstGeom prst="rect">
            <a:avLst/>
          </a:prstGeom>
          <a:noFill/>
          <a:ln w="9525">
            <a:noFill/>
            <a:miter lim="800000"/>
            <a:headEnd/>
            <a:tailEnd/>
          </a:ln>
        </p:spPr>
        <p:txBody>
          <a:bodyPr wrap="square">
            <a:spAutoFit/>
          </a:bodyPr>
          <a:lstStyle/>
          <a:p>
            <a:pPr algn="ctr"/>
            <a:r>
              <a:rPr lang="en-GB" b="1" dirty="0" smtClean="0">
                <a:solidFill>
                  <a:srgbClr val="000000"/>
                </a:solidFill>
                <a:latin typeface="Arial" charset="0"/>
                <a:cs typeface="Arial" charset="0"/>
              </a:rPr>
              <a:t>Table 3: Results of the expert validation of the indicators of Food Safety Climate</a:t>
            </a:r>
          </a:p>
        </p:txBody>
      </p:sp>
      <p:pic>
        <p:nvPicPr>
          <p:cNvPr id="4" name="Picture 3" descr="C:\Users\eldboeck\Desktop\FSC literatuur\Concept definities en tools\geleidelijke verbetering.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210386" y="9748634"/>
            <a:ext cx="10473895" cy="854536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eldboeck\Desktop\FSC literatuur\Concept definities en tools\schema als klementina.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084600" y="20770215"/>
            <a:ext cx="16126295" cy="8466881"/>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C:\Users\eldboeck\Desktop\FSC literatuur\Concept definities en tools\Poster\Schema zoals klementina poster.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40244" y="27762234"/>
            <a:ext cx="13143594" cy="8147962"/>
          </a:xfrm>
          <a:prstGeom prst="rect">
            <a:avLst/>
          </a:prstGeom>
          <a:noFill/>
          <a:extLst>
            <a:ext uri="{909E8E84-426E-40DD-AFC4-6F175D3DCCD1}">
              <a14:hiddenFill xmlns:a14="http://schemas.microsoft.com/office/drawing/2010/main">
                <a:solidFill>
                  <a:srgbClr val="FFFFFF"/>
                </a:solidFill>
              </a14:hiddenFill>
            </a:ext>
          </a:extLst>
        </p:spPr>
      </p:pic>
      <p:sp>
        <p:nvSpPr>
          <p:cNvPr id="42" name="TextBox 42"/>
          <p:cNvSpPr txBox="1">
            <a:spLocks noChangeArrowheads="1"/>
          </p:cNvSpPr>
          <p:nvPr/>
        </p:nvSpPr>
        <p:spPr bwMode="auto">
          <a:xfrm>
            <a:off x="1404834" y="36341892"/>
            <a:ext cx="13453443" cy="3693319"/>
          </a:xfrm>
          <a:prstGeom prst="rect">
            <a:avLst/>
          </a:prstGeom>
          <a:noFill/>
          <a:ln w="9525">
            <a:noFill/>
            <a:miter lim="800000"/>
            <a:headEnd/>
            <a:tailEnd/>
          </a:ln>
        </p:spPr>
        <p:txBody>
          <a:bodyPr wrap="square">
            <a:spAutoFit/>
          </a:bodyPr>
          <a:lstStyle/>
          <a:p>
            <a:pPr algn="just"/>
            <a:endParaRPr lang="en-GB" sz="1000" dirty="0" smtClean="0">
              <a:latin typeface="Arial" charset="0"/>
              <a:cs typeface="Arial" charset="0"/>
            </a:endParaRPr>
          </a:p>
          <a:p>
            <a:pPr algn="just"/>
            <a:r>
              <a:rPr lang="en-US" sz="2800" dirty="0" smtClean="0">
                <a:solidFill>
                  <a:srgbClr val="000066"/>
                </a:solidFill>
                <a:latin typeface="Arial" charset="0"/>
                <a:cs typeface="Arial" charset="0"/>
              </a:rPr>
              <a:t>The results of the expert validation of the initial Food Safety Climate survey are given in table 3</a:t>
            </a:r>
            <a:r>
              <a:rPr lang="en-US" sz="2800" dirty="0">
                <a:solidFill>
                  <a:srgbClr val="000066"/>
                </a:solidFill>
                <a:latin typeface="Arial" charset="0"/>
                <a:cs typeface="Arial" charset="0"/>
              </a:rPr>
              <a:t>. All indicators were deemed relevant for the assessment of the Food Safety Climate by more than half of the experts (n=10). As such, no indicators were considered for deletion.  </a:t>
            </a:r>
            <a:r>
              <a:rPr lang="en-US" sz="2800" dirty="0" smtClean="0">
                <a:solidFill>
                  <a:srgbClr val="000066"/>
                </a:solidFill>
                <a:latin typeface="Arial" charset="0"/>
                <a:cs typeface="Arial" charset="0"/>
              </a:rPr>
              <a:t>Furthermore, the tool could be considered valid,  as the importance rating was above 2 for the majority of the indicators. Based on the suggestions of the experts, some minor adjustments were executed to improve the intelligibility of some indicators and indicator L6 (striving for continuous improvement) was added.</a:t>
            </a:r>
            <a:endParaRPr lang="en-GB" sz="2800" dirty="0" smtClean="0">
              <a:solidFill>
                <a:srgbClr val="000066"/>
              </a:solidFill>
              <a:latin typeface="Arial" charset="0"/>
              <a:cs typeface="Arial" charset="0"/>
            </a:endParaRPr>
          </a:p>
        </p:txBody>
      </p:sp>
      <p:pic>
        <p:nvPicPr>
          <p:cNvPr id="2" name="Picture 3" descr="S:\vakgroep\bw07\users\eldboeck\FSC literatuur\Concept definities en tools\Poster\expertvalidatie voor pap.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036137" y="30838291"/>
            <a:ext cx="13222812" cy="1004010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Standaardontwerp">
  <a:themeElements>
    <a:clrScheme name="Standaardontwerp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andaardontwerp">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99CCFF"/>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nl-NL"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rgbClr val="99CCFF"/>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nl-NL"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Standaardontwerp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andaardontwerp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andaardontwerp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andaardontwerp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andaardontwerp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andaardontwerp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andaardontwerp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5079</TotalTime>
  <Words>976</Words>
  <Application>Microsoft Office PowerPoint</Application>
  <PresentationFormat>Custom</PresentationFormat>
  <Paragraphs>39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Standaardontwerp</vt:lpstr>
      <vt:lpstr>PowerPoint Presentation</vt:lpstr>
    </vt:vector>
  </TitlesOfParts>
  <Company>RUG - LFMFP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Kjell Francois</dc:creator>
  <cp:lastModifiedBy>Elien De Boeck</cp:lastModifiedBy>
  <cp:revision>354</cp:revision>
  <cp:lastPrinted>2014-04-22T07:34:00Z</cp:lastPrinted>
  <dcterms:created xsi:type="dcterms:W3CDTF">2004-09-03T07:03:24Z</dcterms:created>
  <dcterms:modified xsi:type="dcterms:W3CDTF">2014-04-25T08:50:31Z</dcterms:modified>
</cp:coreProperties>
</file>