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358" r:id="rId2"/>
    <p:sldId id="506" r:id="rId3"/>
    <p:sldId id="428" r:id="rId4"/>
    <p:sldId id="416" r:id="rId5"/>
    <p:sldId id="439" r:id="rId6"/>
    <p:sldId id="395" r:id="rId7"/>
    <p:sldId id="427" r:id="rId8"/>
    <p:sldId id="390" r:id="rId9"/>
    <p:sldId id="401" r:id="rId10"/>
    <p:sldId id="402" r:id="rId11"/>
    <p:sldId id="440" r:id="rId12"/>
    <p:sldId id="441" r:id="rId13"/>
    <p:sldId id="432" r:id="rId14"/>
    <p:sldId id="442" r:id="rId15"/>
    <p:sldId id="420" r:id="rId16"/>
    <p:sldId id="424" r:id="rId17"/>
    <p:sldId id="443" r:id="rId18"/>
    <p:sldId id="444" r:id="rId19"/>
    <p:sldId id="503" r:id="rId20"/>
    <p:sldId id="504" r:id="rId21"/>
    <p:sldId id="418" r:id="rId22"/>
    <p:sldId id="505" r:id="rId23"/>
    <p:sldId id="437" r:id="rId24"/>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ABFF"/>
    <a:srgbClr val="9EC0F0"/>
    <a:srgbClr val="B268AD"/>
    <a:srgbClr val="F2E5FF"/>
    <a:srgbClr val="DDFFFF"/>
    <a:srgbClr val="A893D9"/>
    <a:srgbClr val="432264"/>
    <a:srgbClr val="8748A0"/>
    <a:srgbClr val="090539"/>
    <a:srgbClr val="190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25E13-82CF-4C74-BF7F-9C156E6AC7EC}" v="95" dt="2024-11-06T15:59:48.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8758" autoAdjust="0"/>
  </p:normalViewPr>
  <p:slideViewPr>
    <p:cSldViewPr snapToGrid="0" showGuides="1">
      <p:cViewPr varScale="1">
        <p:scale>
          <a:sx n="49" d="100"/>
          <a:sy n="49" d="100"/>
        </p:scale>
        <p:origin x="1051" y="67"/>
      </p:cViewPr>
      <p:guideLst>
        <p:guide orient="horz" pos="3072"/>
        <p:guide pos="5484"/>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232516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4</a:t>
            </a:fld>
            <a:endParaRPr lang="en-GB"/>
          </a:p>
        </p:txBody>
      </p:sp>
    </p:spTree>
    <p:extLst>
      <p:ext uri="{BB962C8B-B14F-4D97-AF65-F5344CB8AC3E}">
        <p14:creationId xmlns:p14="http://schemas.microsoft.com/office/powerpoint/2010/main" val="39128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data is the new commodity</a:t>
            </a:r>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5</a:t>
            </a:fld>
            <a:endParaRPr lang="en-GB"/>
          </a:p>
        </p:txBody>
      </p:sp>
    </p:spTree>
    <p:extLst>
      <p:ext uri="{BB962C8B-B14F-4D97-AF65-F5344CB8AC3E}">
        <p14:creationId xmlns:p14="http://schemas.microsoft.com/office/powerpoint/2010/main" val="243321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panose="020F0502020204030204" pitchFamily="34" charset="0"/>
              </a:rPr>
              <a:t>Processed on a persistent, unconscious and intrusive basis, neural data will allow metaverse providers and third parties alike to infer meaningful insights on the users’ </a:t>
            </a:r>
            <a:r>
              <a:rPr lang="en-US" sz="1200" b="0" i="0" u="none" strike="noStrike" baseline="0" dirty="0" err="1">
                <a:solidFill>
                  <a:srgbClr val="000000"/>
                </a:solidFill>
                <a:latin typeface="Calibri" panose="020F0502020204030204" pitchFamily="34" charset="0"/>
              </a:rPr>
              <a:t>behaviours</a:t>
            </a:r>
            <a:r>
              <a:rPr lang="en-US" sz="1200" b="0" i="0" u="none" strike="noStrike" baseline="0" dirty="0">
                <a:solidFill>
                  <a:srgbClr val="000000"/>
                </a:solidFill>
                <a:latin typeface="Calibri" panose="020F0502020204030204" pitchFamily="34" charset="0"/>
              </a:rPr>
              <a:t> and lifestyles (‘read’), enabling (not so) subtle, but intrusive manipulations of a user’s actions (‘write’) </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Such manipulations may range from adjusting/personalizing the metaverse environment (e.g. turning the sky a calming blue when user agitation is detected), </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personalizing advertisements (or “neuromarketing”)</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Political propaganda (see also the </a:t>
            </a:r>
            <a:r>
              <a:rPr lang="en-US" sz="1200" b="0" i="0" u="none" strike="noStrike" baseline="0" dirty="0" err="1">
                <a:solidFill>
                  <a:srgbClr val="000000"/>
                </a:solidFill>
                <a:latin typeface="Calibri" panose="020F0502020204030204" pitchFamily="34" charset="0"/>
              </a:rPr>
              <a:t>Qniverse</a:t>
            </a:r>
            <a:r>
              <a:rPr lang="en-US" sz="1200" b="0" i="0" u="none" strike="noStrike" baseline="0" dirty="0">
                <a:solidFill>
                  <a:srgbClr val="000000"/>
                </a:solidFill>
                <a:latin typeface="Calibri" panose="020F0502020204030204" pitchFamily="34" charset="0"/>
              </a:rPr>
              <a:t> experiment (Baker-White, 2022)),</a:t>
            </a:r>
          </a:p>
          <a:p>
            <a:pPr marL="171450" indent="-171450">
              <a:buFont typeface="Arial" panose="020B0604020202020204" pitchFamily="34" charset="0"/>
              <a:buChar char="•"/>
            </a:pPr>
            <a:r>
              <a:rPr lang="en-US" sz="1200" b="0" i="0" u="none" strike="noStrike" baseline="0" dirty="0" err="1">
                <a:solidFill>
                  <a:srgbClr val="000000"/>
                </a:solidFill>
                <a:latin typeface="Calibri" panose="020F0502020204030204" pitchFamily="34" charset="0"/>
              </a:rPr>
              <a:t>Neuropolitics</a:t>
            </a: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Creating mis-experiences (Brown et al., 2023),</a:t>
            </a:r>
          </a:p>
          <a:p>
            <a:pPr marL="171450" indent="-171450">
              <a:buFont typeface="Arial" panose="020B0604020202020204" pitchFamily="34" charset="0"/>
              <a:buChar char="•"/>
            </a:pPr>
            <a:r>
              <a:rPr lang="en-US" sz="1200" b="0" i="0" u="none" strike="noStrike" baseline="0" dirty="0">
                <a:solidFill>
                  <a:srgbClr val="000000"/>
                </a:solidFill>
                <a:latin typeface="Calibri" panose="020F0502020204030204" pitchFamily="34" charset="0"/>
              </a:rPr>
              <a:t>To instigating a metacrime (e.g. verbal or physical “avatar to avatar” or “avatar to virtual property”-attack)</a:t>
            </a:r>
            <a:endParaRPr lang="en-BE" sz="1200" dirty="0"/>
          </a:p>
        </p:txBody>
      </p:sp>
      <p:sp>
        <p:nvSpPr>
          <p:cNvPr id="4" name="Slide Number Placeholder 3"/>
          <p:cNvSpPr>
            <a:spLocks noGrp="1"/>
          </p:cNvSpPr>
          <p:nvPr>
            <p:ph type="sldNum" sz="quarter" idx="5"/>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190772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16</a:t>
            </a:fld>
            <a:endParaRPr lang="en-GB"/>
          </a:p>
        </p:txBody>
      </p:sp>
    </p:spTree>
    <p:extLst>
      <p:ext uri="{BB962C8B-B14F-4D97-AF65-F5344CB8AC3E}">
        <p14:creationId xmlns:p14="http://schemas.microsoft.com/office/powerpoint/2010/main" val="263751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17</a:t>
            </a:fld>
            <a:endParaRPr lang="en-GB"/>
          </a:p>
        </p:txBody>
      </p:sp>
    </p:spTree>
    <p:extLst>
      <p:ext uri="{BB962C8B-B14F-4D97-AF65-F5344CB8AC3E}">
        <p14:creationId xmlns:p14="http://schemas.microsoft.com/office/powerpoint/2010/main" val="309943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21</a:t>
            </a:fld>
            <a:endParaRPr lang="en-GB"/>
          </a:p>
        </p:txBody>
      </p:sp>
    </p:spTree>
    <p:extLst>
      <p:ext uri="{BB962C8B-B14F-4D97-AF65-F5344CB8AC3E}">
        <p14:creationId xmlns:p14="http://schemas.microsoft.com/office/powerpoint/2010/main" val="198853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39A0A48-EDB1-4AFE-B1B7-10CE2A416496}" type="slidenum">
              <a:rPr lang="en-GB" smtClean="0"/>
              <a:t>22</a:t>
            </a:fld>
            <a:endParaRPr lang="en-GB"/>
          </a:p>
        </p:txBody>
      </p:sp>
    </p:spTree>
    <p:extLst>
      <p:ext uri="{BB962C8B-B14F-4D97-AF65-F5344CB8AC3E}">
        <p14:creationId xmlns:p14="http://schemas.microsoft.com/office/powerpoint/2010/main" val="124984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6-11-2024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5" name="Tijdelijke aanduiding voor tekst 4"/>
          <p:cNvSpPr>
            <a:spLocks noGrp="1"/>
          </p:cNvSpPr>
          <p:nvPr>
            <p:ph type="body" sz="quarter" idx="10" hasCustomPrompt="1"/>
          </p:nvPr>
        </p:nvSpPr>
        <p:spPr bwMode="white">
          <a:xfrm>
            <a:off x="9215999" y="3095999"/>
            <a:ext cx="7257600" cy="2151119"/>
          </a:xfrm>
        </p:spPr>
        <p:txBody>
          <a:bodyPr>
            <a:normAutofit/>
          </a:bodyPr>
          <a:lstStyle>
            <a:lvl1pPr marL="0" indent="0">
              <a:lnSpc>
                <a:spcPts val="3500"/>
              </a:lnSpc>
              <a:buNone/>
              <a:defRPr sz="2400">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defTabSz="542925">
              <a:lnSpc>
                <a:spcPts val="3500"/>
              </a:lnSpc>
              <a:defRPr sz="2500"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fbeelding 8">
            <a:extLst>
              <a:ext uri="{FF2B5EF4-FFF2-40B4-BE49-F238E27FC236}">
                <a16:creationId xmlns:a16="http://schemas.microsoft.com/office/drawing/2014/main" id="{FC5892AE-9794-453B-B25F-986FD93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4179598" cy="1393200"/>
          </a:xfrm>
          <a:prstGeom prst="rect">
            <a:avLst/>
          </a:prstGeom>
        </p:spPr>
      </p:pic>
    </p:spTree>
    <p:extLst>
      <p:ext uri="{BB962C8B-B14F-4D97-AF65-F5344CB8AC3E}">
        <p14:creationId xmlns:p14="http://schemas.microsoft.com/office/powerpoint/2010/main" val="310378572"/>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4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nl-BE"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chemeClr val="accent1"/>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rganisation Placeholder"/>
          <p:cNvSpPr>
            <a:spLocks noGrp="1"/>
          </p:cNvSpPr>
          <p:nvPr>
            <p:ph type="body" sz="quarter" idx="10" hasCustomPrompt="1"/>
          </p:nvPr>
        </p:nvSpPr>
        <p:spPr bwMode="white">
          <a:xfrm>
            <a:off x="8564451" y="388531"/>
            <a:ext cx="8293993" cy="540000"/>
          </a:xfrm>
        </p:spPr>
        <p:txBody>
          <a:bodyPr anchor="b" anchorCtr="0">
            <a:normAutofit/>
          </a:bodyPr>
          <a:lstStyle>
            <a:lvl1pPr marL="0" indent="0">
              <a:lnSpc>
                <a:spcPts val="1700"/>
              </a:lnSpc>
              <a:buNone/>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uFill>
                  <a:solidFill>
                    <a:schemeClr val="bg1"/>
                  </a:solidFill>
                </a:uFill>
              </a:defRPr>
            </a:lvl2pPr>
          </a:lstStyle>
          <a:p>
            <a:pPr lvl="0"/>
            <a:r>
              <a:rPr lang="nl-BE" noProof="0" dirty="0"/>
              <a:t>Klik om de organisatie stijlen te bewerken</a:t>
            </a:r>
          </a:p>
          <a:p>
            <a:pPr lvl="1"/>
            <a:r>
              <a:rPr lang="nl-BE" noProof="0"/>
              <a:t>tweede niveau</a:t>
            </a:r>
            <a:endParaRPr lang="nl-BE" noProof="0" dirty="0"/>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dirty="0"/>
              <a:t>Partnerlogo 4</a:t>
            </a:r>
          </a:p>
        </p:txBody>
      </p:sp>
      <p:sp>
        <p:nvSpPr>
          <p:cNvPr id="5" name="Rectangle 4"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EEE73C0F-9A00-4AE6-8439-D628BBC8F4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4179598"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a:t>
            </a:fld>
            <a:endParaRPr lang="nl-BE" noProof="0" dirty="0"/>
          </a:p>
        </p:txBody>
      </p:sp>
      <p:sp>
        <p:nvSpPr>
          <p:cNvPr id="10" name="Rectangle 9"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fld id="{25470885-0B31-4E06-AE71-7E16801F2838}" type="datetime1">
              <a:rPr lang="nl-BE" noProof="0" smtClean="0"/>
              <a:t>6/11/2024</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dirty="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4" name="Date Placeholder 3"/>
          <p:cNvSpPr>
            <a:spLocks noGrp="1"/>
          </p:cNvSpPr>
          <p:nvPr>
            <p:ph type="dt" sz="half" idx="10"/>
          </p:nvPr>
        </p:nvSpPr>
        <p:spPr/>
        <p:txBody>
          <a:bodyPr/>
          <a:lstStyle/>
          <a:p>
            <a:fld id="{E7410F60-8C93-4C37-B51A-4DDAE36F7E9B}" type="datetime1">
              <a:rPr lang="nl-BE" noProof="0" smtClean="0"/>
              <a:t>6/11/2024</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a:t>
            </a:fld>
            <a:endParaRPr lang="nl-BE" noProof="0" dirty="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nl-BE" noProof="0" dirty="0"/>
          </a:p>
        </p:txBody>
      </p:sp>
      <p:sp>
        <p:nvSpPr>
          <p:cNvPr id="3" name="Date Placeholder 2"/>
          <p:cNvSpPr>
            <a:spLocks noGrp="1"/>
          </p:cNvSpPr>
          <p:nvPr>
            <p:ph type="dt" sz="half" idx="10"/>
          </p:nvPr>
        </p:nvSpPr>
        <p:spPr/>
        <p:txBody>
          <a:bodyPr/>
          <a:lstStyle/>
          <a:p>
            <a:fld id="{656594B6-17DF-4759-A7A5-128AFEA77F2C}" type="datetime1">
              <a:rPr lang="nl-BE" noProof="0" smtClean="0"/>
              <a:t>6/11/2024</a:t>
            </a:fld>
            <a:endParaRPr lang="nl-BE" noProof="0" dirty="0"/>
          </a:p>
        </p:txBody>
      </p:sp>
      <p:sp>
        <p:nvSpPr>
          <p:cNvPr id="4" name="Footer Placeholder 3"/>
          <p:cNvSpPr>
            <a:spLocks noGrp="1"/>
          </p:cNvSpPr>
          <p:nvPr>
            <p:ph type="ftr" sz="quarter" idx="11"/>
          </p:nvPr>
        </p:nvSpPr>
        <p:spPr/>
        <p:txBody>
          <a:bodyPr/>
          <a:lstStyle/>
          <a:p>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a:t>
            </a:fld>
            <a:endParaRPr lang="nl-BE"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6-11-2024</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6-11-2024</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1663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66A81384-1200-4D40-BEF0-3A17A1F906F4}" type="datetime1">
              <a:rPr lang="nl-NL" noProof="0" smtClean="0"/>
              <a:t>6-11-2024</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US"/>
              <a:t>Click to edit Master text styles</a:t>
            </a:r>
          </a:p>
        </p:txBody>
      </p:sp>
    </p:spTree>
    <p:extLst>
      <p:ext uri="{BB962C8B-B14F-4D97-AF65-F5344CB8AC3E}">
        <p14:creationId xmlns:p14="http://schemas.microsoft.com/office/powerpoint/2010/main" val="33291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nl-BE" noProof="0" dirty="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6/11/2024</a:t>
            </a:fld>
            <a:endParaRPr lang="nl-BE"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F2E5FF"/>
                </a:solidFill>
              </a:defRPr>
            </a:lvl1pPr>
          </a:lstStyle>
          <a:p>
            <a:fld id="{7AE184E0-0BD4-4705-A12B-9B71DDE63301}" type="slidenum">
              <a:rPr lang="nl-BE" smtClean="0"/>
              <a:pPr/>
              <a:t>‹#›</a:t>
            </a:fld>
            <a:endParaRPr lang="nl-BE" dirty="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0BBE6696-26DB-BC6F-8BC6-2BF8659530EF}"/>
              </a:ext>
            </a:extLst>
          </p:cNvPr>
          <p:cNvPicPr>
            <a:picLocks noChangeAspect="1"/>
          </p:cNvPicPr>
          <p:nvPr userDrawn="1"/>
        </p:nvPicPr>
        <p:blipFill>
          <a:blip r:embed="rId12" cstate="print">
            <a:biLevel thresh="25000"/>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a:effectLst>
            <a:glow rad="127000">
              <a:srgbClr val="F2E5FF">
                <a:alpha val="13000"/>
              </a:srgbClr>
            </a:glow>
          </a:effectLst>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7" r:id="rId8"/>
    <p:sldLayoutId id="2147483678" r:id="rId9"/>
    <p:sldLayoutId id="2147483676"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243575A-5648-F7DD-24A7-11D4D6819AD7}"/>
              </a:ext>
            </a:extLst>
          </p:cNvPr>
          <p:cNvGrpSpPr/>
          <p:nvPr/>
        </p:nvGrpSpPr>
        <p:grpSpPr>
          <a:xfrm>
            <a:off x="2064327" y="1357745"/>
            <a:ext cx="5939992" cy="5902035"/>
            <a:chOff x="2729345" y="2299854"/>
            <a:chExt cx="4710546" cy="5278582"/>
          </a:xfrm>
        </p:grpSpPr>
        <p:sp>
          <p:nvSpPr>
            <p:cNvPr id="22" name="Isosceles Triangle 21">
              <a:extLst>
                <a:ext uri="{FF2B5EF4-FFF2-40B4-BE49-F238E27FC236}">
                  <a16:creationId xmlns:a16="http://schemas.microsoft.com/office/drawing/2014/main" id="{1E714AFB-B9BF-0F92-4D3D-2ADEDFD3CB29}"/>
                </a:ext>
              </a:extLst>
            </p:cNvPr>
            <p:cNvSpPr/>
            <p:nvPr/>
          </p:nvSpPr>
          <p:spPr>
            <a:xfrm>
              <a:off x="2729345" y="2299854"/>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3" name="Isosceles Triangle 22">
              <a:extLst>
                <a:ext uri="{FF2B5EF4-FFF2-40B4-BE49-F238E27FC236}">
                  <a16:creationId xmlns:a16="http://schemas.microsoft.com/office/drawing/2014/main" id="{7CE002E5-56BF-BD1B-A73D-3BDA30D7A605}"/>
                </a:ext>
              </a:extLst>
            </p:cNvPr>
            <p:cNvSpPr/>
            <p:nvPr/>
          </p:nvSpPr>
          <p:spPr>
            <a:xfrm>
              <a:off x="2729345" y="3269672"/>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24" name="Rectangle 23">
            <a:extLst>
              <a:ext uri="{FF2B5EF4-FFF2-40B4-BE49-F238E27FC236}">
                <a16:creationId xmlns:a16="http://schemas.microsoft.com/office/drawing/2014/main" id="{EB425B22-5E75-E9CF-D757-738E1F786445}"/>
              </a:ext>
            </a:extLst>
          </p:cNvPr>
          <p:cNvSpPr/>
          <p:nvPr/>
        </p:nvSpPr>
        <p:spPr>
          <a:xfrm>
            <a:off x="360219" y="3996555"/>
            <a:ext cx="9970153" cy="1025237"/>
          </a:xfrm>
          <a:prstGeom prst="rect">
            <a:avLst/>
          </a:prstGeom>
          <a:noFill/>
          <a:ln w="31750">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rgbClr val="F2E5FF"/>
                </a:solidFill>
              </a:rPr>
              <a:t>NEUROREADING AND -MANIPULATION IN THE METAVERSE</a:t>
            </a:r>
            <a:endParaRPr lang="en-BE" sz="2400" dirty="0">
              <a:solidFill>
                <a:srgbClr val="F2E5FF"/>
              </a:solidFill>
            </a:endParaRPr>
          </a:p>
        </p:txBody>
      </p:sp>
      <p:sp>
        <p:nvSpPr>
          <p:cNvPr id="26" name="Rectangle 25">
            <a:extLst>
              <a:ext uri="{FF2B5EF4-FFF2-40B4-BE49-F238E27FC236}">
                <a16:creationId xmlns:a16="http://schemas.microsoft.com/office/drawing/2014/main" id="{9FAF39AD-A213-52A2-D359-D5961E511030}"/>
              </a:ext>
            </a:extLst>
          </p:cNvPr>
          <p:cNvSpPr/>
          <p:nvPr/>
        </p:nvSpPr>
        <p:spPr>
          <a:xfrm>
            <a:off x="360219" y="4577132"/>
            <a:ext cx="10280072" cy="928255"/>
          </a:xfrm>
          <a:prstGeom prst="rect">
            <a:avLst/>
          </a:prstGeom>
          <a:noFill/>
          <a:ln w="31750">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i="1" u="none" dirty="0">
                <a:solidFill>
                  <a:srgbClr val="F2E5FF"/>
                </a:solidFill>
              </a:rPr>
              <a:t>is the EU Digital Regulatory Framework sufficient in light of the emerging challenges?</a:t>
            </a:r>
            <a:endParaRPr lang="en-US" sz="2000" i="1" kern="1200" dirty="0">
              <a:solidFill>
                <a:srgbClr val="F2E5FF"/>
              </a:solidFill>
              <a:effectLst/>
              <a:latin typeface="Arial" panose="020B0604020202020204" pitchFamily="34" charset="0"/>
              <a:ea typeface="+mj-ea"/>
              <a:cs typeface="+mj-cs"/>
            </a:endParaRPr>
          </a:p>
        </p:txBody>
      </p:sp>
      <p:sp>
        <p:nvSpPr>
          <p:cNvPr id="33" name="Ondertitel 17">
            <a:extLst>
              <a:ext uri="{FF2B5EF4-FFF2-40B4-BE49-F238E27FC236}">
                <a16:creationId xmlns:a16="http://schemas.microsoft.com/office/drawing/2014/main" id="{82AD7C77-031A-7990-D697-50FFD1705C4E}"/>
              </a:ext>
            </a:extLst>
          </p:cNvPr>
          <p:cNvSpPr txBox="1">
            <a:spLocks/>
          </p:cNvSpPr>
          <p:nvPr/>
        </p:nvSpPr>
        <p:spPr>
          <a:xfrm>
            <a:off x="12032868" y="8745503"/>
            <a:ext cx="5305807" cy="747220"/>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nl-NL" sz="2000" b="1" dirty="0">
                <a:solidFill>
                  <a:srgbClr val="F2E5FF"/>
                </a:solidFill>
                <a:latin typeface="+mj-lt"/>
              </a:rPr>
              <a:t>Julie Van Pée </a:t>
            </a:r>
          </a:p>
          <a:p>
            <a:pPr marL="85725" indent="0">
              <a:buNone/>
            </a:pPr>
            <a:r>
              <a:rPr lang="nl-NL" sz="1800" dirty="0" err="1">
                <a:solidFill>
                  <a:srgbClr val="F2E5FF"/>
                </a:solidFill>
                <a:latin typeface="+mj-lt"/>
              </a:rPr>
              <a:t>Faculty</a:t>
            </a:r>
            <a:r>
              <a:rPr lang="nl-NL" sz="1800" dirty="0">
                <a:solidFill>
                  <a:srgbClr val="F2E5FF"/>
                </a:solidFill>
                <a:latin typeface="+mj-lt"/>
              </a:rPr>
              <a:t> Research Day – 15 November 2024</a:t>
            </a:r>
          </a:p>
        </p:txBody>
      </p:sp>
    </p:spTree>
    <p:extLst>
      <p:ext uri="{BB962C8B-B14F-4D97-AF65-F5344CB8AC3E}">
        <p14:creationId xmlns:p14="http://schemas.microsoft.com/office/powerpoint/2010/main" val="323832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10</a:t>
            </a:fld>
            <a:endParaRPr lang="nl-BE" noProof="0" dirty="0"/>
          </a:p>
        </p:txBody>
      </p:sp>
      <p:sp>
        <p:nvSpPr>
          <p:cNvPr id="5" name="Title 1">
            <a:extLst>
              <a:ext uri="{FF2B5EF4-FFF2-40B4-BE49-F238E27FC236}">
                <a16:creationId xmlns:a16="http://schemas.microsoft.com/office/drawing/2014/main" id="{613EC65E-1173-1DF3-0E6F-DC4A0883496A}"/>
              </a:ext>
            </a:extLst>
          </p:cNvPr>
          <p:cNvSpPr>
            <a:spLocks noGrp="1"/>
          </p:cNvSpPr>
          <p:nvPr>
            <p:ph type="title"/>
          </p:nvPr>
        </p:nvSpPr>
        <p:spPr>
          <a:xfrm>
            <a:off x="3048000" y="252000"/>
            <a:ext cx="13487399" cy="863693"/>
          </a:xfrm>
        </p:spPr>
        <p:txBody>
          <a:bodyPr/>
          <a:lstStyle/>
          <a:p>
            <a:r>
              <a:rPr lang="en-US" dirty="0">
                <a:solidFill>
                  <a:schemeClr val="bg2"/>
                </a:solidFill>
                <a:uFill>
                  <a:solidFill>
                    <a:schemeClr val="bg2"/>
                  </a:solidFill>
                </a:uFill>
              </a:rPr>
              <a:t>Metaverse features</a:t>
            </a:r>
            <a:endParaRPr lang="en-BE" dirty="0">
              <a:solidFill>
                <a:schemeClr val="bg2"/>
              </a:solidFill>
              <a:uFill>
                <a:solidFill>
                  <a:schemeClr val="bg2"/>
                </a:solidFill>
              </a:uFill>
            </a:endParaRPr>
          </a:p>
        </p:txBody>
      </p:sp>
      <p:sp>
        <p:nvSpPr>
          <p:cNvPr id="6" name="Slide Number Placeholder 3">
            <a:extLst>
              <a:ext uri="{FF2B5EF4-FFF2-40B4-BE49-F238E27FC236}">
                <a16:creationId xmlns:a16="http://schemas.microsoft.com/office/drawing/2014/main" id="{B2FCF2EB-C279-5F2F-76CC-C9B191BD5C73}"/>
              </a:ext>
            </a:extLst>
          </p:cNvPr>
          <p:cNvSpPr txBox="1">
            <a:spLocks/>
          </p:cNvSpPr>
          <p:nvPr/>
        </p:nvSpPr>
        <p:spPr>
          <a:xfrm>
            <a:off x="15590520" y="8948703"/>
            <a:ext cx="921880" cy="519289"/>
          </a:xfrm>
          <a:prstGeom prst="rect">
            <a:avLst/>
          </a:prstGeom>
        </p:spPr>
        <p:txBody>
          <a:bodyPr vert="horz" lIns="91440" tIns="45720" rIns="91440" bIns="45720" rtlCol="0" anchor="ctr"/>
          <a:lstStyle>
            <a:defPPr>
              <a:defRPr lang="en-US"/>
            </a:defPPr>
            <a:lvl1pPr marL="0" algn="r" defTabSz="1300368" rtl="0" eaLnBrk="1" latinLnBrk="0" hangingPunct="1">
              <a:defRPr sz="1707" kern="1200">
                <a:solidFill>
                  <a:srgbClr val="F2E5FF"/>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fld id="{7AE184E0-0BD4-4705-A12B-9B71DDE63301}" type="slidenum">
              <a:rPr lang="nl-BE" smtClean="0"/>
              <a:pPr/>
              <a:t>10</a:t>
            </a:fld>
            <a:endParaRPr lang="nl-BE" dirty="0"/>
          </a:p>
        </p:txBody>
      </p:sp>
      <p:sp>
        <p:nvSpPr>
          <p:cNvPr id="8" name="TextBox 7">
            <a:extLst>
              <a:ext uri="{FF2B5EF4-FFF2-40B4-BE49-F238E27FC236}">
                <a16:creationId xmlns:a16="http://schemas.microsoft.com/office/drawing/2014/main" id="{BD102CA7-AB5F-BEA7-16ED-F8EC307483A5}"/>
              </a:ext>
            </a:extLst>
          </p:cNvPr>
          <p:cNvSpPr txBox="1"/>
          <p:nvPr/>
        </p:nvSpPr>
        <p:spPr>
          <a:xfrm>
            <a:off x="1643043" y="1388901"/>
            <a:ext cx="14869357" cy="1846659"/>
          </a:xfrm>
          <a:prstGeom prst="rect">
            <a:avLst/>
          </a:prstGeom>
          <a:noFill/>
        </p:spPr>
        <p:txBody>
          <a:bodyPr wrap="square">
            <a:spAutoFit/>
          </a:bodyPr>
          <a:lstStyle/>
          <a:p>
            <a:r>
              <a:rPr lang="en-GB" sz="2400" dirty="0">
                <a:solidFill>
                  <a:srgbClr val="F2E5FF"/>
                </a:solidFill>
                <a:effectLst/>
              </a:rPr>
              <a:t>The Metaverse is a massively scaled and interoperable network of real-time rendered 3D virtual worlds and environments which can be experienced synchronously and persistently by an effectively unlimited number of users with an individual sense of presence, and with continuity of data, such as identity, history, entitlements, objects, communications, and payments.</a:t>
            </a:r>
            <a:br>
              <a:rPr lang="en-GB" sz="2800" b="0" i="1" dirty="0">
                <a:solidFill>
                  <a:schemeClr val="bg1"/>
                </a:solidFill>
                <a:effectLst/>
              </a:rPr>
            </a:br>
            <a:r>
              <a:rPr lang="en-GB" sz="1800" i="1" dirty="0">
                <a:solidFill>
                  <a:srgbClr val="D5ABFF"/>
                </a:solidFill>
              </a:rPr>
              <a:t>Source: Matthew Ball (2022)</a:t>
            </a:r>
          </a:p>
        </p:txBody>
      </p:sp>
      <p:grpSp>
        <p:nvGrpSpPr>
          <p:cNvPr id="9" name="Group 8">
            <a:extLst>
              <a:ext uri="{FF2B5EF4-FFF2-40B4-BE49-F238E27FC236}">
                <a16:creationId xmlns:a16="http://schemas.microsoft.com/office/drawing/2014/main" id="{72310629-54F3-EE67-8E00-8842756CC608}"/>
              </a:ext>
            </a:extLst>
          </p:cNvPr>
          <p:cNvGrpSpPr/>
          <p:nvPr/>
        </p:nvGrpSpPr>
        <p:grpSpPr>
          <a:xfrm>
            <a:off x="2459810" y="4337849"/>
            <a:ext cx="12676909" cy="4731336"/>
            <a:chOff x="29084" y="1683370"/>
            <a:chExt cx="17012007" cy="6586554"/>
          </a:xfrm>
        </p:grpSpPr>
        <p:pic>
          <p:nvPicPr>
            <p:cNvPr id="10" name="Graphic 12">
              <a:extLst>
                <a:ext uri="{FF2B5EF4-FFF2-40B4-BE49-F238E27FC236}">
                  <a16:creationId xmlns:a16="http://schemas.microsoft.com/office/drawing/2014/main" id="{0568DB6F-2F69-DE80-8456-BCECA07F26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1994" y="2462918"/>
              <a:ext cx="7714686" cy="4827763"/>
            </a:xfrm>
            <a:prstGeom prst="rect">
              <a:avLst/>
            </a:prstGeom>
            <a:effectLst>
              <a:reflection blurRad="6350" stA="31000" endPos="55000" dir="5400000" sy="-100000" algn="bl" rotWithShape="0"/>
            </a:effectLst>
          </p:spPr>
        </p:pic>
        <p:sp>
          <p:nvSpPr>
            <p:cNvPr id="11" name="TextBox 10">
              <a:extLst>
                <a:ext uri="{FF2B5EF4-FFF2-40B4-BE49-F238E27FC236}">
                  <a16:creationId xmlns:a16="http://schemas.microsoft.com/office/drawing/2014/main" id="{7F7F1A50-4068-06CE-2293-AD8B9BD0CFEA}"/>
                </a:ext>
              </a:extLst>
            </p:cNvPr>
            <p:cNvSpPr txBox="1"/>
            <p:nvPr/>
          </p:nvSpPr>
          <p:spPr>
            <a:xfrm>
              <a:off x="10191913" y="1683370"/>
              <a:ext cx="3389377" cy="595471"/>
            </a:xfrm>
            <a:prstGeom prst="rect">
              <a:avLst/>
            </a:prstGeom>
            <a:noFill/>
          </p:spPr>
          <p:txBody>
            <a:bodyPr wrap="square" rtlCol="0">
              <a:spAutoFit/>
            </a:bodyPr>
            <a:lstStyle/>
            <a:p>
              <a:pPr algn="l">
                <a:lnSpc>
                  <a:spcPct val="120000"/>
                </a:lnSpc>
              </a:pPr>
              <a:r>
                <a:rPr lang="en-GB" sz="2000" dirty="0">
                  <a:solidFill>
                    <a:schemeClr val="bg1"/>
                  </a:solidFill>
                </a:rPr>
                <a:t>DECENTRALIZED</a:t>
              </a:r>
            </a:p>
          </p:txBody>
        </p:sp>
        <p:sp>
          <p:nvSpPr>
            <p:cNvPr id="12" name="TextBox 11">
              <a:extLst>
                <a:ext uri="{FF2B5EF4-FFF2-40B4-BE49-F238E27FC236}">
                  <a16:creationId xmlns:a16="http://schemas.microsoft.com/office/drawing/2014/main" id="{3822B87C-1517-EFB7-E3BC-9346F5A18683}"/>
                </a:ext>
              </a:extLst>
            </p:cNvPr>
            <p:cNvSpPr txBox="1"/>
            <p:nvPr/>
          </p:nvSpPr>
          <p:spPr>
            <a:xfrm>
              <a:off x="11993973" y="3189051"/>
              <a:ext cx="5047118" cy="595471"/>
            </a:xfrm>
            <a:prstGeom prst="rect">
              <a:avLst/>
            </a:prstGeom>
            <a:noFill/>
          </p:spPr>
          <p:txBody>
            <a:bodyPr wrap="square" rtlCol="0">
              <a:spAutoFit/>
            </a:bodyPr>
            <a:lstStyle/>
            <a:p>
              <a:pPr algn="l">
                <a:lnSpc>
                  <a:spcPct val="120000"/>
                </a:lnSpc>
              </a:pPr>
              <a:r>
                <a:rPr lang="en-GB" sz="2000" dirty="0">
                  <a:solidFill>
                    <a:schemeClr val="bg1"/>
                  </a:solidFill>
                </a:rPr>
                <a:t>ECONOMIC SYSTEM</a:t>
              </a:r>
            </a:p>
          </p:txBody>
        </p:sp>
        <p:sp>
          <p:nvSpPr>
            <p:cNvPr id="13" name="TextBox 12">
              <a:extLst>
                <a:ext uri="{FF2B5EF4-FFF2-40B4-BE49-F238E27FC236}">
                  <a16:creationId xmlns:a16="http://schemas.microsoft.com/office/drawing/2014/main" id="{FF5702F6-E534-2935-0CF5-B4248B77579A}"/>
                </a:ext>
              </a:extLst>
            </p:cNvPr>
            <p:cNvSpPr txBox="1"/>
            <p:nvPr/>
          </p:nvSpPr>
          <p:spPr>
            <a:xfrm>
              <a:off x="11659917" y="5047890"/>
              <a:ext cx="5381174" cy="595471"/>
            </a:xfrm>
            <a:prstGeom prst="rect">
              <a:avLst/>
            </a:prstGeom>
            <a:noFill/>
          </p:spPr>
          <p:txBody>
            <a:bodyPr wrap="square" rtlCol="0">
              <a:spAutoFit/>
            </a:bodyPr>
            <a:lstStyle/>
            <a:p>
              <a:pPr algn="l">
                <a:lnSpc>
                  <a:spcPct val="120000"/>
                </a:lnSpc>
              </a:pPr>
              <a:r>
                <a:rPr lang="en-GB" sz="2000" dirty="0">
                  <a:solidFill>
                    <a:schemeClr val="bg1"/>
                  </a:solidFill>
                </a:rPr>
                <a:t>CREATOR ECONOMY</a:t>
              </a:r>
            </a:p>
          </p:txBody>
        </p:sp>
        <p:sp>
          <p:nvSpPr>
            <p:cNvPr id="14" name="TextBox 13">
              <a:extLst>
                <a:ext uri="{FF2B5EF4-FFF2-40B4-BE49-F238E27FC236}">
                  <a16:creationId xmlns:a16="http://schemas.microsoft.com/office/drawing/2014/main" id="{8AE47E96-4374-5211-53AB-EF1CAC09F616}"/>
                </a:ext>
              </a:extLst>
            </p:cNvPr>
            <p:cNvSpPr txBox="1"/>
            <p:nvPr/>
          </p:nvSpPr>
          <p:spPr>
            <a:xfrm>
              <a:off x="3090936" y="1722364"/>
              <a:ext cx="3389377" cy="782207"/>
            </a:xfrm>
            <a:prstGeom prst="rect">
              <a:avLst/>
            </a:prstGeom>
            <a:noFill/>
          </p:spPr>
          <p:txBody>
            <a:bodyPr wrap="square" rtlCol="0">
              <a:spAutoFit/>
            </a:bodyPr>
            <a:lstStyle/>
            <a:p>
              <a:pPr algn="r">
                <a:lnSpc>
                  <a:spcPct val="120000"/>
                </a:lnSpc>
              </a:pPr>
              <a:r>
                <a:rPr lang="en-GB" sz="2800" b="1" dirty="0">
                  <a:solidFill>
                    <a:srgbClr val="D5ABFF"/>
                  </a:solidFill>
                </a:rPr>
                <a:t>IMMERSIVE</a:t>
              </a:r>
              <a:endParaRPr lang="en-GB" sz="2000" b="1" dirty="0">
                <a:solidFill>
                  <a:srgbClr val="D5ABFF"/>
                </a:solidFill>
              </a:endParaRPr>
            </a:p>
          </p:txBody>
        </p:sp>
        <p:sp>
          <p:nvSpPr>
            <p:cNvPr id="15" name="TextBox 14">
              <a:extLst>
                <a:ext uri="{FF2B5EF4-FFF2-40B4-BE49-F238E27FC236}">
                  <a16:creationId xmlns:a16="http://schemas.microsoft.com/office/drawing/2014/main" id="{CE3D5A64-A044-772B-2370-5C86A4CA32D1}"/>
                </a:ext>
              </a:extLst>
            </p:cNvPr>
            <p:cNvSpPr txBox="1"/>
            <p:nvPr/>
          </p:nvSpPr>
          <p:spPr>
            <a:xfrm>
              <a:off x="29084" y="3476161"/>
              <a:ext cx="4566503" cy="595471"/>
            </a:xfrm>
            <a:prstGeom prst="rect">
              <a:avLst/>
            </a:prstGeom>
            <a:noFill/>
          </p:spPr>
          <p:txBody>
            <a:bodyPr wrap="square" rtlCol="0">
              <a:spAutoFit/>
            </a:bodyPr>
            <a:lstStyle/>
            <a:p>
              <a:pPr algn="r">
                <a:lnSpc>
                  <a:spcPct val="120000"/>
                </a:lnSpc>
              </a:pPr>
              <a:r>
                <a:rPr lang="en-GB" sz="2000" dirty="0">
                  <a:solidFill>
                    <a:schemeClr val="bg1"/>
                  </a:solidFill>
                </a:rPr>
                <a:t>COMPUTATIONAL POWER</a:t>
              </a:r>
            </a:p>
          </p:txBody>
        </p:sp>
        <p:sp>
          <p:nvSpPr>
            <p:cNvPr id="16" name="TextBox 15">
              <a:extLst>
                <a:ext uri="{FF2B5EF4-FFF2-40B4-BE49-F238E27FC236}">
                  <a16:creationId xmlns:a16="http://schemas.microsoft.com/office/drawing/2014/main" id="{2D74462D-8E08-40D8-338F-6662C821D998}"/>
                </a:ext>
              </a:extLst>
            </p:cNvPr>
            <p:cNvSpPr txBox="1"/>
            <p:nvPr/>
          </p:nvSpPr>
          <p:spPr>
            <a:xfrm>
              <a:off x="860863" y="5266936"/>
              <a:ext cx="2693635" cy="595471"/>
            </a:xfrm>
            <a:prstGeom prst="rect">
              <a:avLst/>
            </a:prstGeom>
            <a:noFill/>
          </p:spPr>
          <p:txBody>
            <a:bodyPr wrap="square" rtlCol="0">
              <a:spAutoFit/>
            </a:bodyPr>
            <a:lstStyle/>
            <a:p>
              <a:pPr algn="r">
                <a:lnSpc>
                  <a:spcPct val="120000"/>
                </a:lnSpc>
              </a:pPr>
              <a:r>
                <a:rPr lang="en-GB" sz="2000" dirty="0">
                  <a:solidFill>
                    <a:schemeClr val="bg1"/>
                  </a:solidFill>
                </a:rPr>
                <a:t>PERSISTENT</a:t>
              </a:r>
            </a:p>
          </p:txBody>
        </p:sp>
        <p:sp>
          <p:nvSpPr>
            <p:cNvPr id="17" name="TextBox 16">
              <a:extLst>
                <a:ext uri="{FF2B5EF4-FFF2-40B4-BE49-F238E27FC236}">
                  <a16:creationId xmlns:a16="http://schemas.microsoft.com/office/drawing/2014/main" id="{68BA7FC0-63C7-8B11-EE9F-022C036322E2}"/>
                </a:ext>
              </a:extLst>
            </p:cNvPr>
            <p:cNvSpPr txBox="1"/>
            <p:nvPr/>
          </p:nvSpPr>
          <p:spPr>
            <a:xfrm>
              <a:off x="1439718" y="7253955"/>
              <a:ext cx="2693635" cy="595471"/>
            </a:xfrm>
            <a:prstGeom prst="rect">
              <a:avLst/>
            </a:prstGeom>
            <a:noFill/>
          </p:spPr>
          <p:txBody>
            <a:bodyPr wrap="square" rtlCol="0">
              <a:spAutoFit/>
            </a:bodyPr>
            <a:lstStyle/>
            <a:p>
              <a:pPr algn="r">
                <a:lnSpc>
                  <a:spcPct val="120000"/>
                </a:lnSpc>
              </a:pPr>
              <a:r>
                <a:rPr lang="en-GB" sz="2000" dirty="0">
                  <a:solidFill>
                    <a:schemeClr val="bg1"/>
                  </a:solidFill>
                </a:rPr>
                <a:t>REAL-TIME</a:t>
              </a:r>
            </a:p>
          </p:txBody>
        </p:sp>
        <p:sp>
          <p:nvSpPr>
            <p:cNvPr id="18" name="TextBox 17">
              <a:extLst>
                <a:ext uri="{FF2B5EF4-FFF2-40B4-BE49-F238E27FC236}">
                  <a16:creationId xmlns:a16="http://schemas.microsoft.com/office/drawing/2014/main" id="{259B64F4-0C68-18BC-1D49-D900327FF9E7}"/>
                </a:ext>
              </a:extLst>
            </p:cNvPr>
            <p:cNvSpPr txBox="1"/>
            <p:nvPr/>
          </p:nvSpPr>
          <p:spPr>
            <a:xfrm>
              <a:off x="4225590" y="7674453"/>
              <a:ext cx="2693635" cy="595471"/>
            </a:xfrm>
            <a:prstGeom prst="rect">
              <a:avLst/>
            </a:prstGeom>
            <a:noFill/>
          </p:spPr>
          <p:txBody>
            <a:bodyPr wrap="square" rtlCol="0">
              <a:spAutoFit/>
            </a:bodyPr>
            <a:lstStyle/>
            <a:p>
              <a:pPr algn="r">
                <a:lnSpc>
                  <a:spcPct val="120000"/>
                </a:lnSpc>
              </a:pPr>
              <a:r>
                <a:rPr lang="en-GB" sz="2000" dirty="0">
                  <a:solidFill>
                    <a:schemeClr val="bg1"/>
                  </a:solidFill>
                </a:rPr>
                <a:t>SOCIAL</a:t>
              </a:r>
            </a:p>
          </p:txBody>
        </p:sp>
        <p:sp>
          <p:nvSpPr>
            <p:cNvPr id="19" name="TextBox 18">
              <a:extLst>
                <a:ext uri="{FF2B5EF4-FFF2-40B4-BE49-F238E27FC236}">
                  <a16:creationId xmlns:a16="http://schemas.microsoft.com/office/drawing/2014/main" id="{5CB1097A-C1B3-B570-DB5D-F2149CD974C9}"/>
                </a:ext>
              </a:extLst>
            </p:cNvPr>
            <p:cNvSpPr txBox="1"/>
            <p:nvPr/>
          </p:nvSpPr>
          <p:spPr>
            <a:xfrm>
              <a:off x="11552545" y="7526827"/>
              <a:ext cx="4057487" cy="595471"/>
            </a:xfrm>
            <a:prstGeom prst="rect">
              <a:avLst/>
            </a:prstGeom>
            <a:noFill/>
          </p:spPr>
          <p:txBody>
            <a:bodyPr wrap="square" rtlCol="0">
              <a:spAutoFit/>
            </a:bodyPr>
            <a:lstStyle/>
            <a:p>
              <a:pPr algn="l">
                <a:lnSpc>
                  <a:spcPct val="120000"/>
                </a:lnSpc>
              </a:pPr>
              <a:r>
                <a:rPr lang="en-GB" sz="2000" dirty="0">
                  <a:solidFill>
                    <a:schemeClr val="bg1"/>
                  </a:solidFill>
                </a:rPr>
                <a:t>INTEROPERABLE</a:t>
              </a:r>
            </a:p>
          </p:txBody>
        </p:sp>
      </p:grpSp>
      <p:sp>
        <p:nvSpPr>
          <p:cNvPr id="20" name="Rectangle 19">
            <a:extLst>
              <a:ext uri="{FF2B5EF4-FFF2-40B4-BE49-F238E27FC236}">
                <a16:creationId xmlns:a16="http://schemas.microsoft.com/office/drawing/2014/main" id="{0969E5CF-D6DC-8C67-B11B-49BB03B371AB}"/>
              </a:ext>
            </a:extLst>
          </p:cNvPr>
          <p:cNvSpPr/>
          <p:nvPr/>
        </p:nvSpPr>
        <p:spPr>
          <a:xfrm>
            <a:off x="16535399" y="4321657"/>
            <a:ext cx="435791" cy="2195543"/>
          </a:xfrm>
          <a:prstGeom prst="rect">
            <a:avLst/>
          </a:prstGeom>
          <a:solidFill>
            <a:srgbClr val="A893D9">
              <a:alpha val="39000"/>
            </a:srgbClr>
          </a:solidFill>
          <a:ln w="28575">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sz="6600" dirty="0">
              <a:solidFill>
                <a:schemeClr val="bg1"/>
              </a:solidFill>
            </a:endParaRPr>
          </a:p>
        </p:txBody>
      </p:sp>
      <p:sp>
        <p:nvSpPr>
          <p:cNvPr id="21" name="Rectangle 20">
            <a:extLst>
              <a:ext uri="{FF2B5EF4-FFF2-40B4-BE49-F238E27FC236}">
                <a16:creationId xmlns:a16="http://schemas.microsoft.com/office/drawing/2014/main" id="{442386A0-F68C-3B92-4B23-695BD5443E51}"/>
              </a:ext>
            </a:extLst>
          </p:cNvPr>
          <p:cNvSpPr/>
          <p:nvPr/>
        </p:nvSpPr>
        <p:spPr>
          <a:xfrm>
            <a:off x="417809" y="6517200"/>
            <a:ext cx="344192" cy="1571668"/>
          </a:xfrm>
          <a:prstGeom prst="rect">
            <a:avLst/>
          </a:prstGeom>
          <a:solidFill>
            <a:srgbClr val="A893D9">
              <a:alpha val="39000"/>
            </a:srgbClr>
          </a:solidFill>
          <a:ln w="28575">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sz="6600" dirty="0">
              <a:solidFill>
                <a:schemeClr val="bg1"/>
              </a:solidFill>
            </a:endParaRPr>
          </a:p>
        </p:txBody>
      </p:sp>
      <p:pic>
        <p:nvPicPr>
          <p:cNvPr id="23" name="Content Placeholder 7" descr="A black background with a black square&#10;&#10;Description automatically generated with medium confidence">
            <a:extLst>
              <a:ext uri="{FF2B5EF4-FFF2-40B4-BE49-F238E27FC236}">
                <a16:creationId xmlns:a16="http://schemas.microsoft.com/office/drawing/2014/main" id="{5EC5DD5E-36F4-F53A-D675-A62A086E3EC0}"/>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11364" t="25415" r="12702" b="39204"/>
          <a:stretch/>
        </p:blipFill>
        <p:spPr>
          <a:xfrm>
            <a:off x="4317597" y="4491378"/>
            <a:ext cx="720761" cy="335832"/>
          </a:xfrm>
          <a:prstGeom prst="rect">
            <a:avLst/>
          </a:prstGeom>
          <a:noFill/>
          <a:effectLst>
            <a:glow rad="76200">
              <a:srgbClr val="F2E5FF">
                <a:alpha val="29000"/>
              </a:srgbClr>
            </a:glow>
          </a:effectLst>
        </p:spPr>
      </p:pic>
      <p:cxnSp>
        <p:nvCxnSpPr>
          <p:cNvPr id="2" name="Straight Connector 1">
            <a:extLst>
              <a:ext uri="{FF2B5EF4-FFF2-40B4-BE49-F238E27FC236}">
                <a16:creationId xmlns:a16="http://schemas.microsoft.com/office/drawing/2014/main" id="{B202BFDA-C690-F7AB-5C24-645BC7C3C91F}"/>
              </a:ext>
            </a:extLst>
          </p:cNvPr>
          <p:cNvCxnSpPr>
            <a:cxnSpLocks/>
          </p:cNvCxnSpPr>
          <p:nvPr/>
        </p:nvCxnSpPr>
        <p:spPr>
          <a:xfrm>
            <a:off x="1480620" y="1263244"/>
            <a:ext cx="1518178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ECDA28-9C3F-AB97-F836-088D106253BF}"/>
              </a:ext>
            </a:extLst>
          </p:cNvPr>
          <p:cNvCxnSpPr>
            <a:cxnSpLocks/>
          </p:cNvCxnSpPr>
          <p:nvPr/>
        </p:nvCxnSpPr>
        <p:spPr>
          <a:xfrm>
            <a:off x="1480620" y="3308130"/>
            <a:ext cx="1518178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96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CE3140AC-963B-6F44-C54E-4C54161BBC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875DEB-1972-BFB8-21E8-3148ABB465E5}"/>
              </a:ext>
            </a:extLst>
          </p:cNvPr>
          <p:cNvSpPr>
            <a:spLocks noGrp="1"/>
          </p:cNvSpPr>
          <p:nvPr>
            <p:ph type="sldNum" sz="quarter" idx="12"/>
          </p:nvPr>
        </p:nvSpPr>
        <p:spPr/>
        <p:txBody>
          <a:bodyPr/>
          <a:lstStyle/>
          <a:p>
            <a:fld id="{7AE184E0-0BD4-4705-A12B-9B71DDE63301}" type="slidenum">
              <a:rPr lang="nl-BE" noProof="0" smtClean="0"/>
              <a:t>11</a:t>
            </a:fld>
            <a:endParaRPr lang="nl-BE" noProof="0" dirty="0"/>
          </a:p>
        </p:txBody>
      </p:sp>
      <p:grpSp>
        <p:nvGrpSpPr>
          <p:cNvPr id="20" name="Group 19">
            <a:extLst>
              <a:ext uri="{FF2B5EF4-FFF2-40B4-BE49-F238E27FC236}">
                <a16:creationId xmlns:a16="http://schemas.microsoft.com/office/drawing/2014/main" id="{9CA333A1-313F-C865-F2C7-54AC98F40AA6}"/>
              </a:ext>
            </a:extLst>
          </p:cNvPr>
          <p:cNvGrpSpPr/>
          <p:nvPr/>
        </p:nvGrpSpPr>
        <p:grpSpPr>
          <a:xfrm>
            <a:off x="391226" y="426305"/>
            <a:ext cx="1994396" cy="1833417"/>
            <a:chOff x="2729345" y="2299854"/>
            <a:chExt cx="4710546" cy="5278582"/>
          </a:xfrm>
        </p:grpSpPr>
        <p:sp>
          <p:nvSpPr>
            <p:cNvPr id="21" name="Isosceles Triangle 20">
              <a:extLst>
                <a:ext uri="{FF2B5EF4-FFF2-40B4-BE49-F238E27FC236}">
                  <a16:creationId xmlns:a16="http://schemas.microsoft.com/office/drawing/2014/main" id="{503A8651-ECC1-2AA2-5139-9010F5FD5E2D}"/>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79BF8B94-473E-8496-10EF-F97390B63C29}"/>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cxnSp>
        <p:nvCxnSpPr>
          <p:cNvPr id="24" name="Straight Connector 23">
            <a:extLst>
              <a:ext uri="{FF2B5EF4-FFF2-40B4-BE49-F238E27FC236}">
                <a16:creationId xmlns:a16="http://schemas.microsoft.com/office/drawing/2014/main" id="{A5BE67AA-BCF6-B1E8-E93B-880831A6C1FC}"/>
              </a:ext>
            </a:extLst>
          </p:cNvPr>
          <p:cNvCxnSpPr>
            <a:cxnSpLocks/>
          </p:cNvCxnSpPr>
          <p:nvPr/>
        </p:nvCxnSpPr>
        <p:spPr>
          <a:xfrm>
            <a:off x="2923308" y="246713"/>
            <a:ext cx="0" cy="9260174"/>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E43E46B5-8660-5108-6D61-769397E26EE6}"/>
              </a:ext>
            </a:extLst>
          </p:cNvPr>
          <p:cNvSpPr>
            <a:spLocks noGrp="1"/>
          </p:cNvSpPr>
          <p:nvPr>
            <p:ph type="title"/>
          </p:nvPr>
        </p:nvSpPr>
        <p:spPr>
          <a:xfrm>
            <a:off x="3048000" y="252000"/>
            <a:ext cx="13487399" cy="863693"/>
          </a:xfrm>
        </p:spPr>
        <p:txBody>
          <a:bodyPr/>
          <a:lstStyle/>
          <a:p>
            <a:r>
              <a:rPr lang="en-US" sz="5000" dirty="0">
                <a:solidFill>
                  <a:srgbClr val="F2E5FF"/>
                </a:solidFill>
                <a:uFill>
                  <a:solidFill>
                    <a:srgbClr val="F2E5FF"/>
                  </a:solidFill>
                </a:uFill>
              </a:rPr>
              <a:t>Neural data as metaverse enabler</a:t>
            </a:r>
            <a:endParaRPr lang="en-BE" sz="5000" dirty="0">
              <a:solidFill>
                <a:srgbClr val="F2E5FF"/>
              </a:solidFill>
              <a:uFill>
                <a:solidFill>
                  <a:srgbClr val="F2E5FF"/>
                </a:solidFill>
              </a:uFill>
            </a:endParaRPr>
          </a:p>
        </p:txBody>
      </p:sp>
      <p:pic>
        <p:nvPicPr>
          <p:cNvPr id="29" name="Content Placeholder 7" descr="A black background with a black square&#10;&#10;Description automatically generated with medium confidence">
            <a:extLst>
              <a:ext uri="{FF2B5EF4-FFF2-40B4-BE49-F238E27FC236}">
                <a16:creationId xmlns:a16="http://schemas.microsoft.com/office/drawing/2014/main" id="{1EEAF239-A4BA-86A1-AC6C-B7DD5DAF5F56}"/>
              </a:ext>
            </a:extLst>
          </p:cNvPr>
          <p:cNvPicPr>
            <a:picLocks noGrp="1" noChangeAspect="1"/>
          </p:cNvPicPr>
          <p:nvPr>
            <p:ph idx="1"/>
          </p:nvPr>
        </p:nvPicPr>
        <p:blipFill rotWithShape="1">
          <a:blip r:embed="rId2" cstate="print">
            <a:lum bright="70000" contrast="-70000"/>
            <a:extLst>
              <a:ext uri="{28A0092B-C50C-407E-A947-70E740481C1C}">
                <a14:useLocalDpi xmlns:a14="http://schemas.microsoft.com/office/drawing/2010/main" val="0"/>
              </a:ext>
            </a:extLst>
          </a:blip>
          <a:srcRect l="11364" t="25415" r="12702" b="39204"/>
          <a:stretch/>
        </p:blipFill>
        <p:spPr>
          <a:xfrm>
            <a:off x="3263387" y="1519091"/>
            <a:ext cx="720761" cy="335832"/>
          </a:xfrm>
          <a:prstGeom prst="rect">
            <a:avLst/>
          </a:prstGeom>
          <a:noFill/>
          <a:effectLst>
            <a:glow rad="76200">
              <a:srgbClr val="F2E5FF">
                <a:alpha val="29000"/>
              </a:srgbClr>
            </a:glow>
          </a:effectLst>
        </p:spPr>
      </p:pic>
      <p:sp>
        <p:nvSpPr>
          <p:cNvPr id="30" name="Content Placeholder 4">
            <a:extLst>
              <a:ext uri="{FF2B5EF4-FFF2-40B4-BE49-F238E27FC236}">
                <a16:creationId xmlns:a16="http://schemas.microsoft.com/office/drawing/2014/main" id="{8885498A-F590-99B1-8CED-A45BE062012F}"/>
              </a:ext>
            </a:extLst>
          </p:cNvPr>
          <p:cNvSpPr txBox="1">
            <a:spLocks/>
          </p:cNvSpPr>
          <p:nvPr/>
        </p:nvSpPr>
        <p:spPr>
          <a:xfrm>
            <a:off x="4309088" y="1368532"/>
            <a:ext cx="12828985" cy="639427"/>
          </a:xfrm>
          <a:prstGeom prst="rect">
            <a:avLst/>
          </a:prstGeom>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en-US" sz="2800" b="1" dirty="0">
                <a:solidFill>
                  <a:srgbClr val="D5ABFF"/>
                </a:solidFill>
              </a:rPr>
              <a:t>Persistent and highly immersive, hyper-realistic and interactive nature</a:t>
            </a:r>
            <a:endParaRPr lang="en-GB" sz="2800" b="1" dirty="0">
              <a:solidFill>
                <a:srgbClr val="D5AB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Font typeface="Arial" panose="020B0604020202020204" pitchFamily="34" charset="0"/>
              <a:buNone/>
            </a:pPr>
            <a:endParaRPr lang="en-GB" sz="4000" dirty="0">
              <a:solidFill>
                <a:srgbClr val="F2E5FF"/>
              </a:solidFill>
            </a:endParaRPr>
          </a:p>
        </p:txBody>
      </p:sp>
      <p:sp>
        <p:nvSpPr>
          <p:cNvPr id="3" name="TextBox 2">
            <a:extLst>
              <a:ext uri="{FF2B5EF4-FFF2-40B4-BE49-F238E27FC236}">
                <a16:creationId xmlns:a16="http://schemas.microsoft.com/office/drawing/2014/main" id="{53035E57-84A6-1F47-568B-9E8F7A868BE2}"/>
              </a:ext>
            </a:extLst>
          </p:cNvPr>
          <p:cNvSpPr txBox="1"/>
          <p:nvPr/>
        </p:nvSpPr>
        <p:spPr>
          <a:xfrm>
            <a:off x="5080000" y="2007959"/>
            <a:ext cx="11248570" cy="1200329"/>
          </a:xfrm>
          <a:prstGeom prst="rect">
            <a:avLst/>
          </a:prstGeom>
          <a:noFill/>
        </p:spPr>
        <p:txBody>
          <a:bodyPr wrap="square">
            <a:spAutoFit/>
          </a:bodyPr>
          <a:lstStyle>
            <a:defPPr>
              <a:defRPr lang="en-US"/>
            </a:defPPr>
            <a:lvl1pPr algn="just">
              <a:defRPr sz="1600" i="1">
                <a:solidFill>
                  <a:schemeClr val="tx2"/>
                </a:solidFill>
              </a:defRPr>
            </a:lvl1pPr>
          </a:lstStyle>
          <a:p>
            <a:pPr algn="l"/>
            <a:r>
              <a:rPr lang="en-GB" sz="2400" i="0" dirty="0">
                <a:solidFill>
                  <a:srgbClr val="F2E5FF"/>
                </a:solidFill>
              </a:rPr>
              <a:t>Virtual environment tailored to user preferences (‘</a:t>
            </a:r>
            <a:r>
              <a:rPr lang="en-GB" sz="2400" i="0" dirty="0" err="1">
                <a:solidFill>
                  <a:srgbClr val="F2E5FF"/>
                </a:solidFill>
              </a:rPr>
              <a:t>immersiveness</a:t>
            </a:r>
            <a:r>
              <a:rPr lang="en-GB" sz="2400" i="0" dirty="0">
                <a:solidFill>
                  <a:srgbClr val="F2E5FF"/>
                </a:solidFill>
              </a:rPr>
              <a:t>’);</a:t>
            </a:r>
          </a:p>
          <a:p>
            <a:pPr algn="l"/>
            <a:endParaRPr lang="en-GB" sz="2400" i="0" dirty="0">
              <a:solidFill>
                <a:srgbClr val="F2E5FF"/>
              </a:solidFill>
            </a:endParaRPr>
          </a:p>
          <a:p>
            <a:pPr algn="l"/>
            <a:r>
              <a:rPr lang="en-GB" sz="2400" i="0" dirty="0">
                <a:solidFill>
                  <a:srgbClr val="F2E5FF"/>
                </a:solidFill>
              </a:rPr>
              <a:t>Blurred lines between ‘real’ and ‘virtual’;</a:t>
            </a:r>
          </a:p>
        </p:txBody>
      </p:sp>
      <p:sp>
        <p:nvSpPr>
          <p:cNvPr id="12" name="Google Shape;1147;p77">
            <a:extLst>
              <a:ext uri="{FF2B5EF4-FFF2-40B4-BE49-F238E27FC236}">
                <a16:creationId xmlns:a16="http://schemas.microsoft.com/office/drawing/2014/main" id="{C3EABBD5-A818-09EE-9B0E-96FE8E0A9E08}"/>
              </a:ext>
            </a:extLst>
          </p:cNvPr>
          <p:cNvSpPr/>
          <p:nvPr/>
        </p:nvSpPr>
        <p:spPr>
          <a:xfrm>
            <a:off x="4726369" y="2112964"/>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47;p77">
            <a:extLst>
              <a:ext uri="{FF2B5EF4-FFF2-40B4-BE49-F238E27FC236}">
                <a16:creationId xmlns:a16="http://schemas.microsoft.com/office/drawing/2014/main" id="{96FEB071-EA1F-F331-194F-1E30E3E9A028}"/>
              </a:ext>
            </a:extLst>
          </p:cNvPr>
          <p:cNvSpPr/>
          <p:nvPr/>
        </p:nvSpPr>
        <p:spPr>
          <a:xfrm>
            <a:off x="4726369" y="2817946"/>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a:extLst>
              <a:ext uri="{FF2B5EF4-FFF2-40B4-BE49-F238E27FC236}">
                <a16:creationId xmlns:a16="http://schemas.microsoft.com/office/drawing/2014/main" id="{04DEB8BD-E0A7-BA72-7A6E-912985EFBF23}"/>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2</a:t>
            </a:r>
            <a:endParaRPr lang="en-BE" sz="3200" dirty="0">
              <a:solidFill>
                <a:srgbClr val="F2E5FF"/>
              </a:solidFill>
            </a:endParaRPr>
          </a:p>
        </p:txBody>
      </p:sp>
      <p:sp>
        <p:nvSpPr>
          <p:cNvPr id="2" name="Content Placeholder 4">
            <a:extLst>
              <a:ext uri="{FF2B5EF4-FFF2-40B4-BE49-F238E27FC236}">
                <a16:creationId xmlns:a16="http://schemas.microsoft.com/office/drawing/2014/main" id="{F1320066-25DC-0BCC-7DDE-F0486DDE045D}"/>
              </a:ext>
            </a:extLst>
          </p:cNvPr>
          <p:cNvSpPr txBox="1">
            <a:spLocks/>
          </p:cNvSpPr>
          <p:nvPr/>
        </p:nvSpPr>
        <p:spPr>
          <a:xfrm>
            <a:off x="4289792" y="3528001"/>
            <a:ext cx="12828985" cy="863693"/>
          </a:xfrm>
          <a:prstGeom prst="rect">
            <a:avLst/>
          </a:prstGeom>
        </p:spPr>
        <p:txBody>
          <a:bodyPr vert="horz" lIns="91440" tIns="45720" rIns="91440" bIns="45720" rtlCol="0">
            <a:normAutofit fontScale="77500" lnSpcReduction="20000"/>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en-US" sz="3600" b="1" dirty="0">
                <a:solidFill>
                  <a:srgbClr val="D5ABFF"/>
                </a:solidFill>
              </a:rPr>
              <a:t>Achieved by convergence of AI, neurotechnology and virtual sensor data;</a:t>
            </a: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Font typeface="Arial" panose="020B0604020202020204" pitchFamily="34" charset="0"/>
              <a:buNone/>
            </a:pPr>
            <a:endParaRPr lang="en-GB" sz="4000" dirty="0">
              <a:solidFill>
                <a:srgbClr val="F2E5FF"/>
              </a:solidFill>
            </a:endParaRPr>
          </a:p>
        </p:txBody>
      </p:sp>
      <p:sp>
        <p:nvSpPr>
          <p:cNvPr id="5" name="TextBox 4">
            <a:extLst>
              <a:ext uri="{FF2B5EF4-FFF2-40B4-BE49-F238E27FC236}">
                <a16:creationId xmlns:a16="http://schemas.microsoft.com/office/drawing/2014/main" id="{ACD05495-F5EA-3C1D-F797-2FA0BB9198E0}"/>
              </a:ext>
            </a:extLst>
          </p:cNvPr>
          <p:cNvSpPr txBox="1"/>
          <p:nvPr/>
        </p:nvSpPr>
        <p:spPr>
          <a:xfrm>
            <a:off x="5099295" y="4208068"/>
            <a:ext cx="11248570" cy="1569660"/>
          </a:xfrm>
          <a:prstGeom prst="rect">
            <a:avLst/>
          </a:prstGeom>
          <a:noFill/>
        </p:spPr>
        <p:txBody>
          <a:bodyPr wrap="square">
            <a:spAutoFit/>
          </a:bodyPr>
          <a:lstStyle>
            <a:defPPr>
              <a:defRPr lang="en-US"/>
            </a:defPPr>
            <a:lvl1pPr algn="just">
              <a:defRPr sz="1600" i="1">
                <a:solidFill>
                  <a:schemeClr val="tx2"/>
                </a:solidFill>
              </a:defRPr>
            </a:lvl1pPr>
          </a:lstStyle>
          <a:p>
            <a:pPr algn="l"/>
            <a:r>
              <a:rPr lang="en-US" sz="2400" i="0" dirty="0">
                <a:solidFill>
                  <a:srgbClr val="F2E5FF"/>
                </a:solidFill>
              </a:rPr>
              <a:t>Enabling processing of increasingly more invasive forms of user data, incl. neural data (‘</a:t>
            </a:r>
            <a:r>
              <a:rPr lang="en-US" sz="2400" b="1" i="0" dirty="0">
                <a:solidFill>
                  <a:srgbClr val="D5ABFF"/>
                </a:solidFill>
              </a:rPr>
              <a:t>read</a:t>
            </a:r>
            <a:r>
              <a:rPr lang="en-US" sz="2400" i="0" dirty="0">
                <a:solidFill>
                  <a:srgbClr val="F2E5FF"/>
                </a:solidFill>
              </a:rPr>
              <a:t>’);</a:t>
            </a:r>
          </a:p>
          <a:p>
            <a:pPr algn="l"/>
            <a:endParaRPr lang="en-US" sz="2400" i="0" dirty="0">
              <a:solidFill>
                <a:srgbClr val="F2E5FF"/>
              </a:solidFill>
            </a:endParaRPr>
          </a:p>
          <a:p>
            <a:pPr algn="l"/>
            <a:r>
              <a:rPr lang="en-US" sz="2400" i="0" dirty="0">
                <a:solidFill>
                  <a:srgbClr val="F2E5FF"/>
                </a:solidFill>
              </a:rPr>
              <a:t>Involuntarily and unconsciously;</a:t>
            </a:r>
          </a:p>
        </p:txBody>
      </p:sp>
      <p:sp>
        <p:nvSpPr>
          <p:cNvPr id="6" name="Google Shape;1147;p77">
            <a:extLst>
              <a:ext uri="{FF2B5EF4-FFF2-40B4-BE49-F238E27FC236}">
                <a16:creationId xmlns:a16="http://schemas.microsoft.com/office/drawing/2014/main" id="{567C46C7-D969-872B-FCE8-C028576583DE}"/>
              </a:ext>
            </a:extLst>
          </p:cNvPr>
          <p:cNvSpPr/>
          <p:nvPr/>
        </p:nvSpPr>
        <p:spPr>
          <a:xfrm>
            <a:off x="4726368" y="4308008"/>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7;p77">
            <a:extLst>
              <a:ext uri="{FF2B5EF4-FFF2-40B4-BE49-F238E27FC236}">
                <a16:creationId xmlns:a16="http://schemas.microsoft.com/office/drawing/2014/main" id="{8DFD2B5C-D900-650D-646A-2116C281256A}"/>
              </a:ext>
            </a:extLst>
          </p:cNvPr>
          <p:cNvSpPr/>
          <p:nvPr/>
        </p:nvSpPr>
        <p:spPr>
          <a:xfrm>
            <a:off x="4726368" y="5386671"/>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Content Placeholder 7" descr="A black background with a black square&#10;&#10;Description automatically generated with medium confidence">
            <a:extLst>
              <a:ext uri="{FF2B5EF4-FFF2-40B4-BE49-F238E27FC236}">
                <a16:creationId xmlns:a16="http://schemas.microsoft.com/office/drawing/2014/main" id="{911EA98C-DD42-61B5-2813-07CFFAA6FC34}"/>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1364" t="25415" r="12702" b="39204"/>
          <a:stretch/>
        </p:blipFill>
        <p:spPr>
          <a:xfrm>
            <a:off x="3274774" y="3600284"/>
            <a:ext cx="720761" cy="335832"/>
          </a:xfrm>
          <a:prstGeom prst="rect">
            <a:avLst/>
          </a:prstGeom>
          <a:noFill/>
          <a:effectLst>
            <a:glow rad="76200">
              <a:srgbClr val="F2E5FF">
                <a:alpha val="29000"/>
              </a:srgbClr>
            </a:glow>
          </a:effectLst>
        </p:spPr>
      </p:pic>
    </p:spTree>
    <p:extLst>
      <p:ext uri="{BB962C8B-B14F-4D97-AF65-F5344CB8AC3E}">
        <p14:creationId xmlns:p14="http://schemas.microsoft.com/office/powerpoint/2010/main" val="183205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045F2148-CAA6-F19D-F14F-EE68E5E147A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815BE1-1D8F-7DB1-38CE-4197E8DB88C3}"/>
              </a:ext>
            </a:extLst>
          </p:cNvPr>
          <p:cNvSpPr>
            <a:spLocks noGrp="1"/>
          </p:cNvSpPr>
          <p:nvPr>
            <p:ph type="sldNum" sz="quarter" idx="12"/>
          </p:nvPr>
        </p:nvSpPr>
        <p:spPr/>
        <p:txBody>
          <a:bodyPr/>
          <a:lstStyle/>
          <a:p>
            <a:fld id="{7AE184E0-0BD4-4705-A12B-9B71DDE63301}" type="slidenum">
              <a:rPr lang="nl-BE" noProof="0" smtClean="0"/>
              <a:t>12</a:t>
            </a:fld>
            <a:endParaRPr lang="nl-BE" noProof="0" dirty="0"/>
          </a:p>
        </p:txBody>
      </p:sp>
      <p:grpSp>
        <p:nvGrpSpPr>
          <p:cNvPr id="20" name="Group 19">
            <a:extLst>
              <a:ext uri="{FF2B5EF4-FFF2-40B4-BE49-F238E27FC236}">
                <a16:creationId xmlns:a16="http://schemas.microsoft.com/office/drawing/2014/main" id="{1955722F-575A-B9C7-51A8-720A44F7BD82}"/>
              </a:ext>
            </a:extLst>
          </p:cNvPr>
          <p:cNvGrpSpPr/>
          <p:nvPr/>
        </p:nvGrpSpPr>
        <p:grpSpPr>
          <a:xfrm>
            <a:off x="391226" y="426305"/>
            <a:ext cx="1994396" cy="1833417"/>
            <a:chOff x="2729345" y="2299854"/>
            <a:chExt cx="4710546" cy="5278582"/>
          </a:xfrm>
        </p:grpSpPr>
        <p:sp>
          <p:nvSpPr>
            <p:cNvPr id="21" name="Isosceles Triangle 20">
              <a:extLst>
                <a:ext uri="{FF2B5EF4-FFF2-40B4-BE49-F238E27FC236}">
                  <a16:creationId xmlns:a16="http://schemas.microsoft.com/office/drawing/2014/main" id="{12B3871F-3DD8-B693-4DF0-9C5817ADE229}"/>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EDEE81F7-6B31-89AD-9E60-C28782FA04F5}"/>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cxnSp>
        <p:nvCxnSpPr>
          <p:cNvPr id="24" name="Straight Connector 23">
            <a:extLst>
              <a:ext uri="{FF2B5EF4-FFF2-40B4-BE49-F238E27FC236}">
                <a16:creationId xmlns:a16="http://schemas.microsoft.com/office/drawing/2014/main" id="{BD629B7E-57E1-A6CA-5395-6EAD4CEA2C31}"/>
              </a:ext>
            </a:extLst>
          </p:cNvPr>
          <p:cNvCxnSpPr>
            <a:cxnSpLocks/>
          </p:cNvCxnSpPr>
          <p:nvPr/>
        </p:nvCxnSpPr>
        <p:spPr>
          <a:xfrm>
            <a:off x="2923308" y="246713"/>
            <a:ext cx="0" cy="9260174"/>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A560F026-6A36-D74D-480C-0C259CAB7749}"/>
              </a:ext>
            </a:extLst>
          </p:cNvPr>
          <p:cNvSpPr>
            <a:spLocks noGrp="1"/>
          </p:cNvSpPr>
          <p:nvPr>
            <p:ph type="title"/>
          </p:nvPr>
        </p:nvSpPr>
        <p:spPr>
          <a:xfrm>
            <a:off x="3048000" y="252000"/>
            <a:ext cx="13487399" cy="863693"/>
          </a:xfrm>
        </p:spPr>
        <p:txBody>
          <a:bodyPr/>
          <a:lstStyle/>
          <a:p>
            <a:r>
              <a:rPr lang="en-US" sz="5000" dirty="0">
                <a:solidFill>
                  <a:srgbClr val="F2E5FF"/>
                </a:solidFill>
                <a:uFill>
                  <a:solidFill>
                    <a:srgbClr val="F2E5FF"/>
                  </a:solidFill>
                </a:uFill>
              </a:rPr>
              <a:t>Catalyst for user manipulation</a:t>
            </a:r>
            <a:endParaRPr lang="en-BE" sz="5000" dirty="0">
              <a:solidFill>
                <a:srgbClr val="F2E5FF"/>
              </a:solidFill>
              <a:uFill>
                <a:solidFill>
                  <a:srgbClr val="F2E5FF"/>
                </a:solidFill>
              </a:uFill>
            </a:endParaRPr>
          </a:p>
        </p:txBody>
      </p:sp>
      <p:pic>
        <p:nvPicPr>
          <p:cNvPr id="29" name="Content Placeholder 7" descr="A black background with a black square&#10;&#10;Description automatically generated with medium confidence">
            <a:extLst>
              <a:ext uri="{FF2B5EF4-FFF2-40B4-BE49-F238E27FC236}">
                <a16:creationId xmlns:a16="http://schemas.microsoft.com/office/drawing/2014/main" id="{955284FC-A80E-4605-0B8C-1282E7F4FA6B}"/>
              </a:ext>
            </a:extLst>
          </p:cNvPr>
          <p:cNvPicPr>
            <a:picLocks noGrp="1" noChangeAspect="1"/>
          </p:cNvPicPr>
          <p:nvPr>
            <p:ph idx="1"/>
          </p:nvPr>
        </p:nvPicPr>
        <p:blipFill rotWithShape="1">
          <a:blip r:embed="rId3" cstate="print">
            <a:lum bright="70000" contrast="-70000"/>
            <a:extLst>
              <a:ext uri="{28A0092B-C50C-407E-A947-70E740481C1C}">
                <a14:useLocalDpi xmlns:a14="http://schemas.microsoft.com/office/drawing/2010/main" val="0"/>
              </a:ext>
            </a:extLst>
          </a:blip>
          <a:srcRect l="11364" t="25415" r="12702" b="39204"/>
          <a:stretch/>
        </p:blipFill>
        <p:spPr>
          <a:xfrm>
            <a:off x="3263387" y="1519091"/>
            <a:ext cx="720761" cy="335832"/>
          </a:xfrm>
          <a:prstGeom prst="rect">
            <a:avLst/>
          </a:prstGeom>
          <a:noFill/>
          <a:effectLst>
            <a:glow rad="76200">
              <a:srgbClr val="F2E5FF">
                <a:alpha val="29000"/>
              </a:srgbClr>
            </a:glow>
          </a:effectLst>
        </p:spPr>
      </p:pic>
      <p:sp>
        <p:nvSpPr>
          <p:cNvPr id="30" name="Content Placeholder 4">
            <a:extLst>
              <a:ext uri="{FF2B5EF4-FFF2-40B4-BE49-F238E27FC236}">
                <a16:creationId xmlns:a16="http://schemas.microsoft.com/office/drawing/2014/main" id="{665E5370-4725-1190-D13F-83287B4FF6A5}"/>
              </a:ext>
            </a:extLst>
          </p:cNvPr>
          <p:cNvSpPr txBox="1">
            <a:spLocks/>
          </p:cNvSpPr>
          <p:nvPr/>
        </p:nvSpPr>
        <p:spPr>
          <a:xfrm>
            <a:off x="4309088" y="1368532"/>
            <a:ext cx="12828985" cy="639427"/>
          </a:xfrm>
          <a:prstGeom prst="rect">
            <a:avLst/>
          </a:prstGeom>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en-US" sz="2800" b="1" dirty="0">
                <a:solidFill>
                  <a:srgbClr val="D5ABFF"/>
                </a:solidFill>
              </a:rPr>
              <a:t>Persistent and highly immersive, hyper-realistic and interactive nature</a:t>
            </a:r>
            <a:endParaRPr lang="en-GB" sz="2800" b="1" dirty="0">
              <a:solidFill>
                <a:srgbClr val="D5AB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Font typeface="Arial" panose="020B0604020202020204" pitchFamily="34" charset="0"/>
              <a:buNone/>
            </a:pPr>
            <a:endParaRPr lang="en-GB" sz="4000" dirty="0">
              <a:solidFill>
                <a:srgbClr val="F2E5FF"/>
              </a:solidFill>
            </a:endParaRPr>
          </a:p>
        </p:txBody>
      </p:sp>
      <p:sp>
        <p:nvSpPr>
          <p:cNvPr id="3" name="TextBox 2">
            <a:extLst>
              <a:ext uri="{FF2B5EF4-FFF2-40B4-BE49-F238E27FC236}">
                <a16:creationId xmlns:a16="http://schemas.microsoft.com/office/drawing/2014/main" id="{46737488-4452-2A0E-7EAD-2F0DD8606EF5}"/>
              </a:ext>
            </a:extLst>
          </p:cNvPr>
          <p:cNvSpPr txBox="1"/>
          <p:nvPr/>
        </p:nvSpPr>
        <p:spPr>
          <a:xfrm>
            <a:off x="5080000" y="2007959"/>
            <a:ext cx="11248570" cy="1200329"/>
          </a:xfrm>
          <a:prstGeom prst="rect">
            <a:avLst/>
          </a:prstGeom>
          <a:noFill/>
        </p:spPr>
        <p:txBody>
          <a:bodyPr wrap="square">
            <a:spAutoFit/>
          </a:bodyPr>
          <a:lstStyle>
            <a:defPPr>
              <a:defRPr lang="en-US"/>
            </a:defPPr>
            <a:lvl1pPr algn="just">
              <a:defRPr sz="1600" i="1">
                <a:solidFill>
                  <a:schemeClr val="tx2"/>
                </a:solidFill>
              </a:defRPr>
            </a:lvl1pPr>
          </a:lstStyle>
          <a:p>
            <a:pPr algn="l"/>
            <a:r>
              <a:rPr lang="en-GB" sz="2400" i="0" dirty="0">
                <a:solidFill>
                  <a:srgbClr val="F2E5FF"/>
                </a:solidFill>
              </a:rPr>
              <a:t>Virtual environment tailored to user preferences (‘</a:t>
            </a:r>
            <a:r>
              <a:rPr lang="en-GB" sz="2400" i="0" dirty="0" err="1">
                <a:solidFill>
                  <a:srgbClr val="F2E5FF"/>
                </a:solidFill>
              </a:rPr>
              <a:t>immersiveness</a:t>
            </a:r>
            <a:r>
              <a:rPr lang="en-GB" sz="2400" i="0" dirty="0">
                <a:solidFill>
                  <a:srgbClr val="F2E5FF"/>
                </a:solidFill>
              </a:rPr>
              <a:t>’);</a:t>
            </a:r>
          </a:p>
          <a:p>
            <a:pPr algn="l"/>
            <a:endParaRPr lang="en-GB" sz="2400" i="0" dirty="0">
              <a:solidFill>
                <a:srgbClr val="F2E5FF"/>
              </a:solidFill>
            </a:endParaRPr>
          </a:p>
          <a:p>
            <a:pPr algn="l"/>
            <a:r>
              <a:rPr lang="en-GB" sz="2400" i="0" dirty="0">
                <a:solidFill>
                  <a:srgbClr val="F2E5FF"/>
                </a:solidFill>
              </a:rPr>
              <a:t>Blurred lines between ‘real’ and ‘virtual’;</a:t>
            </a:r>
          </a:p>
        </p:txBody>
      </p:sp>
      <p:sp>
        <p:nvSpPr>
          <p:cNvPr id="12" name="Google Shape;1147;p77">
            <a:extLst>
              <a:ext uri="{FF2B5EF4-FFF2-40B4-BE49-F238E27FC236}">
                <a16:creationId xmlns:a16="http://schemas.microsoft.com/office/drawing/2014/main" id="{9AA48D6E-C8CE-E365-A0F7-46B87607E444}"/>
              </a:ext>
            </a:extLst>
          </p:cNvPr>
          <p:cNvSpPr/>
          <p:nvPr/>
        </p:nvSpPr>
        <p:spPr>
          <a:xfrm>
            <a:off x="4726369" y="2112964"/>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47;p77">
            <a:extLst>
              <a:ext uri="{FF2B5EF4-FFF2-40B4-BE49-F238E27FC236}">
                <a16:creationId xmlns:a16="http://schemas.microsoft.com/office/drawing/2014/main" id="{DBF9920E-F4C2-B8F8-6C02-018733F2F796}"/>
              </a:ext>
            </a:extLst>
          </p:cNvPr>
          <p:cNvSpPr/>
          <p:nvPr/>
        </p:nvSpPr>
        <p:spPr>
          <a:xfrm>
            <a:off x="4726369" y="2817946"/>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a:extLst>
              <a:ext uri="{FF2B5EF4-FFF2-40B4-BE49-F238E27FC236}">
                <a16:creationId xmlns:a16="http://schemas.microsoft.com/office/drawing/2014/main" id="{36F1C8B2-D1E7-A8DB-7E04-A2A35B540D40}"/>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2</a:t>
            </a:r>
            <a:endParaRPr lang="en-BE" sz="3200" dirty="0">
              <a:solidFill>
                <a:srgbClr val="F2E5FF"/>
              </a:solidFill>
            </a:endParaRPr>
          </a:p>
        </p:txBody>
      </p:sp>
      <p:sp>
        <p:nvSpPr>
          <p:cNvPr id="2" name="Content Placeholder 4">
            <a:extLst>
              <a:ext uri="{FF2B5EF4-FFF2-40B4-BE49-F238E27FC236}">
                <a16:creationId xmlns:a16="http://schemas.microsoft.com/office/drawing/2014/main" id="{AF8926A2-0359-738D-8ABD-C3E75EDD414C}"/>
              </a:ext>
            </a:extLst>
          </p:cNvPr>
          <p:cNvSpPr txBox="1">
            <a:spLocks/>
          </p:cNvSpPr>
          <p:nvPr/>
        </p:nvSpPr>
        <p:spPr>
          <a:xfrm>
            <a:off x="4289792" y="3528001"/>
            <a:ext cx="12828985" cy="863693"/>
          </a:xfrm>
          <a:prstGeom prst="rect">
            <a:avLst/>
          </a:prstGeom>
        </p:spPr>
        <p:txBody>
          <a:bodyPr vert="horz" lIns="91440" tIns="45720" rIns="91440" bIns="45720" rtlCol="0">
            <a:normAutofit fontScale="77500" lnSpcReduction="20000"/>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en-US" sz="3600" b="1" dirty="0">
                <a:solidFill>
                  <a:srgbClr val="D5ABFF"/>
                </a:solidFill>
              </a:rPr>
              <a:t>Achieved by convergence of AI, neurotechnology and virtual sensor data;</a:t>
            </a: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Font typeface="Arial" panose="020B0604020202020204" pitchFamily="34" charset="0"/>
              <a:buNone/>
            </a:pPr>
            <a:endParaRPr lang="en-GB" sz="4000" dirty="0">
              <a:solidFill>
                <a:srgbClr val="F2E5FF"/>
              </a:solidFill>
            </a:endParaRPr>
          </a:p>
        </p:txBody>
      </p:sp>
      <p:sp>
        <p:nvSpPr>
          <p:cNvPr id="5" name="TextBox 4">
            <a:extLst>
              <a:ext uri="{FF2B5EF4-FFF2-40B4-BE49-F238E27FC236}">
                <a16:creationId xmlns:a16="http://schemas.microsoft.com/office/drawing/2014/main" id="{F060AC49-ADD3-C998-035F-2E39D2DA13FA}"/>
              </a:ext>
            </a:extLst>
          </p:cNvPr>
          <p:cNvSpPr txBox="1"/>
          <p:nvPr/>
        </p:nvSpPr>
        <p:spPr>
          <a:xfrm>
            <a:off x="5099295" y="4208068"/>
            <a:ext cx="11248570" cy="1569660"/>
          </a:xfrm>
          <a:prstGeom prst="rect">
            <a:avLst/>
          </a:prstGeom>
          <a:noFill/>
        </p:spPr>
        <p:txBody>
          <a:bodyPr wrap="square">
            <a:spAutoFit/>
          </a:bodyPr>
          <a:lstStyle>
            <a:defPPr>
              <a:defRPr lang="en-US"/>
            </a:defPPr>
            <a:lvl1pPr algn="just">
              <a:defRPr sz="1600" i="1">
                <a:solidFill>
                  <a:schemeClr val="tx2"/>
                </a:solidFill>
              </a:defRPr>
            </a:lvl1pPr>
          </a:lstStyle>
          <a:p>
            <a:pPr algn="l"/>
            <a:r>
              <a:rPr lang="en-US" sz="2400" i="0" dirty="0">
                <a:solidFill>
                  <a:srgbClr val="F2E5FF"/>
                </a:solidFill>
              </a:rPr>
              <a:t>Enabling processing of increasingly more invasive forms of user data, incl. neural data (‘</a:t>
            </a:r>
            <a:r>
              <a:rPr lang="en-US" sz="2400" b="1" i="0" dirty="0">
                <a:solidFill>
                  <a:srgbClr val="D5ABFF"/>
                </a:solidFill>
              </a:rPr>
              <a:t>read</a:t>
            </a:r>
            <a:r>
              <a:rPr lang="en-US" sz="2400" i="0" dirty="0">
                <a:solidFill>
                  <a:srgbClr val="F2E5FF"/>
                </a:solidFill>
              </a:rPr>
              <a:t>’);</a:t>
            </a:r>
          </a:p>
          <a:p>
            <a:pPr algn="l"/>
            <a:endParaRPr lang="en-US" sz="2400" i="0" dirty="0">
              <a:solidFill>
                <a:srgbClr val="F2E5FF"/>
              </a:solidFill>
            </a:endParaRPr>
          </a:p>
          <a:p>
            <a:pPr algn="l"/>
            <a:r>
              <a:rPr lang="en-US" sz="2400" i="0" dirty="0">
                <a:solidFill>
                  <a:srgbClr val="F2E5FF"/>
                </a:solidFill>
              </a:rPr>
              <a:t>Involuntarily and unconsciously;</a:t>
            </a:r>
          </a:p>
        </p:txBody>
      </p:sp>
      <p:sp>
        <p:nvSpPr>
          <p:cNvPr id="6" name="Google Shape;1147;p77">
            <a:extLst>
              <a:ext uri="{FF2B5EF4-FFF2-40B4-BE49-F238E27FC236}">
                <a16:creationId xmlns:a16="http://schemas.microsoft.com/office/drawing/2014/main" id="{3FB6B4FA-7B87-97A7-D2BE-56CEDCFD1017}"/>
              </a:ext>
            </a:extLst>
          </p:cNvPr>
          <p:cNvSpPr/>
          <p:nvPr/>
        </p:nvSpPr>
        <p:spPr>
          <a:xfrm>
            <a:off x="4726368" y="4308008"/>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7;p77">
            <a:extLst>
              <a:ext uri="{FF2B5EF4-FFF2-40B4-BE49-F238E27FC236}">
                <a16:creationId xmlns:a16="http://schemas.microsoft.com/office/drawing/2014/main" id="{BC59FE1D-AEB2-B728-5C87-E7A050D10635}"/>
              </a:ext>
            </a:extLst>
          </p:cNvPr>
          <p:cNvSpPr/>
          <p:nvPr/>
        </p:nvSpPr>
        <p:spPr>
          <a:xfrm>
            <a:off x="4726368" y="5386671"/>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ontent Placeholder 4">
            <a:extLst>
              <a:ext uri="{FF2B5EF4-FFF2-40B4-BE49-F238E27FC236}">
                <a16:creationId xmlns:a16="http://schemas.microsoft.com/office/drawing/2014/main" id="{488697DD-E7FA-F7F2-261E-00EF0257B325}"/>
              </a:ext>
            </a:extLst>
          </p:cNvPr>
          <p:cNvSpPr txBox="1">
            <a:spLocks/>
          </p:cNvSpPr>
          <p:nvPr/>
        </p:nvSpPr>
        <p:spPr>
          <a:xfrm>
            <a:off x="4289791" y="6016211"/>
            <a:ext cx="12828985" cy="863693"/>
          </a:xfrm>
          <a:prstGeom prst="rect">
            <a:avLst/>
          </a:prstGeom>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en-US" sz="2800" b="1" dirty="0">
                <a:solidFill>
                  <a:srgbClr val="D5ABFF"/>
                </a:solidFill>
                <a:latin typeface="+mj-lt"/>
              </a:rPr>
              <a:t>Amplifies the risk of user manipulation</a:t>
            </a: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Font typeface="Arial" panose="020B0604020202020204" pitchFamily="34" charset="0"/>
              <a:buNone/>
            </a:pPr>
            <a:endParaRPr lang="en-GB" sz="4000" dirty="0">
              <a:solidFill>
                <a:srgbClr val="F2E5FF"/>
              </a:solidFill>
            </a:endParaRPr>
          </a:p>
        </p:txBody>
      </p:sp>
      <p:sp>
        <p:nvSpPr>
          <p:cNvPr id="9" name="TextBox 8">
            <a:extLst>
              <a:ext uri="{FF2B5EF4-FFF2-40B4-BE49-F238E27FC236}">
                <a16:creationId xmlns:a16="http://schemas.microsoft.com/office/drawing/2014/main" id="{2FD794BE-A646-3D28-EE82-698F5C145B5D}"/>
              </a:ext>
            </a:extLst>
          </p:cNvPr>
          <p:cNvSpPr txBox="1"/>
          <p:nvPr/>
        </p:nvSpPr>
        <p:spPr>
          <a:xfrm>
            <a:off x="5079999" y="6693067"/>
            <a:ext cx="11700932" cy="2308324"/>
          </a:xfrm>
          <a:prstGeom prst="rect">
            <a:avLst/>
          </a:prstGeom>
          <a:noFill/>
        </p:spPr>
        <p:txBody>
          <a:bodyPr wrap="square">
            <a:spAutoFit/>
          </a:bodyPr>
          <a:lstStyle>
            <a:defPPr>
              <a:defRPr lang="en-US"/>
            </a:defPPr>
            <a:lvl1pPr algn="just">
              <a:defRPr sz="1600" i="1">
                <a:solidFill>
                  <a:schemeClr val="tx2"/>
                </a:solidFill>
              </a:defRPr>
            </a:lvl1pPr>
          </a:lstStyle>
          <a:p>
            <a:pPr algn="l"/>
            <a:r>
              <a:rPr lang="en-US" sz="2400" i="0" dirty="0">
                <a:solidFill>
                  <a:srgbClr val="F2E5FF"/>
                </a:solidFill>
              </a:rPr>
              <a:t>Insights on the users’ </a:t>
            </a:r>
            <a:r>
              <a:rPr lang="en-US" sz="2400" i="0" dirty="0" err="1">
                <a:solidFill>
                  <a:srgbClr val="F2E5FF"/>
                </a:solidFill>
              </a:rPr>
              <a:t>behaviours</a:t>
            </a:r>
            <a:r>
              <a:rPr lang="en-US" sz="2400" i="0" dirty="0">
                <a:solidFill>
                  <a:srgbClr val="F2E5FF"/>
                </a:solidFill>
              </a:rPr>
              <a:t> and lifestyles (‘</a:t>
            </a:r>
            <a:r>
              <a:rPr lang="en-US" sz="2400" b="1" i="0" dirty="0">
                <a:solidFill>
                  <a:srgbClr val="D5ABFF"/>
                </a:solidFill>
              </a:rPr>
              <a:t>read</a:t>
            </a:r>
            <a:r>
              <a:rPr lang="en-US" sz="2400" i="0" dirty="0">
                <a:solidFill>
                  <a:srgbClr val="F2E5FF"/>
                </a:solidFill>
              </a:rPr>
              <a:t>’) enables manipulation of a user’s actions (‘</a:t>
            </a:r>
            <a:r>
              <a:rPr lang="en-US" sz="2400" b="1" i="0" dirty="0">
                <a:solidFill>
                  <a:srgbClr val="D5ABFF"/>
                </a:solidFill>
              </a:rPr>
              <a:t>write</a:t>
            </a:r>
            <a:r>
              <a:rPr lang="en-US" sz="2400" i="0" dirty="0">
                <a:solidFill>
                  <a:srgbClr val="F2E5FF"/>
                </a:solidFill>
              </a:rPr>
              <a:t>’) </a:t>
            </a:r>
          </a:p>
          <a:p>
            <a:pPr algn="l"/>
            <a:endParaRPr lang="en-US" sz="2400" i="0" dirty="0">
              <a:solidFill>
                <a:srgbClr val="F2E5FF"/>
              </a:solidFill>
            </a:endParaRPr>
          </a:p>
          <a:p>
            <a:pPr algn="l"/>
            <a:r>
              <a:rPr lang="en-US" sz="2400" i="0" dirty="0">
                <a:solidFill>
                  <a:srgbClr val="F2E5FF"/>
                </a:solidFill>
              </a:rPr>
              <a:t>The integration of AI and an increased hyper-realism, coupled with the unconscious nature of the processing, will make it increasingly difficult to recognize such signs in the metaverse (&gt;&lt; Internet 2.0)</a:t>
            </a:r>
          </a:p>
        </p:txBody>
      </p:sp>
      <p:sp>
        <p:nvSpPr>
          <p:cNvPr id="11" name="Google Shape;1147;p77">
            <a:extLst>
              <a:ext uri="{FF2B5EF4-FFF2-40B4-BE49-F238E27FC236}">
                <a16:creationId xmlns:a16="http://schemas.microsoft.com/office/drawing/2014/main" id="{4454FF20-EDD5-4CEF-0095-BF8513A673A3}"/>
              </a:ext>
            </a:extLst>
          </p:cNvPr>
          <p:cNvSpPr/>
          <p:nvPr/>
        </p:nvSpPr>
        <p:spPr>
          <a:xfrm>
            <a:off x="4726368" y="6786559"/>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47;p77">
            <a:extLst>
              <a:ext uri="{FF2B5EF4-FFF2-40B4-BE49-F238E27FC236}">
                <a16:creationId xmlns:a16="http://schemas.microsoft.com/office/drawing/2014/main" id="{D5EE9B79-C5F8-EEA7-9234-C6935B6824B2}"/>
              </a:ext>
            </a:extLst>
          </p:cNvPr>
          <p:cNvSpPr/>
          <p:nvPr/>
        </p:nvSpPr>
        <p:spPr>
          <a:xfrm>
            <a:off x="4726368" y="7865222"/>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Content Placeholder 7" descr="A black background with a black square&#10;&#10;Description automatically generated with medium confidence">
            <a:extLst>
              <a:ext uri="{FF2B5EF4-FFF2-40B4-BE49-F238E27FC236}">
                <a16:creationId xmlns:a16="http://schemas.microsoft.com/office/drawing/2014/main" id="{99D716B1-010B-2819-CE16-072A30C10C2F}"/>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1364" t="25415" r="12702" b="39204"/>
          <a:stretch/>
        </p:blipFill>
        <p:spPr>
          <a:xfrm>
            <a:off x="3274774" y="3600284"/>
            <a:ext cx="720761" cy="335832"/>
          </a:xfrm>
          <a:prstGeom prst="rect">
            <a:avLst/>
          </a:prstGeom>
          <a:noFill/>
          <a:effectLst>
            <a:glow rad="76200">
              <a:srgbClr val="F2E5FF">
                <a:alpha val="29000"/>
              </a:srgbClr>
            </a:glow>
          </a:effectLst>
        </p:spPr>
      </p:pic>
      <p:pic>
        <p:nvPicPr>
          <p:cNvPr id="15" name="Content Placeholder 7" descr="A black background with a black square&#10;&#10;Description automatically generated with medium confidence">
            <a:extLst>
              <a:ext uri="{FF2B5EF4-FFF2-40B4-BE49-F238E27FC236}">
                <a16:creationId xmlns:a16="http://schemas.microsoft.com/office/drawing/2014/main" id="{7BF22851-9C54-D016-C1A9-B44F62C16518}"/>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1364" t="25415" r="12702" b="39204"/>
          <a:stretch/>
        </p:blipFill>
        <p:spPr>
          <a:xfrm>
            <a:off x="3274773" y="6143757"/>
            <a:ext cx="720761" cy="335832"/>
          </a:xfrm>
          <a:prstGeom prst="rect">
            <a:avLst/>
          </a:prstGeom>
          <a:noFill/>
          <a:effectLst>
            <a:glow rad="76200">
              <a:srgbClr val="F2E5FF">
                <a:alpha val="29000"/>
              </a:srgbClr>
            </a:glow>
          </a:effectLst>
        </p:spPr>
      </p:pic>
    </p:spTree>
    <p:extLst>
      <p:ext uri="{BB962C8B-B14F-4D97-AF65-F5344CB8AC3E}">
        <p14:creationId xmlns:p14="http://schemas.microsoft.com/office/powerpoint/2010/main" val="104964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13</a:t>
            </a:fld>
            <a:endParaRPr lang="nl-BE" noProof="0" dirty="0"/>
          </a:p>
        </p:txBody>
      </p:sp>
      <p:cxnSp>
        <p:nvCxnSpPr>
          <p:cNvPr id="11" name="Straight Connector 10">
            <a:extLst>
              <a:ext uri="{FF2B5EF4-FFF2-40B4-BE49-F238E27FC236}">
                <a16:creationId xmlns:a16="http://schemas.microsoft.com/office/drawing/2014/main" id="{77ECAF8A-3B08-C55E-A7F7-60D65340A1BF}"/>
              </a:ext>
            </a:extLst>
          </p:cNvPr>
          <p:cNvCxnSpPr>
            <a:cxnSpLocks/>
          </p:cNvCxnSpPr>
          <p:nvPr/>
        </p:nvCxnSpPr>
        <p:spPr>
          <a:xfrm>
            <a:off x="1524162" y="6217823"/>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678289-8A07-31E5-0ED4-FCE463C5D2C8}"/>
              </a:ext>
            </a:extLst>
          </p:cNvPr>
          <p:cNvCxnSpPr>
            <a:cxnSpLocks/>
          </p:cNvCxnSpPr>
          <p:nvPr/>
        </p:nvCxnSpPr>
        <p:spPr>
          <a:xfrm>
            <a:off x="1468906" y="2629496"/>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FE1867A-DA8A-9DA3-CDBF-91AC99B2EB17}"/>
              </a:ext>
            </a:extLst>
          </p:cNvPr>
          <p:cNvGrpSpPr/>
          <p:nvPr/>
        </p:nvGrpSpPr>
        <p:grpSpPr>
          <a:xfrm>
            <a:off x="11106726" y="3565957"/>
            <a:ext cx="5939992" cy="5902035"/>
            <a:chOff x="2729345" y="2299854"/>
            <a:chExt cx="4710546" cy="5278582"/>
          </a:xfrm>
        </p:grpSpPr>
        <p:sp>
          <p:nvSpPr>
            <p:cNvPr id="21" name="Isosceles Triangle 20">
              <a:extLst>
                <a:ext uri="{FF2B5EF4-FFF2-40B4-BE49-F238E27FC236}">
                  <a16:creationId xmlns:a16="http://schemas.microsoft.com/office/drawing/2014/main" id="{6476CECE-43ED-A7F1-2FD1-F9E97F9B1290}"/>
                </a:ext>
              </a:extLst>
            </p:cNvPr>
            <p:cNvSpPr/>
            <p:nvPr/>
          </p:nvSpPr>
          <p:spPr>
            <a:xfrm>
              <a:off x="2729345" y="2299854"/>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8B2DC23D-6247-28D4-5DED-73FC8565A4F5}"/>
                </a:ext>
              </a:extLst>
            </p:cNvPr>
            <p:cNvSpPr/>
            <p:nvPr/>
          </p:nvSpPr>
          <p:spPr>
            <a:xfrm>
              <a:off x="2729345" y="3269672"/>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grpSp>
        <p:nvGrpSpPr>
          <p:cNvPr id="34" name="Group 33">
            <a:extLst>
              <a:ext uri="{FF2B5EF4-FFF2-40B4-BE49-F238E27FC236}">
                <a16:creationId xmlns:a16="http://schemas.microsoft.com/office/drawing/2014/main" id="{D1C9C2C5-8D04-2B9A-1B4D-07DAAD9A2DE8}"/>
              </a:ext>
            </a:extLst>
          </p:cNvPr>
          <p:cNvGrpSpPr/>
          <p:nvPr/>
        </p:nvGrpSpPr>
        <p:grpSpPr>
          <a:xfrm>
            <a:off x="1973943" y="2967655"/>
            <a:ext cx="2987753" cy="2966060"/>
            <a:chOff x="2140277" y="3019734"/>
            <a:chExt cx="2692979" cy="2640005"/>
          </a:xfrm>
        </p:grpSpPr>
        <p:sp>
          <p:nvSpPr>
            <p:cNvPr id="28" name="Google Shape;448;p49">
              <a:extLst>
                <a:ext uri="{FF2B5EF4-FFF2-40B4-BE49-F238E27FC236}">
                  <a16:creationId xmlns:a16="http://schemas.microsoft.com/office/drawing/2014/main" id="{E9773A99-B205-D78D-A67E-B3B681643E7D}"/>
                </a:ext>
              </a:extLst>
            </p:cNvPr>
            <p:cNvSpPr/>
            <p:nvPr/>
          </p:nvSpPr>
          <p:spPr>
            <a:xfrm>
              <a:off x="2140278" y="3021048"/>
              <a:ext cx="2664078" cy="2611673"/>
            </a:xfrm>
            <a:prstGeom prst="donut">
              <a:avLst>
                <a:gd name="adj" fmla="val 11930"/>
              </a:avLst>
            </a:pr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 name="Google Shape;449;p49">
              <a:extLst>
                <a:ext uri="{FF2B5EF4-FFF2-40B4-BE49-F238E27FC236}">
                  <a16:creationId xmlns:a16="http://schemas.microsoft.com/office/drawing/2014/main" id="{40970F01-5F04-4C1E-BD48-E8B14036AB9C}"/>
                </a:ext>
              </a:extLst>
            </p:cNvPr>
            <p:cNvSpPr/>
            <p:nvPr/>
          </p:nvSpPr>
          <p:spPr>
            <a:xfrm flipH="1">
              <a:off x="2140277" y="3019734"/>
              <a:ext cx="2692979" cy="2640005"/>
            </a:xfrm>
            <a:prstGeom prst="blockArc">
              <a:avLst>
                <a:gd name="adj1" fmla="val 10798115"/>
                <a:gd name="adj2" fmla="val 16256715"/>
                <a:gd name="adj3" fmla="val 12710"/>
              </a:avLst>
            </a:prstGeom>
            <a:solidFill>
              <a:srgbClr val="F2E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grpSp>
      <p:sp>
        <p:nvSpPr>
          <p:cNvPr id="35" name="Google Shape;503;p53">
            <a:extLst>
              <a:ext uri="{FF2B5EF4-FFF2-40B4-BE49-F238E27FC236}">
                <a16:creationId xmlns:a16="http://schemas.microsoft.com/office/drawing/2014/main" id="{9AB20541-CC7E-2D66-BAB0-EA83EC4C1F64}"/>
              </a:ext>
            </a:extLst>
          </p:cNvPr>
          <p:cNvSpPr txBox="1">
            <a:spLocks noGrp="1"/>
          </p:cNvSpPr>
          <p:nvPr>
            <p:ph type="title"/>
          </p:nvPr>
        </p:nvSpPr>
        <p:spPr>
          <a:xfrm>
            <a:off x="2044515" y="3961908"/>
            <a:ext cx="2814546" cy="9775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i="1" u="none" dirty="0">
                <a:solidFill>
                  <a:schemeClr val="lt1"/>
                </a:solidFill>
              </a:rPr>
              <a:t>25 %</a:t>
            </a:r>
            <a:endParaRPr sz="6000" b="0" i="1" u="none" dirty="0">
              <a:solidFill>
                <a:schemeClr val="lt1"/>
              </a:solidFill>
              <a:latin typeface="Abril Fatface"/>
              <a:ea typeface="Abril Fatface"/>
              <a:cs typeface="Abril Fatface"/>
              <a:sym typeface="Abril Fatface"/>
            </a:endParaRPr>
          </a:p>
        </p:txBody>
      </p:sp>
      <p:sp>
        <p:nvSpPr>
          <p:cNvPr id="37" name="TextBox 36">
            <a:extLst>
              <a:ext uri="{FF2B5EF4-FFF2-40B4-BE49-F238E27FC236}">
                <a16:creationId xmlns:a16="http://schemas.microsoft.com/office/drawing/2014/main" id="{06BCB9DA-0F9B-B459-9B41-A637B3C3F9D2}"/>
              </a:ext>
            </a:extLst>
          </p:cNvPr>
          <p:cNvSpPr txBox="1"/>
          <p:nvPr/>
        </p:nvSpPr>
        <p:spPr>
          <a:xfrm>
            <a:off x="5221514" y="3713860"/>
            <a:ext cx="10592998" cy="2246769"/>
          </a:xfrm>
          <a:prstGeom prst="rect">
            <a:avLst/>
          </a:prstGeom>
          <a:noFill/>
        </p:spPr>
        <p:txBody>
          <a:bodyPr wrap="square">
            <a:spAutoFit/>
          </a:bodyPr>
          <a:lstStyle/>
          <a:p>
            <a:pPr algn="just"/>
            <a:r>
              <a:rPr lang="en-GB" sz="2800" b="1" i="1" dirty="0">
                <a:solidFill>
                  <a:srgbClr val="F2E5FF"/>
                </a:solidFill>
                <a:effectLst/>
              </a:rPr>
              <a:t>of people </a:t>
            </a:r>
            <a:r>
              <a:rPr lang="en-GB" sz="2800" b="0" i="1" dirty="0">
                <a:solidFill>
                  <a:srgbClr val="F2E5FF"/>
                </a:solidFill>
                <a:effectLst/>
              </a:rPr>
              <a:t>will spend at least one hour a day in the metaverse for work, shopping, education, social and/or entertainment</a:t>
            </a:r>
            <a:r>
              <a:rPr lang="en-GB" sz="2800" i="1" dirty="0">
                <a:solidFill>
                  <a:srgbClr val="F2E5FF"/>
                </a:solidFill>
              </a:rPr>
              <a:t>.</a:t>
            </a:r>
            <a:endParaRPr lang="en-GB" sz="2800" b="0" i="1" dirty="0">
              <a:solidFill>
                <a:srgbClr val="F2E5FF"/>
              </a:solidFill>
              <a:effectLst/>
            </a:endParaRPr>
          </a:p>
          <a:p>
            <a:pPr algn="just"/>
            <a:r>
              <a:rPr lang="en-US" sz="2300" i="1" dirty="0">
                <a:solidFill>
                  <a:srgbClr val="D5ABFF"/>
                </a:solidFill>
              </a:rPr>
              <a:t>Source: Gartner (2022)</a:t>
            </a:r>
          </a:p>
          <a:p>
            <a:pPr algn="just"/>
            <a:endParaRPr lang="en-GB" sz="2800" b="0" i="1" dirty="0">
              <a:solidFill>
                <a:srgbClr val="F2E5FF"/>
              </a:solidFill>
              <a:effectLst/>
            </a:endParaRPr>
          </a:p>
          <a:p>
            <a:pPr algn="just"/>
            <a:endParaRPr lang="en-GB" sz="2800" b="0" i="1" dirty="0">
              <a:solidFill>
                <a:srgbClr val="F2E5FF"/>
              </a:solidFill>
              <a:effectLst/>
            </a:endParaRPr>
          </a:p>
        </p:txBody>
      </p:sp>
    </p:spTree>
    <p:extLst>
      <p:ext uri="{BB962C8B-B14F-4D97-AF65-F5344CB8AC3E}">
        <p14:creationId xmlns:p14="http://schemas.microsoft.com/office/powerpoint/2010/main" val="52906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D73C69ED-C7AA-F6D2-5B32-53950F6EE9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C8ED7D-3C97-2264-9244-07C066A78A1C}"/>
              </a:ext>
            </a:extLst>
          </p:cNvPr>
          <p:cNvSpPr>
            <a:spLocks noGrp="1"/>
          </p:cNvSpPr>
          <p:nvPr>
            <p:ph type="sldNum" sz="quarter" idx="12"/>
          </p:nvPr>
        </p:nvSpPr>
        <p:spPr/>
        <p:txBody>
          <a:bodyPr/>
          <a:lstStyle/>
          <a:p>
            <a:fld id="{7AE184E0-0BD4-4705-A12B-9B71DDE63301}" type="slidenum">
              <a:rPr lang="nl-BE" noProof="0" smtClean="0"/>
              <a:t>14</a:t>
            </a:fld>
            <a:endParaRPr lang="nl-BE" noProof="0" dirty="0"/>
          </a:p>
        </p:txBody>
      </p:sp>
      <p:sp>
        <p:nvSpPr>
          <p:cNvPr id="2" name="TextBox 1">
            <a:extLst>
              <a:ext uri="{FF2B5EF4-FFF2-40B4-BE49-F238E27FC236}">
                <a16:creationId xmlns:a16="http://schemas.microsoft.com/office/drawing/2014/main" id="{E9F34F6F-FF84-A302-E55A-6BB13056419C}"/>
              </a:ext>
            </a:extLst>
          </p:cNvPr>
          <p:cNvSpPr txBox="1"/>
          <p:nvPr/>
        </p:nvSpPr>
        <p:spPr>
          <a:xfrm>
            <a:off x="2438400" y="2615819"/>
            <a:ext cx="8418285" cy="897233"/>
          </a:xfrm>
          <a:prstGeom prst="rect">
            <a:avLst/>
          </a:prstGeom>
          <a:noFill/>
        </p:spPr>
        <p:txBody>
          <a:bodyPr wrap="square" rtlCol="0">
            <a:spAutoFit/>
          </a:bodyPr>
          <a:lstStyle/>
          <a:p>
            <a:pPr algn="just">
              <a:lnSpc>
                <a:spcPct val="120000"/>
              </a:lnSpc>
            </a:pPr>
            <a:r>
              <a:rPr lang="en-US" sz="4800" dirty="0">
                <a:solidFill>
                  <a:srgbClr val="F2E5FF"/>
                </a:solidFill>
                <a:effectLst/>
              </a:rPr>
              <a:t>PART 3 – </a:t>
            </a:r>
            <a:r>
              <a:rPr lang="en-US" sz="4800" dirty="0">
                <a:solidFill>
                  <a:srgbClr val="F2E5FF"/>
                </a:solidFill>
              </a:rPr>
              <a:t>RESEARCH</a:t>
            </a:r>
            <a:endParaRPr lang="en-GB" sz="4000" dirty="0">
              <a:solidFill>
                <a:srgbClr val="D5ABFF"/>
              </a:solidFill>
            </a:endParaRPr>
          </a:p>
        </p:txBody>
      </p:sp>
      <p:cxnSp>
        <p:nvCxnSpPr>
          <p:cNvPr id="3" name="Straight Connector 2">
            <a:extLst>
              <a:ext uri="{FF2B5EF4-FFF2-40B4-BE49-F238E27FC236}">
                <a16:creationId xmlns:a16="http://schemas.microsoft.com/office/drawing/2014/main" id="{4CF6141D-343A-E158-5B94-5E6CABB99776}"/>
              </a:ext>
            </a:extLst>
          </p:cNvPr>
          <p:cNvCxnSpPr>
            <a:cxnSpLocks/>
          </p:cNvCxnSpPr>
          <p:nvPr/>
        </p:nvCxnSpPr>
        <p:spPr>
          <a:xfrm>
            <a:off x="1560675" y="3585622"/>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16F5D0A-CF36-8BA9-71ED-8A4DC16FA7BD}"/>
              </a:ext>
            </a:extLst>
          </p:cNvPr>
          <p:cNvGrpSpPr/>
          <p:nvPr/>
        </p:nvGrpSpPr>
        <p:grpSpPr>
          <a:xfrm rot="16200000">
            <a:off x="1674439" y="2810436"/>
            <a:ext cx="497410" cy="537026"/>
            <a:chOff x="9268803" y="6937829"/>
            <a:chExt cx="1045792" cy="733083"/>
          </a:xfrm>
        </p:grpSpPr>
        <p:sp>
          <p:nvSpPr>
            <p:cNvPr id="6" name="Isosceles Triangle 5">
              <a:extLst>
                <a:ext uri="{FF2B5EF4-FFF2-40B4-BE49-F238E27FC236}">
                  <a16:creationId xmlns:a16="http://schemas.microsoft.com/office/drawing/2014/main" id="{9EA9F64A-8BF1-1292-2DA2-42F1D8635323}"/>
                </a:ext>
              </a:extLst>
            </p:cNvPr>
            <p:cNvSpPr/>
            <p:nvPr/>
          </p:nvSpPr>
          <p:spPr>
            <a:xfrm flipH="1" flipV="1">
              <a:off x="9268803" y="7088498"/>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7" name="Isosceles Triangle 6">
              <a:extLst>
                <a:ext uri="{FF2B5EF4-FFF2-40B4-BE49-F238E27FC236}">
                  <a16:creationId xmlns:a16="http://schemas.microsoft.com/office/drawing/2014/main" id="{E06E66C1-87AA-DEC3-B1D2-5C8EC02B075B}"/>
                </a:ext>
              </a:extLst>
            </p:cNvPr>
            <p:cNvSpPr/>
            <p:nvPr/>
          </p:nvSpPr>
          <p:spPr>
            <a:xfrm flipH="1" flipV="1">
              <a:off x="9268803" y="6937829"/>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8" name="TextBox 7">
            <a:extLst>
              <a:ext uri="{FF2B5EF4-FFF2-40B4-BE49-F238E27FC236}">
                <a16:creationId xmlns:a16="http://schemas.microsoft.com/office/drawing/2014/main" id="{76C477A9-60E9-D5AD-D72E-4BEE057CF9BB}"/>
              </a:ext>
            </a:extLst>
          </p:cNvPr>
          <p:cNvSpPr txBox="1"/>
          <p:nvPr/>
        </p:nvSpPr>
        <p:spPr>
          <a:xfrm>
            <a:off x="2438398" y="3596215"/>
            <a:ext cx="13152121" cy="494751"/>
          </a:xfrm>
          <a:prstGeom prst="rect">
            <a:avLst/>
          </a:prstGeom>
          <a:noFill/>
        </p:spPr>
        <p:txBody>
          <a:bodyPr wrap="square" rtlCol="0">
            <a:spAutoFit/>
          </a:bodyPr>
          <a:lstStyle/>
          <a:p>
            <a:pPr algn="just">
              <a:lnSpc>
                <a:spcPct val="120000"/>
              </a:lnSpc>
            </a:pPr>
            <a:r>
              <a:rPr lang="en-US" sz="2400" i="1" dirty="0">
                <a:solidFill>
                  <a:srgbClr val="D5ABFF"/>
                </a:solidFill>
                <a:effectLst/>
              </a:rPr>
              <a:t>You take the red pill - you stay in Wonderland and I show you how deep the rabbit hole goes.</a:t>
            </a:r>
          </a:p>
        </p:txBody>
      </p:sp>
    </p:spTree>
    <p:extLst>
      <p:ext uri="{BB962C8B-B14F-4D97-AF65-F5344CB8AC3E}">
        <p14:creationId xmlns:p14="http://schemas.microsoft.com/office/powerpoint/2010/main" val="361129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graphicFrame>
        <p:nvGraphicFramePr>
          <p:cNvPr id="76" name="Table 75">
            <a:extLst>
              <a:ext uri="{FF2B5EF4-FFF2-40B4-BE49-F238E27FC236}">
                <a16:creationId xmlns:a16="http://schemas.microsoft.com/office/drawing/2014/main" id="{4BE5556A-DF15-31AB-5622-4058D5AF2404}"/>
              </a:ext>
            </a:extLst>
          </p:cNvPr>
          <p:cNvGraphicFramePr>
            <a:graphicFrameLocks noGrp="1"/>
          </p:cNvGraphicFramePr>
          <p:nvPr>
            <p:extLst>
              <p:ext uri="{D42A27DB-BD31-4B8C-83A1-F6EECF244321}">
                <p14:modId xmlns:p14="http://schemas.microsoft.com/office/powerpoint/2010/main" val="2877237663"/>
              </p:ext>
            </p:extLst>
          </p:nvPr>
        </p:nvGraphicFramePr>
        <p:xfrm>
          <a:off x="6539345" y="2177823"/>
          <a:ext cx="10408098" cy="6035040"/>
        </p:xfrm>
        <a:graphic>
          <a:graphicData uri="http://schemas.openxmlformats.org/drawingml/2006/table">
            <a:tbl>
              <a:tblPr firstRow="1" bandRow="1">
                <a:tableStyleId>{5940675A-B579-460E-94D1-54222C63F5DA}</a:tableStyleId>
              </a:tblPr>
              <a:tblGrid>
                <a:gridCol w="10408098">
                  <a:extLst>
                    <a:ext uri="{9D8B030D-6E8A-4147-A177-3AD203B41FA5}">
                      <a16:colId xmlns:a16="http://schemas.microsoft.com/office/drawing/2014/main" val="3438024527"/>
                    </a:ext>
                  </a:extLst>
                </a:gridCol>
              </a:tblGrid>
              <a:tr h="489600">
                <a:tc>
                  <a:txBody>
                    <a:bodyPr/>
                    <a:lstStyle/>
                    <a:p>
                      <a:pPr>
                        <a:spcAft>
                          <a:spcPts val="400"/>
                        </a:spcAft>
                      </a:pPr>
                      <a:r>
                        <a:rPr lang="en-US" sz="2400" b="0" u="none" strike="noStrike" kern="1200" baseline="0" dirty="0">
                          <a:solidFill>
                            <a:srgbClr val="F2E5FF"/>
                          </a:solidFill>
                        </a:rPr>
                        <a:t>Absence of a uniform metaverse definition</a:t>
                      </a:r>
                    </a:p>
                    <a:p>
                      <a:pPr>
                        <a:spcAft>
                          <a:spcPts val="400"/>
                        </a:spcAft>
                      </a:pPr>
                      <a:endParaRPr lang="en-US" sz="2400" b="0" u="none" strike="noStrike" kern="1200" baseline="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7675166"/>
                  </a:ext>
                </a:extLst>
              </a:tr>
              <a:tr h="489600">
                <a:tc>
                  <a:txBody>
                    <a:bodyPr/>
                    <a:lstStyle/>
                    <a:p>
                      <a:pPr>
                        <a:spcAft>
                          <a:spcPts val="400"/>
                        </a:spcAft>
                      </a:pPr>
                      <a:endParaRPr lang="en-US" sz="2400" dirty="0">
                        <a:solidFill>
                          <a:srgbClr val="F2E5FF"/>
                        </a:solidFill>
                      </a:endParaRPr>
                    </a:p>
                    <a:p>
                      <a:pPr>
                        <a:spcAft>
                          <a:spcPts val="400"/>
                        </a:spcAft>
                      </a:pPr>
                      <a:r>
                        <a:rPr lang="en-US" sz="2400" b="1" dirty="0">
                          <a:solidFill>
                            <a:srgbClr val="F2E5FF"/>
                          </a:solidFill>
                        </a:rPr>
                        <a:t>No clear delineation of neural data (vs. biometric data)</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1445234"/>
                  </a:ext>
                </a:extLst>
              </a:tr>
              <a:tr h="489600">
                <a:tc>
                  <a:txBody>
                    <a:bodyPr/>
                    <a:lstStyle/>
                    <a:p>
                      <a:pPr>
                        <a:spcAft>
                          <a:spcPts val="400"/>
                        </a:spcAft>
                      </a:pPr>
                      <a:endParaRPr lang="en-US" sz="2400" dirty="0">
                        <a:solidFill>
                          <a:srgbClr val="F2E5FF"/>
                        </a:solidFill>
                      </a:endParaRPr>
                    </a:p>
                    <a:p>
                      <a:pPr>
                        <a:spcAft>
                          <a:spcPts val="400"/>
                        </a:spcAft>
                      </a:pPr>
                      <a:r>
                        <a:rPr lang="en-US" sz="2400" dirty="0">
                          <a:solidFill>
                            <a:srgbClr val="F2E5FF"/>
                          </a:solidFill>
                        </a:rPr>
                        <a:t>No focus on direct-to-consumer market</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0553220"/>
                  </a:ext>
                </a:extLst>
              </a:tr>
              <a:tr h="489600">
                <a:tc>
                  <a:txBody>
                    <a:bodyPr/>
                    <a:lstStyle/>
                    <a:p>
                      <a:pPr>
                        <a:spcAft>
                          <a:spcPts val="400"/>
                        </a:spcAft>
                      </a:pPr>
                      <a:endParaRPr lang="en-US" sz="2400" dirty="0">
                        <a:solidFill>
                          <a:srgbClr val="F2E5FF"/>
                        </a:solidFill>
                      </a:endParaRPr>
                    </a:p>
                    <a:p>
                      <a:pPr>
                        <a:spcAft>
                          <a:spcPts val="400"/>
                        </a:spcAft>
                      </a:pPr>
                      <a:r>
                        <a:rPr lang="en-US" sz="2400" dirty="0">
                          <a:solidFill>
                            <a:srgbClr val="F2E5FF"/>
                          </a:solidFill>
                        </a:rPr>
                        <a:t>EU Digital Regulatory Framework application</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8788419"/>
                  </a:ext>
                </a:extLst>
              </a:tr>
              <a:tr h="489600">
                <a:tc>
                  <a:txBody>
                    <a:bodyPr/>
                    <a:lstStyle/>
                    <a:p>
                      <a:pPr>
                        <a:spcAft>
                          <a:spcPts val="400"/>
                        </a:spcAft>
                      </a:pPr>
                      <a:endParaRPr lang="en-US" sz="2400" dirty="0">
                        <a:solidFill>
                          <a:srgbClr val="F2E5FF"/>
                        </a:solidFill>
                      </a:endParaRPr>
                    </a:p>
                    <a:p>
                      <a:pPr>
                        <a:spcAft>
                          <a:spcPts val="400"/>
                        </a:spcAft>
                      </a:pPr>
                      <a:r>
                        <a:rPr lang="en-US" sz="2400" dirty="0">
                          <a:solidFill>
                            <a:srgbClr val="F2E5FF"/>
                          </a:solidFill>
                        </a:rPr>
                        <a:t>Neuromanipulation within the wider debate of enabling personality rights</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875875"/>
                  </a:ext>
                </a:extLst>
              </a:tr>
            </a:tbl>
          </a:graphicData>
        </a:graphic>
      </p:graphicFrame>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15</a:t>
            </a:fld>
            <a:endParaRPr lang="nl-BE" noProof="0" dirty="0"/>
          </a:p>
        </p:txBody>
      </p:sp>
      <p:grpSp>
        <p:nvGrpSpPr>
          <p:cNvPr id="20" name="Group 19">
            <a:extLst>
              <a:ext uri="{FF2B5EF4-FFF2-40B4-BE49-F238E27FC236}">
                <a16:creationId xmlns:a16="http://schemas.microsoft.com/office/drawing/2014/main" id="{6116F656-09A0-118F-947A-F34B5A6C7D69}"/>
              </a:ext>
            </a:extLst>
          </p:cNvPr>
          <p:cNvGrpSpPr/>
          <p:nvPr/>
        </p:nvGrpSpPr>
        <p:grpSpPr>
          <a:xfrm>
            <a:off x="391226" y="426305"/>
            <a:ext cx="1994396" cy="1833417"/>
            <a:chOff x="2729345" y="2299854"/>
            <a:chExt cx="4710546" cy="5278582"/>
          </a:xfrm>
        </p:grpSpPr>
        <p:sp>
          <p:nvSpPr>
            <p:cNvPr id="21" name="Isosceles Triangle 20">
              <a:extLst>
                <a:ext uri="{FF2B5EF4-FFF2-40B4-BE49-F238E27FC236}">
                  <a16:creationId xmlns:a16="http://schemas.microsoft.com/office/drawing/2014/main" id="{C0C6C990-5A98-FD1B-BF2E-77140EDAFC47}"/>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7E5706B3-DB7F-2537-9BF0-C6F0F4B9A618}"/>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cxnSp>
        <p:nvCxnSpPr>
          <p:cNvPr id="24" name="Straight Connector 23">
            <a:extLst>
              <a:ext uri="{FF2B5EF4-FFF2-40B4-BE49-F238E27FC236}">
                <a16:creationId xmlns:a16="http://schemas.microsoft.com/office/drawing/2014/main" id="{BFC5CB32-67ED-35F5-F2F1-BBD225112B7E}"/>
              </a:ext>
            </a:extLst>
          </p:cNvPr>
          <p:cNvCxnSpPr>
            <a:cxnSpLocks/>
          </p:cNvCxnSpPr>
          <p:nvPr/>
        </p:nvCxnSpPr>
        <p:spPr>
          <a:xfrm>
            <a:off x="2923308" y="246713"/>
            <a:ext cx="0" cy="9260174"/>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3C7E611-C1DF-4618-C3C8-59DF8D2E4AD5}"/>
              </a:ext>
            </a:extLst>
          </p:cNvPr>
          <p:cNvSpPr>
            <a:spLocks noGrp="1"/>
          </p:cNvSpPr>
          <p:nvPr>
            <p:ph type="title"/>
          </p:nvPr>
        </p:nvSpPr>
        <p:spPr>
          <a:xfrm>
            <a:off x="3048000" y="252000"/>
            <a:ext cx="13487399" cy="863693"/>
          </a:xfrm>
        </p:spPr>
        <p:txBody>
          <a:bodyPr/>
          <a:lstStyle/>
          <a:p>
            <a:r>
              <a:rPr lang="en-US" sz="5000" dirty="0">
                <a:solidFill>
                  <a:srgbClr val="F2E5FF"/>
                </a:solidFill>
                <a:uFill>
                  <a:solidFill>
                    <a:srgbClr val="F2E5FF"/>
                  </a:solidFill>
                </a:uFill>
              </a:rPr>
              <a:t>Research gaps</a:t>
            </a:r>
            <a:endParaRPr lang="en-BE" sz="5000" dirty="0">
              <a:solidFill>
                <a:srgbClr val="F2E5FF"/>
              </a:solidFill>
              <a:uFill>
                <a:solidFill>
                  <a:srgbClr val="F2E5FF"/>
                </a:solidFill>
              </a:uFill>
            </a:endParaRPr>
          </a:p>
        </p:txBody>
      </p:sp>
      <p:sp>
        <p:nvSpPr>
          <p:cNvPr id="26" name="TextBox 25">
            <a:extLst>
              <a:ext uri="{FF2B5EF4-FFF2-40B4-BE49-F238E27FC236}">
                <a16:creationId xmlns:a16="http://schemas.microsoft.com/office/drawing/2014/main" id="{22A23BED-9083-D76B-14F7-4156A4ABD38F}"/>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3</a:t>
            </a:r>
            <a:endParaRPr lang="en-BE" sz="3200" dirty="0">
              <a:solidFill>
                <a:srgbClr val="F2E5FF"/>
              </a:solidFill>
            </a:endParaRPr>
          </a:p>
        </p:txBody>
      </p:sp>
      <p:grpSp>
        <p:nvGrpSpPr>
          <p:cNvPr id="2" name="Google Shape;8915;p82">
            <a:extLst>
              <a:ext uri="{FF2B5EF4-FFF2-40B4-BE49-F238E27FC236}">
                <a16:creationId xmlns:a16="http://schemas.microsoft.com/office/drawing/2014/main" id="{0B9BDA0B-D254-C8E3-2499-4B4514478EFE}"/>
              </a:ext>
            </a:extLst>
          </p:cNvPr>
          <p:cNvGrpSpPr/>
          <p:nvPr/>
        </p:nvGrpSpPr>
        <p:grpSpPr>
          <a:xfrm>
            <a:off x="3278672" y="2245867"/>
            <a:ext cx="2616790" cy="302347"/>
            <a:chOff x="3200660" y="2180272"/>
            <a:chExt cx="2274923" cy="378237"/>
          </a:xfrm>
          <a:effectLst>
            <a:glow rad="127000">
              <a:srgbClr val="F2E5FF">
                <a:alpha val="30000"/>
              </a:srgbClr>
            </a:glow>
          </a:effectLst>
        </p:grpSpPr>
        <p:sp>
          <p:nvSpPr>
            <p:cNvPr id="3" name="Google Shape;8916;p82">
              <a:extLst>
                <a:ext uri="{FF2B5EF4-FFF2-40B4-BE49-F238E27FC236}">
                  <a16:creationId xmlns:a16="http://schemas.microsoft.com/office/drawing/2014/main" id="{7F8526D0-2658-88A3-4F7F-F2EE9BAFDD37}"/>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17;p82">
              <a:extLst>
                <a:ext uri="{FF2B5EF4-FFF2-40B4-BE49-F238E27FC236}">
                  <a16:creationId xmlns:a16="http://schemas.microsoft.com/office/drawing/2014/main" id="{749EFB85-92A4-DED7-BDAF-272FEA64FE3D}"/>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18;p82">
              <a:extLst>
                <a:ext uri="{FF2B5EF4-FFF2-40B4-BE49-F238E27FC236}">
                  <a16:creationId xmlns:a16="http://schemas.microsoft.com/office/drawing/2014/main" id="{55D86B40-2A07-532C-A256-30D320F5855A}"/>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19;p82">
              <a:extLst>
                <a:ext uri="{FF2B5EF4-FFF2-40B4-BE49-F238E27FC236}">
                  <a16:creationId xmlns:a16="http://schemas.microsoft.com/office/drawing/2014/main" id="{9EA3912F-C92F-0BF3-5F70-1B4AA0455459}"/>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20;p82">
              <a:extLst>
                <a:ext uri="{FF2B5EF4-FFF2-40B4-BE49-F238E27FC236}">
                  <a16:creationId xmlns:a16="http://schemas.microsoft.com/office/drawing/2014/main" id="{56A48A31-9937-136F-5880-885D21B0128F}"/>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921;p82">
              <a:extLst>
                <a:ext uri="{FF2B5EF4-FFF2-40B4-BE49-F238E27FC236}">
                  <a16:creationId xmlns:a16="http://schemas.microsoft.com/office/drawing/2014/main" id="{A13A264A-F187-B07D-5AEB-BD85D522C5CE}"/>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22;p82">
              <a:extLst>
                <a:ext uri="{FF2B5EF4-FFF2-40B4-BE49-F238E27FC236}">
                  <a16:creationId xmlns:a16="http://schemas.microsoft.com/office/drawing/2014/main" id="{36A62E07-864E-35DC-211B-A7FB8623A241}"/>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23;p82">
              <a:extLst>
                <a:ext uri="{FF2B5EF4-FFF2-40B4-BE49-F238E27FC236}">
                  <a16:creationId xmlns:a16="http://schemas.microsoft.com/office/drawing/2014/main" id="{73609F0D-330D-F902-EFE2-F54C24798B38}"/>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24;p82">
              <a:extLst>
                <a:ext uri="{FF2B5EF4-FFF2-40B4-BE49-F238E27FC236}">
                  <a16:creationId xmlns:a16="http://schemas.microsoft.com/office/drawing/2014/main" id="{1D0CAD4C-9FB7-12A4-D323-F54654BD0425}"/>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925;p82">
              <a:extLst>
                <a:ext uri="{FF2B5EF4-FFF2-40B4-BE49-F238E27FC236}">
                  <a16:creationId xmlns:a16="http://schemas.microsoft.com/office/drawing/2014/main" id="{13E60105-3156-90A1-9236-35FC3026482E}"/>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26;p82">
              <a:extLst>
                <a:ext uri="{FF2B5EF4-FFF2-40B4-BE49-F238E27FC236}">
                  <a16:creationId xmlns:a16="http://schemas.microsoft.com/office/drawing/2014/main" id="{57F069D8-D5B4-7466-1B0E-FA7110FB14E0}"/>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27;p82">
              <a:extLst>
                <a:ext uri="{FF2B5EF4-FFF2-40B4-BE49-F238E27FC236}">
                  <a16:creationId xmlns:a16="http://schemas.microsoft.com/office/drawing/2014/main" id="{A1FA3B80-DFA9-CA5F-28EC-927B0A7C89EE}"/>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928;p82">
              <a:extLst>
                <a:ext uri="{FF2B5EF4-FFF2-40B4-BE49-F238E27FC236}">
                  <a16:creationId xmlns:a16="http://schemas.microsoft.com/office/drawing/2014/main" id="{E5FB3546-D8C0-49CE-0A7F-B5921205ED62}"/>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929;p82">
              <a:extLst>
                <a:ext uri="{FF2B5EF4-FFF2-40B4-BE49-F238E27FC236}">
                  <a16:creationId xmlns:a16="http://schemas.microsoft.com/office/drawing/2014/main" id="{3C099ABC-480F-2D4E-1E91-EA2913FFEA98}"/>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930;p82">
              <a:extLst>
                <a:ext uri="{FF2B5EF4-FFF2-40B4-BE49-F238E27FC236}">
                  <a16:creationId xmlns:a16="http://schemas.microsoft.com/office/drawing/2014/main" id="{40F33E88-8190-0C12-1D8E-A52C2B22A563}"/>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931;p82">
              <a:extLst>
                <a:ext uri="{FF2B5EF4-FFF2-40B4-BE49-F238E27FC236}">
                  <a16:creationId xmlns:a16="http://schemas.microsoft.com/office/drawing/2014/main" id="{DBB5BDAD-5D7B-5176-07C2-9D50C20C094E}"/>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8915;p82">
            <a:extLst>
              <a:ext uri="{FF2B5EF4-FFF2-40B4-BE49-F238E27FC236}">
                <a16:creationId xmlns:a16="http://schemas.microsoft.com/office/drawing/2014/main" id="{DC2FDB81-F381-8D81-C1FE-7A31FACBF00E}"/>
              </a:ext>
            </a:extLst>
          </p:cNvPr>
          <p:cNvGrpSpPr/>
          <p:nvPr/>
        </p:nvGrpSpPr>
        <p:grpSpPr>
          <a:xfrm>
            <a:off x="3278672" y="3554812"/>
            <a:ext cx="2616790" cy="302347"/>
            <a:chOff x="3200660" y="2180272"/>
            <a:chExt cx="2274923" cy="378237"/>
          </a:xfrm>
          <a:effectLst>
            <a:glow rad="127000">
              <a:srgbClr val="F2E5FF">
                <a:alpha val="30000"/>
              </a:srgbClr>
            </a:glow>
          </a:effectLst>
        </p:grpSpPr>
        <p:sp>
          <p:nvSpPr>
            <p:cNvPr id="78" name="Google Shape;8916;p82">
              <a:extLst>
                <a:ext uri="{FF2B5EF4-FFF2-40B4-BE49-F238E27FC236}">
                  <a16:creationId xmlns:a16="http://schemas.microsoft.com/office/drawing/2014/main" id="{EB620468-9DC6-9FE6-E517-CF2F04F7904A}"/>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17;p82">
              <a:extLst>
                <a:ext uri="{FF2B5EF4-FFF2-40B4-BE49-F238E27FC236}">
                  <a16:creationId xmlns:a16="http://schemas.microsoft.com/office/drawing/2014/main" id="{861E4378-8065-653C-8F07-2140ED6047B0}"/>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18;p82">
              <a:extLst>
                <a:ext uri="{FF2B5EF4-FFF2-40B4-BE49-F238E27FC236}">
                  <a16:creationId xmlns:a16="http://schemas.microsoft.com/office/drawing/2014/main" id="{F3719754-ABA5-FCBA-2DF2-7C05ADB65AC4}"/>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919;p82">
              <a:extLst>
                <a:ext uri="{FF2B5EF4-FFF2-40B4-BE49-F238E27FC236}">
                  <a16:creationId xmlns:a16="http://schemas.microsoft.com/office/drawing/2014/main" id="{0576D9F4-3DC0-BCF5-B835-EF95865670A4}"/>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920;p82">
              <a:extLst>
                <a:ext uri="{FF2B5EF4-FFF2-40B4-BE49-F238E27FC236}">
                  <a16:creationId xmlns:a16="http://schemas.microsoft.com/office/drawing/2014/main" id="{B3A56CFE-E4A5-1FE5-59DB-AADA2A359067}"/>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21;p82">
              <a:extLst>
                <a:ext uri="{FF2B5EF4-FFF2-40B4-BE49-F238E27FC236}">
                  <a16:creationId xmlns:a16="http://schemas.microsoft.com/office/drawing/2014/main" id="{5CD69F3B-5302-A08C-3215-CA1C01B6CE29}"/>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22;p82">
              <a:extLst>
                <a:ext uri="{FF2B5EF4-FFF2-40B4-BE49-F238E27FC236}">
                  <a16:creationId xmlns:a16="http://schemas.microsoft.com/office/drawing/2014/main" id="{D21B2187-7217-DFB8-BA4F-D03E53D97AB5}"/>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23;p82">
              <a:extLst>
                <a:ext uri="{FF2B5EF4-FFF2-40B4-BE49-F238E27FC236}">
                  <a16:creationId xmlns:a16="http://schemas.microsoft.com/office/drawing/2014/main" id="{1CFB44B4-262F-AD9A-6F4E-6F2260C6E53C}"/>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24;p82">
              <a:extLst>
                <a:ext uri="{FF2B5EF4-FFF2-40B4-BE49-F238E27FC236}">
                  <a16:creationId xmlns:a16="http://schemas.microsoft.com/office/drawing/2014/main" id="{2DD14445-0380-3830-17EE-3521BEBB8C96}"/>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925;p82">
              <a:extLst>
                <a:ext uri="{FF2B5EF4-FFF2-40B4-BE49-F238E27FC236}">
                  <a16:creationId xmlns:a16="http://schemas.microsoft.com/office/drawing/2014/main" id="{13ACCDB0-C38B-FD05-1DFF-E2800038E32B}"/>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926;p82">
              <a:extLst>
                <a:ext uri="{FF2B5EF4-FFF2-40B4-BE49-F238E27FC236}">
                  <a16:creationId xmlns:a16="http://schemas.microsoft.com/office/drawing/2014/main" id="{1F263101-4735-FED3-6F9C-7A53EF841FBC}"/>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27;p82">
              <a:extLst>
                <a:ext uri="{FF2B5EF4-FFF2-40B4-BE49-F238E27FC236}">
                  <a16:creationId xmlns:a16="http://schemas.microsoft.com/office/drawing/2014/main" id="{29ECF79E-67F5-D905-3385-BD73D1E3D179}"/>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928;p82">
              <a:extLst>
                <a:ext uri="{FF2B5EF4-FFF2-40B4-BE49-F238E27FC236}">
                  <a16:creationId xmlns:a16="http://schemas.microsoft.com/office/drawing/2014/main" id="{6EF3040E-9B42-0C4C-6094-8F70CE69FD9B}"/>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29;p82">
              <a:extLst>
                <a:ext uri="{FF2B5EF4-FFF2-40B4-BE49-F238E27FC236}">
                  <a16:creationId xmlns:a16="http://schemas.microsoft.com/office/drawing/2014/main" id="{8F7139C4-6968-DFB3-AF79-55A5CBAE4F91}"/>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930;p82">
              <a:extLst>
                <a:ext uri="{FF2B5EF4-FFF2-40B4-BE49-F238E27FC236}">
                  <a16:creationId xmlns:a16="http://schemas.microsoft.com/office/drawing/2014/main" id="{A810EBC7-4810-BBCB-5E60-D0793DDF2984}"/>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931;p82">
              <a:extLst>
                <a:ext uri="{FF2B5EF4-FFF2-40B4-BE49-F238E27FC236}">
                  <a16:creationId xmlns:a16="http://schemas.microsoft.com/office/drawing/2014/main" id="{2EA83C26-945B-1E4E-A88E-12DED2C8C17A}"/>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8915;p82">
            <a:extLst>
              <a:ext uri="{FF2B5EF4-FFF2-40B4-BE49-F238E27FC236}">
                <a16:creationId xmlns:a16="http://schemas.microsoft.com/office/drawing/2014/main" id="{1D3F3841-D3BC-0A66-35CC-D484D69B71CE}"/>
              </a:ext>
            </a:extLst>
          </p:cNvPr>
          <p:cNvGrpSpPr/>
          <p:nvPr/>
        </p:nvGrpSpPr>
        <p:grpSpPr>
          <a:xfrm>
            <a:off x="3278672" y="4849090"/>
            <a:ext cx="2616790" cy="302347"/>
            <a:chOff x="3200660" y="2180272"/>
            <a:chExt cx="2274923" cy="378237"/>
          </a:xfrm>
          <a:effectLst>
            <a:glow rad="127000">
              <a:srgbClr val="F2E5FF">
                <a:alpha val="30000"/>
              </a:srgbClr>
            </a:glow>
          </a:effectLst>
        </p:grpSpPr>
        <p:sp>
          <p:nvSpPr>
            <p:cNvPr id="95" name="Google Shape;8916;p82">
              <a:extLst>
                <a:ext uri="{FF2B5EF4-FFF2-40B4-BE49-F238E27FC236}">
                  <a16:creationId xmlns:a16="http://schemas.microsoft.com/office/drawing/2014/main" id="{0A2BEB71-7D18-47FC-2DE7-FEC572D7E954}"/>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917;p82">
              <a:extLst>
                <a:ext uri="{FF2B5EF4-FFF2-40B4-BE49-F238E27FC236}">
                  <a16:creationId xmlns:a16="http://schemas.microsoft.com/office/drawing/2014/main" id="{2792B7F2-E816-E285-D4CC-5CB82D3FAF60}"/>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918;p82">
              <a:extLst>
                <a:ext uri="{FF2B5EF4-FFF2-40B4-BE49-F238E27FC236}">
                  <a16:creationId xmlns:a16="http://schemas.microsoft.com/office/drawing/2014/main" id="{7E3C493E-DA77-A01E-7FD7-225C0367DACD}"/>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919;p82">
              <a:extLst>
                <a:ext uri="{FF2B5EF4-FFF2-40B4-BE49-F238E27FC236}">
                  <a16:creationId xmlns:a16="http://schemas.microsoft.com/office/drawing/2014/main" id="{4F1A2E29-2343-939D-39E0-7D3EEBCB4572}"/>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920;p82">
              <a:extLst>
                <a:ext uri="{FF2B5EF4-FFF2-40B4-BE49-F238E27FC236}">
                  <a16:creationId xmlns:a16="http://schemas.microsoft.com/office/drawing/2014/main" id="{AD802512-3B66-54D5-27BE-6461D9E5FF4D}"/>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921;p82">
              <a:extLst>
                <a:ext uri="{FF2B5EF4-FFF2-40B4-BE49-F238E27FC236}">
                  <a16:creationId xmlns:a16="http://schemas.microsoft.com/office/drawing/2014/main" id="{64199B33-F455-DB00-0DEF-EA9029068B26}"/>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922;p82">
              <a:extLst>
                <a:ext uri="{FF2B5EF4-FFF2-40B4-BE49-F238E27FC236}">
                  <a16:creationId xmlns:a16="http://schemas.microsoft.com/office/drawing/2014/main" id="{367FC01F-F17A-4D71-34F6-56CAC8C7CDF0}"/>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923;p82">
              <a:extLst>
                <a:ext uri="{FF2B5EF4-FFF2-40B4-BE49-F238E27FC236}">
                  <a16:creationId xmlns:a16="http://schemas.microsoft.com/office/drawing/2014/main" id="{E6ECD31E-65D5-7304-F324-624A7D0BD05E}"/>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924;p82">
              <a:extLst>
                <a:ext uri="{FF2B5EF4-FFF2-40B4-BE49-F238E27FC236}">
                  <a16:creationId xmlns:a16="http://schemas.microsoft.com/office/drawing/2014/main" id="{2287ACFE-BE90-2508-7C22-401C8A1C5AB5}"/>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925;p82">
              <a:extLst>
                <a:ext uri="{FF2B5EF4-FFF2-40B4-BE49-F238E27FC236}">
                  <a16:creationId xmlns:a16="http://schemas.microsoft.com/office/drawing/2014/main" id="{089502E6-CE13-859D-C053-2F4A60E1928C}"/>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926;p82">
              <a:extLst>
                <a:ext uri="{FF2B5EF4-FFF2-40B4-BE49-F238E27FC236}">
                  <a16:creationId xmlns:a16="http://schemas.microsoft.com/office/drawing/2014/main" id="{A1DBF5B2-21FC-68B6-5D58-5B977C34C46E}"/>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927;p82">
              <a:extLst>
                <a:ext uri="{FF2B5EF4-FFF2-40B4-BE49-F238E27FC236}">
                  <a16:creationId xmlns:a16="http://schemas.microsoft.com/office/drawing/2014/main" id="{2FFFF02E-FE94-CE5C-6975-75527950D382}"/>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928;p82">
              <a:extLst>
                <a:ext uri="{FF2B5EF4-FFF2-40B4-BE49-F238E27FC236}">
                  <a16:creationId xmlns:a16="http://schemas.microsoft.com/office/drawing/2014/main" id="{93CDCD2A-FC49-D4E2-FBDB-89C97DF4D058}"/>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929;p82">
              <a:extLst>
                <a:ext uri="{FF2B5EF4-FFF2-40B4-BE49-F238E27FC236}">
                  <a16:creationId xmlns:a16="http://schemas.microsoft.com/office/drawing/2014/main" id="{149A419A-CBA6-9D96-DBED-56176D09D498}"/>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930;p82">
              <a:extLst>
                <a:ext uri="{FF2B5EF4-FFF2-40B4-BE49-F238E27FC236}">
                  <a16:creationId xmlns:a16="http://schemas.microsoft.com/office/drawing/2014/main" id="{F270CE3B-0C63-BF8E-6554-2475773421DA}"/>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931;p82">
              <a:extLst>
                <a:ext uri="{FF2B5EF4-FFF2-40B4-BE49-F238E27FC236}">
                  <a16:creationId xmlns:a16="http://schemas.microsoft.com/office/drawing/2014/main" id="{AF2F74D2-DD61-F283-A021-D936A80D8284}"/>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8915;p82">
            <a:extLst>
              <a:ext uri="{FF2B5EF4-FFF2-40B4-BE49-F238E27FC236}">
                <a16:creationId xmlns:a16="http://schemas.microsoft.com/office/drawing/2014/main" id="{5A3686F2-EA67-B56D-AB61-B69A4BD6F53F}"/>
              </a:ext>
            </a:extLst>
          </p:cNvPr>
          <p:cNvGrpSpPr/>
          <p:nvPr/>
        </p:nvGrpSpPr>
        <p:grpSpPr>
          <a:xfrm>
            <a:off x="3278672" y="6158035"/>
            <a:ext cx="2616790" cy="302347"/>
            <a:chOff x="3200660" y="2180272"/>
            <a:chExt cx="2274923" cy="378237"/>
          </a:xfrm>
          <a:effectLst>
            <a:glow rad="127000">
              <a:srgbClr val="F2E5FF">
                <a:alpha val="30000"/>
              </a:srgbClr>
            </a:glow>
          </a:effectLst>
        </p:grpSpPr>
        <p:sp>
          <p:nvSpPr>
            <p:cNvPr id="112" name="Google Shape;8916;p82">
              <a:extLst>
                <a:ext uri="{FF2B5EF4-FFF2-40B4-BE49-F238E27FC236}">
                  <a16:creationId xmlns:a16="http://schemas.microsoft.com/office/drawing/2014/main" id="{3AA13F71-AB32-160D-29EC-DE30B8D23CCF}"/>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917;p82">
              <a:extLst>
                <a:ext uri="{FF2B5EF4-FFF2-40B4-BE49-F238E27FC236}">
                  <a16:creationId xmlns:a16="http://schemas.microsoft.com/office/drawing/2014/main" id="{732414A5-87FC-4EA0-F10C-5DC8697CEA55}"/>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918;p82">
              <a:extLst>
                <a:ext uri="{FF2B5EF4-FFF2-40B4-BE49-F238E27FC236}">
                  <a16:creationId xmlns:a16="http://schemas.microsoft.com/office/drawing/2014/main" id="{10F9ADE1-CCD7-A016-398B-CA2CF2361CBE}"/>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919;p82">
              <a:extLst>
                <a:ext uri="{FF2B5EF4-FFF2-40B4-BE49-F238E27FC236}">
                  <a16:creationId xmlns:a16="http://schemas.microsoft.com/office/drawing/2014/main" id="{74661D0B-F74F-7C05-7083-3EAE95CF7998}"/>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920;p82">
              <a:extLst>
                <a:ext uri="{FF2B5EF4-FFF2-40B4-BE49-F238E27FC236}">
                  <a16:creationId xmlns:a16="http://schemas.microsoft.com/office/drawing/2014/main" id="{1440D2A7-025D-577E-2472-03BD8AEFBBBB}"/>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921;p82">
              <a:extLst>
                <a:ext uri="{FF2B5EF4-FFF2-40B4-BE49-F238E27FC236}">
                  <a16:creationId xmlns:a16="http://schemas.microsoft.com/office/drawing/2014/main" id="{A9B7764E-BA47-C50D-003B-BBF5247A27AF}"/>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922;p82">
              <a:extLst>
                <a:ext uri="{FF2B5EF4-FFF2-40B4-BE49-F238E27FC236}">
                  <a16:creationId xmlns:a16="http://schemas.microsoft.com/office/drawing/2014/main" id="{C1553E58-400C-FE3C-05E2-6DAB4BB59873}"/>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923;p82">
              <a:extLst>
                <a:ext uri="{FF2B5EF4-FFF2-40B4-BE49-F238E27FC236}">
                  <a16:creationId xmlns:a16="http://schemas.microsoft.com/office/drawing/2014/main" id="{2AC1CE03-79C5-C836-05B0-FB286D98690F}"/>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924;p82">
              <a:extLst>
                <a:ext uri="{FF2B5EF4-FFF2-40B4-BE49-F238E27FC236}">
                  <a16:creationId xmlns:a16="http://schemas.microsoft.com/office/drawing/2014/main" id="{B71C4401-9EBE-7586-295D-4C03DD75E518}"/>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925;p82">
              <a:extLst>
                <a:ext uri="{FF2B5EF4-FFF2-40B4-BE49-F238E27FC236}">
                  <a16:creationId xmlns:a16="http://schemas.microsoft.com/office/drawing/2014/main" id="{8FF07871-C3FC-CF08-4280-A834C543E078}"/>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926;p82">
              <a:extLst>
                <a:ext uri="{FF2B5EF4-FFF2-40B4-BE49-F238E27FC236}">
                  <a16:creationId xmlns:a16="http://schemas.microsoft.com/office/drawing/2014/main" id="{D26CBBA6-6BAA-37E0-25BB-C2557F2A50C4}"/>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927;p82">
              <a:extLst>
                <a:ext uri="{FF2B5EF4-FFF2-40B4-BE49-F238E27FC236}">
                  <a16:creationId xmlns:a16="http://schemas.microsoft.com/office/drawing/2014/main" id="{634C02D1-488B-3CBD-9380-7FA81D1A5C19}"/>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928;p82">
              <a:extLst>
                <a:ext uri="{FF2B5EF4-FFF2-40B4-BE49-F238E27FC236}">
                  <a16:creationId xmlns:a16="http://schemas.microsoft.com/office/drawing/2014/main" id="{0FFDBDFF-5A70-EDCC-5CBB-D048218CF0C6}"/>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929;p82">
              <a:extLst>
                <a:ext uri="{FF2B5EF4-FFF2-40B4-BE49-F238E27FC236}">
                  <a16:creationId xmlns:a16="http://schemas.microsoft.com/office/drawing/2014/main" id="{2BEE5292-E701-AA76-CEBA-33C4908F4A13}"/>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930;p82">
              <a:extLst>
                <a:ext uri="{FF2B5EF4-FFF2-40B4-BE49-F238E27FC236}">
                  <a16:creationId xmlns:a16="http://schemas.microsoft.com/office/drawing/2014/main" id="{A329A415-FACF-BB03-2069-E70A4BFB29B5}"/>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931;p82">
              <a:extLst>
                <a:ext uri="{FF2B5EF4-FFF2-40B4-BE49-F238E27FC236}">
                  <a16:creationId xmlns:a16="http://schemas.microsoft.com/office/drawing/2014/main" id="{531008A7-7745-7674-B8BC-A4750BC72B7F}"/>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8915;p82">
            <a:extLst>
              <a:ext uri="{FF2B5EF4-FFF2-40B4-BE49-F238E27FC236}">
                <a16:creationId xmlns:a16="http://schemas.microsoft.com/office/drawing/2014/main" id="{AB0B1471-ADB3-35A0-7F64-4C40A9F3550F}"/>
              </a:ext>
            </a:extLst>
          </p:cNvPr>
          <p:cNvGrpSpPr/>
          <p:nvPr/>
        </p:nvGrpSpPr>
        <p:grpSpPr>
          <a:xfrm>
            <a:off x="3278672" y="7398124"/>
            <a:ext cx="2616790" cy="302347"/>
            <a:chOff x="3200660" y="2180272"/>
            <a:chExt cx="2274923" cy="378237"/>
          </a:xfrm>
          <a:effectLst>
            <a:glow rad="127000">
              <a:srgbClr val="F2E5FF">
                <a:alpha val="30000"/>
              </a:srgbClr>
            </a:glow>
          </a:effectLst>
        </p:grpSpPr>
        <p:sp>
          <p:nvSpPr>
            <p:cNvPr id="129" name="Google Shape;8916;p82">
              <a:extLst>
                <a:ext uri="{FF2B5EF4-FFF2-40B4-BE49-F238E27FC236}">
                  <a16:creationId xmlns:a16="http://schemas.microsoft.com/office/drawing/2014/main" id="{C67C0B65-893A-C5D5-3C34-22DDDE606CEA}"/>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917;p82">
              <a:extLst>
                <a:ext uri="{FF2B5EF4-FFF2-40B4-BE49-F238E27FC236}">
                  <a16:creationId xmlns:a16="http://schemas.microsoft.com/office/drawing/2014/main" id="{ACBC3FBB-A723-33FD-C181-8E60CC491278}"/>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918;p82">
              <a:extLst>
                <a:ext uri="{FF2B5EF4-FFF2-40B4-BE49-F238E27FC236}">
                  <a16:creationId xmlns:a16="http://schemas.microsoft.com/office/drawing/2014/main" id="{9FF772C0-B4E9-DF30-03C9-5A61FAE4BE66}"/>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919;p82">
              <a:extLst>
                <a:ext uri="{FF2B5EF4-FFF2-40B4-BE49-F238E27FC236}">
                  <a16:creationId xmlns:a16="http://schemas.microsoft.com/office/drawing/2014/main" id="{9F295143-E1B5-381E-EEAE-3E96569C17BB}"/>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920;p82">
              <a:extLst>
                <a:ext uri="{FF2B5EF4-FFF2-40B4-BE49-F238E27FC236}">
                  <a16:creationId xmlns:a16="http://schemas.microsoft.com/office/drawing/2014/main" id="{13CA7128-944E-2370-2634-8B95F6A42EAD}"/>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921;p82">
              <a:extLst>
                <a:ext uri="{FF2B5EF4-FFF2-40B4-BE49-F238E27FC236}">
                  <a16:creationId xmlns:a16="http://schemas.microsoft.com/office/drawing/2014/main" id="{1A076911-DEC7-55CE-BAD6-D216F2C357EE}"/>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922;p82">
              <a:extLst>
                <a:ext uri="{FF2B5EF4-FFF2-40B4-BE49-F238E27FC236}">
                  <a16:creationId xmlns:a16="http://schemas.microsoft.com/office/drawing/2014/main" id="{7D8A1C2E-5822-BC14-3FBD-4F1978DF4BB0}"/>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923;p82">
              <a:extLst>
                <a:ext uri="{FF2B5EF4-FFF2-40B4-BE49-F238E27FC236}">
                  <a16:creationId xmlns:a16="http://schemas.microsoft.com/office/drawing/2014/main" id="{009D49FC-73FD-304F-4CB3-8E0FCDF997DA}"/>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924;p82">
              <a:extLst>
                <a:ext uri="{FF2B5EF4-FFF2-40B4-BE49-F238E27FC236}">
                  <a16:creationId xmlns:a16="http://schemas.microsoft.com/office/drawing/2014/main" id="{23088F7E-04E2-757F-32C9-822D777C38C7}"/>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925;p82">
              <a:extLst>
                <a:ext uri="{FF2B5EF4-FFF2-40B4-BE49-F238E27FC236}">
                  <a16:creationId xmlns:a16="http://schemas.microsoft.com/office/drawing/2014/main" id="{D13FD1A8-166B-AFEC-52CB-FED08F3686A9}"/>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926;p82">
              <a:extLst>
                <a:ext uri="{FF2B5EF4-FFF2-40B4-BE49-F238E27FC236}">
                  <a16:creationId xmlns:a16="http://schemas.microsoft.com/office/drawing/2014/main" id="{8D4D9C20-5BFE-BF79-7765-B394E4B49EDD}"/>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927;p82">
              <a:extLst>
                <a:ext uri="{FF2B5EF4-FFF2-40B4-BE49-F238E27FC236}">
                  <a16:creationId xmlns:a16="http://schemas.microsoft.com/office/drawing/2014/main" id="{B5321549-9F34-FC7A-3B97-5EF2121A95FC}"/>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928;p82">
              <a:extLst>
                <a:ext uri="{FF2B5EF4-FFF2-40B4-BE49-F238E27FC236}">
                  <a16:creationId xmlns:a16="http://schemas.microsoft.com/office/drawing/2014/main" id="{F485F6C0-7BBA-25B0-2FC6-43991A341B3C}"/>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929;p82">
              <a:extLst>
                <a:ext uri="{FF2B5EF4-FFF2-40B4-BE49-F238E27FC236}">
                  <a16:creationId xmlns:a16="http://schemas.microsoft.com/office/drawing/2014/main" id="{29632E5D-A890-917A-2C71-FA0BAF4DB3D2}"/>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930;p82">
              <a:extLst>
                <a:ext uri="{FF2B5EF4-FFF2-40B4-BE49-F238E27FC236}">
                  <a16:creationId xmlns:a16="http://schemas.microsoft.com/office/drawing/2014/main" id="{B8180929-A248-AA8C-369B-5CB20C45613D}"/>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931;p82">
              <a:extLst>
                <a:ext uri="{FF2B5EF4-FFF2-40B4-BE49-F238E27FC236}">
                  <a16:creationId xmlns:a16="http://schemas.microsoft.com/office/drawing/2014/main" id="{29585846-0129-F18A-1D31-97BB2301AF00}"/>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TextBox 144">
            <a:extLst>
              <a:ext uri="{FF2B5EF4-FFF2-40B4-BE49-F238E27FC236}">
                <a16:creationId xmlns:a16="http://schemas.microsoft.com/office/drawing/2014/main" id="{CBE834DA-51A8-BDA1-8AFC-3AAA90C2AE02}"/>
              </a:ext>
            </a:extLst>
          </p:cNvPr>
          <p:cNvSpPr txBox="1"/>
          <p:nvPr/>
        </p:nvSpPr>
        <p:spPr>
          <a:xfrm>
            <a:off x="3157989" y="1774879"/>
            <a:ext cx="1122218" cy="427746"/>
          </a:xfrm>
          <a:prstGeom prst="rect">
            <a:avLst/>
          </a:prstGeom>
          <a:noFill/>
        </p:spPr>
        <p:txBody>
          <a:bodyPr wrap="square" rtlCol="0">
            <a:spAutoFit/>
          </a:bodyPr>
          <a:lstStyle/>
          <a:p>
            <a:pPr algn="l">
              <a:lnSpc>
                <a:spcPct val="120000"/>
              </a:lnSpc>
            </a:pPr>
            <a:r>
              <a:rPr lang="en-US" sz="2000" dirty="0">
                <a:solidFill>
                  <a:srgbClr val="F2E5FF"/>
                </a:solidFill>
              </a:rPr>
              <a:t>GAP 1</a:t>
            </a:r>
            <a:endParaRPr lang="en-BE" sz="2000" dirty="0">
              <a:solidFill>
                <a:srgbClr val="F2E5FF"/>
              </a:solidFill>
            </a:endParaRPr>
          </a:p>
        </p:txBody>
      </p:sp>
      <p:sp>
        <p:nvSpPr>
          <p:cNvPr id="146" name="TextBox 145">
            <a:extLst>
              <a:ext uri="{FF2B5EF4-FFF2-40B4-BE49-F238E27FC236}">
                <a16:creationId xmlns:a16="http://schemas.microsoft.com/office/drawing/2014/main" id="{C4848895-F1CB-683D-0CE2-E969F7975D77}"/>
              </a:ext>
            </a:extLst>
          </p:cNvPr>
          <p:cNvSpPr txBox="1"/>
          <p:nvPr/>
        </p:nvSpPr>
        <p:spPr>
          <a:xfrm>
            <a:off x="3157989" y="3071823"/>
            <a:ext cx="1122218" cy="427746"/>
          </a:xfrm>
          <a:prstGeom prst="rect">
            <a:avLst/>
          </a:prstGeom>
          <a:noFill/>
        </p:spPr>
        <p:txBody>
          <a:bodyPr wrap="square" rtlCol="0">
            <a:spAutoFit/>
          </a:bodyPr>
          <a:lstStyle/>
          <a:p>
            <a:pPr algn="l">
              <a:lnSpc>
                <a:spcPct val="120000"/>
              </a:lnSpc>
            </a:pPr>
            <a:r>
              <a:rPr lang="en-US" sz="2000" dirty="0">
                <a:solidFill>
                  <a:srgbClr val="F2E5FF"/>
                </a:solidFill>
              </a:rPr>
              <a:t>GAP 2</a:t>
            </a:r>
            <a:endParaRPr lang="en-BE" sz="2000" dirty="0">
              <a:solidFill>
                <a:srgbClr val="F2E5FF"/>
              </a:solidFill>
            </a:endParaRPr>
          </a:p>
        </p:txBody>
      </p:sp>
      <p:sp>
        <p:nvSpPr>
          <p:cNvPr id="147" name="TextBox 146">
            <a:extLst>
              <a:ext uri="{FF2B5EF4-FFF2-40B4-BE49-F238E27FC236}">
                <a16:creationId xmlns:a16="http://schemas.microsoft.com/office/drawing/2014/main" id="{886FAE34-0510-78E5-4A2C-BA764CFD33DA}"/>
              </a:ext>
            </a:extLst>
          </p:cNvPr>
          <p:cNvSpPr txBox="1"/>
          <p:nvPr/>
        </p:nvSpPr>
        <p:spPr>
          <a:xfrm>
            <a:off x="3157989" y="4401056"/>
            <a:ext cx="1122218" cy="427746"/>
          </a:xfrm>
          <a:prstGeom prst="rect">
            <a:avLst/>
          </a:prstGeom>
          <a:noFill/>
        </p:spPr>
        <p:txBody>
          <a:bodyPr wrap="square" rtlCol="0">
            <a:spAutoFit/>
          </a:bodyPr>
          <a:lstStyle/>
          <a:p>
            <a:pPr algn="l">
              <a:lnSpc>
                <a:spcPct val="120000"/>
              </a:lnSpc>
            </a:pPr>
            <a:r>
              <a:rPr lang="en-US" sz="2000" dirty="0">
                <a:solidFill>
                  <a:srgbClr val="F2E5FF"/>
                </a:solidFill>
              </a:rPr>
              <a:t>GAP 3</a:t>
            </a:r>
            <a:endParaRPr lang="en-BE" sz="2000" dirty="0">
              <a:solidFill>
                <a:srgbClr val="F2E5FF"/>
              </a:solidFill>
            </a:endParaRPr>
          </a:p>
        </p:txBody>
      </p:sp>
      <p:sp>
        <p:nvSpPr>
          <p:cNvPr id="148" name="TextBox 147">
            <a:extLst>
              <a:ext uri="{FF2B5EF4-FFF2-40B4-BE49-F238E27FC236}">
                <a16:creationId xmlns:a16="http://schemas.microsoft.com/office/drawing/2014/main" id="{BD72080C-6540-46E8-CCF9-1949013B086E}"/>
              </a:ext>
            </a:extLst>
          </p:cNvPr>
          <p:cNvSpPr txBox="1"/>
          <p:nvPr/>
        </p:nvSpPr>
        <p:spPr>
          <a:xfrm>
            <a:off x="3157989" y="5730177"/>
            <a:ext cx="1122218" cy="427746"/>
          </a:xfrm>
          <a:prstGeom prst="rect">
            <a:avLst/>
          </a:prstGeom>
          <a:noFill/>
        </p:spPr>
        <p:txBody>
          <a:bodyPr wrap="square" rtlCol="0">
            <a:spAutoFit/>
          </a:bodyPr>
          <a:lstStyle/>
          <a:p>
            <a:pPr algn="l">
              <a:lnSpc>
                <a:spcPct val="120000"/>
              </a:lnSpc>
            </a:pPr>
            <a:r>
              <a:rPr lang="en-US" sz="2000" dirty="0">
                <a:solidFill>
                  <a:srgbClr val="F2E5FF"/>
                </a:solidFill>
              </a:rPr>
              <a:t>GAP 4</a:t>
            </a:r>
            <a:endParaRPr lang="en-BE" sz="2000" dirty="0">
              <a:solidFill>
                <a:srgbClr val="F2E5FF"/>
              </a:solidFill>
            </a:endParaRPr>
          </a:p>
        </p:txBody>
      </p:sp>
      <p:sp>
        <p:nvSpPr>
          <p:cNvPr id="149" name="TextBox 148">
            <a:extLst>
              <a:ext uri="{FF2B5EF4-FFF2-40B4-BE49-F238E27FC236}">
                <a16:creationId xmlns:a16="http://schemas.microsoft.com/office/drawing/2014/main" id="{FE2E5F07-3477-51DA-50EF-FB6832EF4CDB}"/>
              </a:ext>
            </a:extLst>
          </p:cNvPr>
          <p:cNvSpPr txBox="1"/>
          <p:nvPr/>
        </p:nvSpPr>
        <p:spPr>
          <a:xfrm>
            <a:off x="3157989" y="6970266"/>
            <a:ext cx="1122218" cy="427746"/>
          </a:xfrm>
          <a:prstGeom prst="rect">
            <a:avLst/>
          </a:prstGeom>
          <a:noFill/>
        </p:spPr>
        <p:txBody>
          <a:bodyPr wrap="square" rtlCol="0">
            <a:spAutoFit/>
          </a:bodyPr>
          <a:lstStyle/>
          <a:p>
            <a:pPr algn="l">
              <a:lnSpc>
                <a:spcPct val="120000"/>
              </a:lnSpc>
            </a:pPr>
            <a:r>
              <a:rPr lang="en-US" sz="2000" dirty="0">
                <a:solidFill>
                  <a:srgbClr val="F2E5FF"/>
                </a:solidFill>
              </a:rPr>
              <a:t>GAP 5</a:t>
            </a:r>
            <a:endParaRPr lang="en-BE" sz="2000" dirty="0">
              <a:solidFill>
                <a:srgbClr val="F2E5FF"/>
              </a:solidFill>
            </a:endParaRPr>
          </a:p>
        </p:txBody>
      </p:sp>
      <p:sp>
        <p:nvSpPr>
          <p:cNvPr id="10" name="Google Shape;1147;p77">
            <a:extLst>
              <a:ext uri="{FF2B5EF4-FFF2-40B4-BE49-F238E27FC236}">
                <a16:creationId xmlns:a16="http://schemas.microsoft.com/office/drawing/2014/main" id="{48164B2D-B165-B3A3-FDB3-3EB378290A93}"/>
              </a:ext>
            </a:extLst>
          </p:cNvPr>
          <p:cNvSpPr/>
          <p:nvPr/>
        </p:nvSpPr>
        <p:spPr>
          <a:xfrm>
            <a:off x="6214300" y="3563531"/>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7;p77">
            <a:extLst>
              <a:ext uri="{FF2B5EF4-FFF2-40B4-BE49-F238E27FC236}">
                <a16:creationId xmlns:a16="http://schemas.microsoft.com/office/drawing/2014/main" id="{6F65F46D-195F-A0CD-5880-73EBFCB9889F}"/>
              </a:ext>
            </a:extLst>
          </p:cNvPr>
          <p:cNvSpPr/>
          <p:nvPr/>
        </p:nvSpPr>
        <p:spPr>
          <a:xfrm flipH="1">
            <a:off x="14728987" y="3563531"/>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a:extLst>
              <a:ext uri="{FF2B5EF4-FFF2-40B4-BE49-F238E27FC236}">
                <a16:creationId xmlns:a16="http://schemas.microsoft.com/office/drawing/2014/main" id="{AAE0AFF2-3688-B234-9DEE-188578AC942B}"/>
              </a:ext>
            </a:extLst>
          </p:cNvPr>
          <p:cNvSpPr/>
          <p:nvPr/>
        </p:nvSpPr>
        <p:spPr>
          <a:xfrm>
            <a:off x="6539344" y="3412168"/>
            <a:ext cx="7641341" cy="587522"/>
          </a:xfrm>
          <a:prstGeom prst="rect">
            <a:avLst/>
          </a:prstGeom>
          <a:noFill/>
          <a:ln w="31750">
            <a:solidFill>
              <a:srgbClr val="F2E5FF"/>
            </a:solidFill>
          </a:ln>
          <a:effectLst>
            <a:glow rad="127000">
              <a:srgbClr val="F2E5FF">
                <a:alpha val="64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cxnSp>
        <p:nvCxnSpPr>
          <p:cNvPr id="15" name="Straight Connector 14">
            <a:extLst>
              <a:ext uri="{FF2B5EF4-FFF2-40B4-BE49-F238E27FC236}">
                <a16:creationId xmlns:a16="http://schemas.microsoft.com/office/drawing/2014/main" id="{993F50CD-0CB1-F214-07AB-5F5558BC2FE5}"/>
              </a:ext>
            </a:extLst>
          </p:cNvPr>
          <p:cNvCxnSpPr>
            <a:cxnSpLocks/>
          </p:cNvCxnSpPr>
          <p:nvPr/>
        </p:nvCxnSpPr>
        <p:spPr>
          <a:xfrm>
            <a:off x="6214300" y="3999690"/>
            <a:ext cx="8705848" cy="0"/>
          </a:xfrm>
          <a:prstGeom prst="line">
            <a:avLst/>
          </a:prstGeom>
          <a:ln w="38100">
            <a:solidFill>
              <a:srgbClr val="F2E5FF">
                <a:alpha val="74000"/>
              </a:srgbClr>
            </a:solidFill>
            <a:prstDash val="solid"/>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A3E03C-670F-C253-FD78-2CF1D5B258D8}"/>
              </a:ext>
            </a:extLst>
          </p:cNvPr>
          <p:cNvCxnSpPr>
            <a:cxnSpLocks/>
          </p:cNvCxnSpPr>
          <p:nvPr/>
        </p:nvCxnSpPr>
        <p:spPr>
          <a:xfrm>
            <a:off x="6214300" y="3412168"/>
            <a:ext cx="8705848" cy="0"/>
          </a:xfrm>
          <a:prstGeom prst="line">
            <a:avLst/>
          </a:prstGeom>
          <a:ln w="38100">
            <a:solidFill>
              <a:srgbClr val="F2E5FF">
                <a:alpha val="74000"/>
              </a:srgbClr>
            </a:solidFill>
            <a:prstDash val="solid"/>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3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31C1237B-D6D7-04EB-A666-AC2BAE1A1F0A}"/>
              </a:ext>
            </a:extLst>
          </p:cNvPr>
          <p:cNvSpPr/>
          <p:nvPr/>
        </p:nvSpPr>
        <p:spPr>
          <a:xfrm>
            <a:off x="9033779" y="-551541"/>
            <a:ext cx="8310789" cy="10784111"/>
          </a:xfrm>
          <a:prstGeom prst="rect">
            <a:avLst/>
          </a:prstGeom>
          <a:solidFill>
            <a:srgbClr val="432264">
              <a:alpha val="32000"/>
            </a:srgbClr>
          </a:solidFill>
          <a:ln w="31750">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16</a:t>
            </a:fld>
            <a:endParaRPr lang="nl-BE" noProof="0" dirty="0"/>
          </a:p>
        </p:txBody>
      </p:sp>
      <p:sp>
        <p:nvSpPr>
          <p:cNvPr id="28" name="Title 1">
            <a:extLst>
              <a:ext uri="{FF2B5EF4-FFF2-40B4-BE49-F238E27FC236}">
                <a16:creationId xmlns:a16="http://schemas.microsoft.com/office/drawing/2014/main" id="{53C7E611-C1DF-4618-C3C8-59DF8D2E4AD5}"/>
              </a:ext>
            </a:extLst>
          </p:cNvPr>
          <p:cNvSpPr>
            <a:spLocks noGrp="1"/>
          </p:cNvSpPr>
          <p:nvPr>
            <p:ph type="title"/>
          </p:nvPr>
        </p:nvSpPr>
        <p:spPr>
          <a:xfrm>
            <a:off x="3048000" y="252000"/>
            <a:ext cx="13487399" cy="863693"/>
          </a:xfrm>
        </p:spPr>
        <p:txBody>
          <a:bodyPr/>
          <a:lstStyle/>
          <a:p>
            <a:r>
              <a:rPr lang="en-US" sz="5000" dirty="0">
                <a:solidFill>
                  <a:srgbClr val="F2E5FF"/>
                </a:solidFill>
                <a:uFill>
                  <a:solidFill>
                    <a:srgbClr val="F2E5FF"/>
                  </a:solidFill>
                </a:uFill>
              </a:rPr>
              <a:t>2| DELINEATION OF neural data</a:t>
            </a:r>
            <a:endParaRPr lang="en-BE" sz="5000" dirty="0">
              <a:solidFill>
                <a:srgbClr val="F2E5FF"/>
              </a:solidFill>
              <a:uFill>
                <a:solidFill>
                  <a:srgbClr val="F2E5FF"/>
                </a:solidFill>
              </a:uFill>
            </a:endParaRPr>
          </a:p>
        </p:txBody>
      </p:sp>
      <p:sp>
        <p:nvSpPr>
          <p:cNvPr id="8" name="Content Placeholder 4">
            <a:extLst>
              <a:ext uri="{FF2B5EF4-FFF2-40B4-BE49-F238E27FC236}">
                <a16:creationId xmlns:a16="http://schemas.microsoft.com/office/drawing/2014/main" id="{5E774A1D-A177-D1B2-5294-E820A30D3F23}"/>
              </a:ext>
            </a:extLst>
          </p:cNvPr>
          <p:cNvSpPr txBox="1">
            <a:spLocks/>
          </p:cNvSpPr>
          <p:nvPr/>
        </p:nvSpPr>
        <p:spPr>
          <a:xfrm>
            <a:off x="994986" y="1254799"/>
            <a:ext cx="7710864" cy="3344631"/>
          </a:xfrm>
          <a:prstGeom prst="rect">
            <a:avLst/>
          </a:prstGeom>
          <a:ln>
            <a:noFill/>
          </a:ln>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16771" indent="0">
              <a:buNone/>
            </a:pPr>
            <a:r>
              <a:rPr lang="en-GB" sz="2200" b="1" i="0" dirty="0">
                <a:solidFill>
                  <a:srgbClr val="D5ABFF"/>
                </a:solidFill>
              </a:rPr>
              <a:t>Emphasis on biometric data </a:t>
            </a:r>
            <a:r>
              <a:rPr lang="en-GB" sz="2200" b="1" i="0" dirty="0">
                <a:solidFill>
                  <a:srgbClr val="D5ABFF"/>
                </a:solidFill>
                <a:sym typeface="Wingdings" panose="05000000000000000000" pitchFamily="2" charset="2"/>
              </a:rPr>
              <a:t> </a:t>
            </a:r>
            <a:endParaRPr lang="en-GB" sz="2200" b="1" i="0" dirty="0">
              <a:solidFill>
                <a:srgbClr val="D5ABFF"/>
              </a:solidFill>
            </a:endParaRPr>
          </a:p>
          <a:p>
            <a:pPr marL="650184" lvl="1" indent="0">
              <a:spcBef>
                <a:spcPts val="1800"/>
              </a:spcBef>
              <a:buNone/>
            </a:pPr>
            <a:r>
              <a:rPr lang="en-GB" sz="2200" dirty="0">
                <a:solidFill>
                  <a:srgbClr val="F2E5FF"/>
                </a:solidFill>
              </a:rPr>
              <a:t>Special categories of PII (GDPR &amp; LED)</a:t>
            </a:r>
          </a:p>
          <a:p>
            <a:pPr marL="993084" lvl="1" indent="-342900">
              <a:buFont typeface="Wingdings" panose="05000000000000000000" pitchFamily="2" charset="2"/>
              <a:buChar char="Ø"/>
            </a:pPr>
            <a:endParaRPr lang="en-GB" sz="2200" dirty="0">
              <a:solidFill>
                <a:srgbClr val="F2E5FF"/>
              </a:solidFill>
            </a:endParaRPr>
          </a:p>
          <a:p>
            <a:pPr marL="650184" lvl="1" indent="0">
              <a:spcBef>
                <a:spcPts val="1800"/>
              </a:spcBef>
              <a:buNone/>
            </a:pPr>
            <a:r>
              <a:rPr lang="en-GB" sz="2200" dirty="0">
                <a:solidFill>
                  <a:srgbClr val="F2E5FF"/>
                </a:solidFill>
              </a:rPr>
              <a:t>“Emotion recognition systems” (AI Act)</a:t>
            </a:r>
          </a:p>
          <a:p>
            <a:pPr marL="16771" indent="0">
              <a:spcBef>
                <a:spcPts val="2400"/>
              </a:spcBef>
              <a:buNone/>
            </a:pPr>
            <a:r>
              <a:rPr lang="en-GB" sz="2200" i="0" dirty="0">
                <a:solidFill>
                  <a:srgbClr val="F2E5FF"/>
                </a:solidFill>
              </a:rPr>
              <a:t>→ However, no uniform definition</a:t>
            </a:r>
          </a:p>
          <a:p>
            <a:pPr marL="16771" indent="0">
              <a:buNone/>
            </a:pPr>
            <a:endParaRPr lang="en-GB" sz="2200" dirty="0">
              <a:solidFill>
                <a:srgbClr val="F2E5FF"/>
              </a:solidFill>
            </a:endParaRPr>
          </a:p>
          <a:p>
            <a:pPr marL="16771" indent="0">
              <a:buNone/>
            </a:pPr>
            <a:endParaRPr lang="en-GB" sz="2200" dirty="0">
              <a:solidFill>
                <a:srgbClr val="F2E5FF"/>
              </a:solidFill>
            </a:endParaRPr>
          </a:p>
          <a:p>
            <a:pPr marL="16771" indent="0">
              <a:buNone/>
            </a:pPr>
            <a:endParaRPr lang="en-GB" sz="2200" dirty="0">
              <a:solidFill>
                <a:srgbClr val="F2E5FF"/>
              </a:solidFill>
            </a:endParaRPr>
          </a:p>
          <a:p>
            <a:pPr marL="85725" indent="0">
              <a:buNone/>
            </a:pPr>
            <a:endParaRPr lang="en-GB" sz="22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p:txBody>
      </p:sp>
      <p:sp>
        <p:nvSpPr>
          <p:cNvPr id="32" name="TextBox 31">
            <a:extLst>
              <a:ext uri="{FF2B5EF4-FFF2-40B4-BE49-F238E27FC236}">
                <a16:creationId xmlns:a16="http://schemas.microsoft.com/office/drawing/2014/main" id="{E8D5619E-F0F4-7BB9-E68D-C29402C39568}"/>
              </a:ext>
            </a:extLst>
          </p:cNvPr>
          <p:cNvSpPr txBox="1"/>
          <p:nvPr/>
        </p:nvSpPr>
        <p:spPr>
          <a:xfrm>
            <a:off x="11419431" y="2111610"/>
            <a:ext cx="5115968" cy="1059008"/>
          </a:xfrm>
          <a:prstGeom prst="rect">
            <a:avLst/>
          </a:prstGeom>
          <a:noFill/>
        </p:spPr>
        <p:txBody>
          <a:bodyPr wrap="square">
            <a:spAutoFit/>
          </a:bodyPr>
          <a:lstStyle/>
          <a:p>
            <a:pPr algn="just">
              <a:lnSpc>
                <a:spcPct val="120000"/>
              </a:lnSpc>
            </a:pPr>
            <a:r>
              <a:rPr lang="en-GB" sz="1800" b="0" i="1" dirty="0">
                <a:solidFill>
                  <a:srgbClr val="F2E5FF"/>
                </a:solidFill>
                <a:effectLst/>
              </a:rPr>
              <a:t>Processing of (…) biometric data for the purpose of uniquely identifying a natural person</a:t>
            </a:r>
            <a:r>
              <a:rPr lang="en-GB" sz="1800" i="1" dirty="0">
                <a:solidFill>
                  <a:srgbClr val="F2E5FF"/>
                </a:solidFill>
              </a:rPr>
              <a:t> (…) </a:t>
            </a:r>
            <a:r>
              <a:rPr lang="en-GB" sz="1800" b="0" i="1" dirty="0">
                <a:solidFill>
                  <a:srgbClr val="F2E5FF"/>
                </a:solidFill>
                <a:effectLst/>
              </a:rPr>
              <a:t>shall be </a:t>
            </a:r>
            <a:r>
              <a:rPr lang="en-GB" sz="1800" b="1" i="1" dirty="0">
                <a:solidFill>
                  <a:srgbClr val="F2E5FF"/>
                </a:solidFill>
                <a:effectLst/>
              </a:rPr>
              <a:t>prohibited</a:t>
            </a:r>
            <a:r>
              <a:rPr lang="en-GB" sz="1800" b="0" i="1" dirty="0">
                <a:solidFill>
                  <a:srgbClr val="F2E5FF"/>
                </a:solidFill>
                <a:effectLst/>
              </a:rPr>
              <a:t>.</a:t>
            </a:r>
          </a:p>
        </p:txBody>
      </p:sp>
      <p:grpSp>
        <p:nvGrpSpPr>
          <p:cNvPr id="47" name="Google Shape;2867;p112">
            <a:extLst>
              <a:ext uri="{FF2B5EF4-FFF2-40B4-BE49-F238E27FC236}">
                <a16:creationId xmlns:a16="http://schemas.microsoft.com/office/drawing/2014/main" id="{8CE891CD-990C-485F-7E1D-C3C071364292}"/>
              </a:ext>
            </a:extLst>
          </p:cNvPr>
          <p:cNvGrpSpPr/>
          <p:nvPr/>
        </p:nvGrpSpPr>
        <p:grpSpPr>
          <a:xfrm>
            <a:off x="9395487" y="1115693"/>
            <a:ext cx="7644271" cy="2585449"/>
            <a:chOff x="1046767" y="4756633"/>
            <a:chExt cx="859646" cy="292841"/>
          </a:xfrm>
          <a:effectLst>
            <a:glow rad="127000">
              <a:srgbClr val="F2E5FF">
                <a:alpha val="26000"/>
              </a:srgbClr>
            </a:glow>
          </a:effectLst>
        </p:grpSpPr>
        <p:sp>
          <p:nvSpPr>
            <p:cNvPr id="51" name="Google Shape;2868;p112">
              <a:extLst>
                <a:ext uri="{FF2B5EF4-FFF2-40B4-BE49-F238E27FC236}">
                  <a16:creationId xmlns:a16="http://schemas.microsoft.com/office/drawing/2014/main" id="{6F92E402-7E22-851A-1146-91D79548D1A3}"/>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2" name="Google Shape;2869;p112">
              <a:extLst>
                <a:ext uri="{FF2B5EF4-FFF2-40B4-BE49-F238E27FC236}">
                  <a16:creationId xmlns:a16="http://schemas.microsoft.com/office/drawing/2014/main" id="{1438DA4C-E459-B918-DBD8-ED973F1EE185}"/>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 name="Google Shape;2870;p112">
              <a:extLst>
                <a:ext uri="{FF2B5EF4-FFF2-40B4-BE49-F238E27FC236}">
                  <a16:creationId xmlns:a16="http://schemas.microsoft.com/office/drawing/2014/main" id="{76F6C606-06B1-13D5-09C5-A4F8A2ACE561}"/>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54" name="Google Shape;2867;p112">
            <a:extLst>
              <a:ext uri="{FF2B5EF4-FFF2-40B4-BE49-F238E27FC236}">
                <a16:creationId xmlns:a16="http://schemas.microsoft.com/office/drawing/2014/main" id="{7DF24511-F409-0287-9ED4-FE1523FECAFD}"/>
              </a:ext>
            </a:extLst>
          </p:cNvPr>
          <p:cNvGrpSpPr/>
          <p:nvPr/>
        </p:nvGrpSpPr>
        <p:grpSpPr>
          <a:xfrm>
            <a:off x="9366794" y="3909061"/>
            <a:ext cx="7644271" cy="2585449"/>
            <a:chOff x="1046767" y="4756633"/>
            <a:chExt cx="859646" cy="292841"/>
          </a:xfrm>
          <a:effectLst>
            <a:glow rad="127000">
              <a:srgbClr val="F2E5FF">
                <a:alpha val="26000"/>
              </a:srgbClr>
            </a:glow>
          </a:effectLst>
        </p:grpSpPr>
        <p:sp>
          <p:nvSpPr>
            <p:cNvPr id="55" name="Google Shape;2868;p112">
              <a:extLst>
                <a:ext uri="{FF2B5EF4-FFF2-40B4-BE49-F238E27FC236}">
                  <a16:creationId xmlns:a16="http://schemas.microsoft.com/office/drawing/2014/main" id="{F44EFB8A-A342-27D0-9769-61E50C056DA2}"/>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69;p112">
              <a:extLst>
                <a:ext uri="{FF2B5EF4-FFF2-40B4-BE49-F238E27FC236}">
                  <a16:creationId xmlns:a16="http://schemas.microsoft.com/office/drawing/2014/main" id="{675AC0E2-46A0-42C3-9597-E333DD513EC0}"/>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70;p112">
              <a:extLst>
                <a:ext uri="{FF2B5EF4-FFF2-40B4-BE49-F238E27FC236}">
                  <a16:creationId xmlns:a16="http://schemas.microsoft.com/office/drawing/2014/main" id="{3A11B037-702E-6880-4D30-FDB9EE9E4968}"/>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F2E5FF"/>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867;p112">
            <a:extLst>
              <a:ext uri="{FF2B5EF4-FFF2-40B4-BE49-F238E27FC236}">
                <a16:creationId xmlns:a16="http://schemas.microsoft.com/office/drawing/2014/main" id="{A8755C5E-6019-5733-87B8-08FBEC61CC52}"/>
              </a:ext>
            </a:extLst>
          </p:cNvPr>
          <p:cNvGrpSpPr/>
          <p:nvPr/>
        </p:nvGrpSpPr>
        <p:grpSpPr>
          <a:xfrm>
            <a:off x="9395486" y="6656596"/>
            <a:ext cx="7644271" cy="2585449"/>
            <a:chOff x="1046767" y="4756633"/>
            <a:chExt cx="859646" cy="292841"/>
          </a:xfrm>
          <a:effectLst>
            <a:glow rad="127000">
              <a:srgbClr val="F2E5FF">
                <a:alpha val="26000"/>
              </a:srgbClr>
            </a:glow>
          </a:effectLst>
        </p:grpSpPr>
        <p:sp>
          <p:nvSpPr>
            <p:cNvPr id="59" name="Google Shape;2868;p112">
              <a:extLst>
                <a:ext uri="{FF2B5EF4-FFF2-40B4-BE49-F238E27FC236}">
                  <a16:creationId xmlns:a16="http://schemas.microsoft.com/office/drawing/2014/main" id="{B9661CEC-9D09-D57E-E0B5-EEDF27753872}"/>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69;p112">
              <a:extLst>
                <a:ext uri="{FF2B5EF4-FFF2-40B4-BE49-F238E27FC236}">
                  <a16:creationId xmlns:a16="http://schemas.microsoft.com/office/drawing/2014/main" id="{7F00B4CA-14D4-197A-784E-4DBC65CE3994}"/>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70;p112">
              <a:extLst>
                <a:ext uri="{FF2B5EF4-FFF2-40B4-BE49-F238E27FC236}">
                  <a16:creationId xmlns:a16="http://schemas.microsoft.com/office/drawing/2014/main" id="{238CB268-6E69-8359-DD74-766C422C9AFA}"/>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F2E5FF"/>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TextBox 61">
            <a:extLst>
              <a:ext uri="{FF2B5EF4-FFF2-40B4-BE49-F238E27FC236}">
                <a16:creationId xmlns:a16="http://schemas.microsoft.com/office/drawing/2014/main" id="{08ED5AA4-0578-144B-E819-3B42B4ACC155}"/>
              </a:ext>
            </a:extLst>
          </p:cNvPr>
          <p:cNvSpPr txBox="1"/>
          <p:nvPr/>
        </p:nvSpPr>
        <p:spPr>
          <a:xfrm>
            <a:off x="11353539" y="7177483"/>
            <a:ext cx="5507985" cy="2056204"/>
          </a:xfrm>
          <a:prstGeom prst="rect">
            <a:avLst/>
          </a:prstGeom>
          <a:noFill/>
        </p:spPr>
        <p:txBody>
          <a:bodyPr wrap="square">
            <a:spAutoFit/>
          </a:bodyPr>
          <a:lstStyle>
            <a:defPPr>
              <a:defRPr lang="en-US"/>
            </a:defPPr>
            <a:lvl1pPr algn="just">
              <a:lnSpc>
                <a:spcPct val="120000"/>
              </a:lnSpc>
              <a:defRPr sz="2000" b="0" i="1">
                <a:solidFill>
                  <a:srgbClr val="F2E5FF"/>
                </a:solidFill>
                <a:effectLst/>
              </a:defRPr>
            </a:lvl1pPr>
          </a:lstStyle>
          <a:p>
            <a:r>
              <a:rPr lang="en-US" sz="1800" dirty="0"/>
              <a:t>Personal data resulting from specific technical processing relating to the physical, physiological or </a:t>
            </a:r>
            <a:r>
              <a:rPr lang="en-US" sz="1800" dirty="0" err="1"/>
              <a:t>behavioural</a:t>
            </a:r>
            <a:r>
              <a:rPr lang="en-US" sz="1800" dirty="0"/>
              <a:t> characteristics of a natural person, </a:t>
            </a:r>
            <a:r>
              <a:rPr lang="en-US" sz="1800" b="1" dirty="0">
                <a:solidFill>
                  <a:srgbClr val="D5ABFF"/>
                </a:solidFill>
              </a:rPr>
              <a:t>which allow or confirm the unique identification of that natural person</a:t>
            </a:r>
            <a:r>
              <a:rPr lang="en-US" sz="1800" dirty="0"/>
              <a:t>, such as facial images or </a:t>
            </a:r>
            <a:r>
              <a:rPr lang="en-US" sz="1800" dirty="0" err="1"/>
              <a:t>dactyloscopic</a:t>
            </a:r>
            <a:r>
              <a:rPr lang="en-US" sz="1800" dirty="0"/>
              <a:t> data;</a:t>
            </a:r>
            <a:endParaRPr lang="en-GB" sz="1800" dirty="0"/>
          </a:p>
        </p:txBody>
      </p:sp>
      <p:sp>
        <p:nvSpPr>
          <p:cNvPr id="63" name="TextBox 62">
            <a:extLst>
              <a:ext uri="{FF2B5EF4-FFF2-40B4-BE49-F238E27FC236}">
                <a16:creationId xmlns:a16="http://schemas.microsoft.com/office/drawing/2014/main" id="{478A3EC0-7B21-C422-C87A-F55B3E36355B}"/>
              </a:ext>
            </a:extLst>
          </p:cNvPr>
          <p:cNvSpPr txBox="1"/>
          <p:nvPr/>
        </p:nvSpPr>
        <p:spPr>
          <a:xfrm>
            <a:off x="11353539" y="4825938"/>
            <a:ext cx="5211571" cy="1059008"/>
          </a:xfrm>
          <a:prstGeom prst="rect">
            <a:avLst/>
          </a:prstGeom>
          <a:noFill/>
        </p:spPr>
        <p:txBody>
          <a:bodyPr wrap="square">
            <a:spAutoFit/>
          </a:bodyPr>
          <a:lstStyle>
            <a:defPPr>
              <a:defRPr lang="en-US"/>
            </a:defPPr>
            <a:lvl1pPr algn="just">
              <a:lnSpc>
                <a:spcPct val="120000"/>
              </a:lnSpc>
              <a:defRPr sz="2000" b="0" i="1">
                <a:solidFill>
                  <a:srgbClr val="F2E5FF"/>
                </a:solidFill>
                <a:effectLst/>
              </a:defRPr>
            </a:lvl1pPr>
          </a:lstStyle>
          <a:p>
            <a:r>
              <a:rPr lang="en-US" sz="1800" dirty="0"/>
              <a:t>AI system for the purpose of identifying or inferring emotions or intentions of natural persons on the basis of their biometric data;</a:t>
            </a:r>
            <a:endParaRPr lang="en-GB" sz="1800" dirty="0"/>
          </a:p>
        </p:txBody>
      </p:sp>
      <p:cxnSp>
        <p:nvCxnSpPr>
          <p:cNvPr id="64" name="Connector: Elbow 63">
            <a:extLst>
              <a:ext uri="{FF2B5EF4-FFF2-40B4-BE49-F238E27FC236}">
                <a16:creationId xmlns:a16="http://schemas.microsoft.com/office/drawing/2014/main" id="{1D7535A4-CFA0-322D-8312-585E15C061DD}"/>
              </a:ext>
            </a:extLst>
          </p:cNvPr>
          <p:cNvCxnSpPr>
            <a:cxnSpLocks/>
          </p:cNvCxnSpPr>
          <p:nvPr/>
        </p:nvCxnSpPr>
        <p:spPr>
          <a:xfrm>
            <a:off x="6879771" y="2112350"/>
            <a:ext cx="2482956" cy="594896"/>
          </a:xfrm>
          <a:prstGeom prst="bentConnector3">
            <a:avLst>
              <a:gd name="adj1" fmla="val 50000"/>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93733532-4F39-211C-C563-26DE4D4D2083}"/>
              </a:ext>
            </a:extLst>
          </p:cNvPr>
          <p:cNvCxnSpPr>
            <a:cxnSpLocks/>
          </p:cNvCxnSpPr>
          <p:nvPr/>
        </p:nvCxnSpPr>
        <p:spPr>
          <a:xfrm>
            <a:off x="6599889" y="3135080"/>
            <a:ext cx="2713141" cy="2627089"/>
          </a:xfrm>
          <a:prstGeom prst="bentConnector3">
            <a:avLst>
              <a:gd name="adj1" fmla="val 50000"/>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A55EB78A-F8D1-FCE5-272F-81E2BF548A62}"/>
              </a:ext>
            </a:extLst>
          </p:cNvPr>
          <p:cNvCxnSpPr>
            <a:cxnSpLocks/>
          </p:cNvCxnSpPr>
          <p:nvPr/>
        </p:nvCxnSpPr>
        <p:spPr>
          <a:xfrm>
            <a:off x="7198792" y="6937829"/>
            <a:ext cx="2206854" cy="1428276"/>
          </a:xfrm>
          <a:prstGeom prst="bentConnector3">
            <a:avLst>
              <a:gd name="adj1" fmla="val 50000"/>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Content Placeholder 4">
            <a:extLst>
              <a:ext uri="{FF2B5EF4-FFF2-40B4-BE49-F238E27FC236}">
                <a16:creationId xmlns:a16="http://schemas.microsoft.com/office/drawing/2014/main" id="{4C9620BF-0549-7F52-29CD-FC2FC9FDB971}"/>
              </a:ext>
            </a:extLst>
          </p:cNvPr>
          <p:cNvSpPr txBox="1">
            <a:spLocks/>
          </p:cNvSpPr>
          <p:nvPr/>
        </p:nvSpPr>
        <p:spPr>
          <a:xfrm>
            <a:off x="864357" y="4636234"/>
            <a:ext cx="6015414" cy="5015766"/>
          </a:xfrm>
          <a:prstGeom prst="rect">
            <a:avLst/>
          </a:prstGeom>
          <a:ln>
            <a:noFill/>
          </a:ln>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16771" indent="0">
              <a:buNone/>
            </a:pPr>
            <a:r>
              <a:rPr lang="en-US" sz="2200" b="1" dirty="0">
                <a:solidFill>
                  <a:srgbClr val="D5ABFF"/>
                </a:solidFill>
              </a:rPr>
              <a:t>No direct references to the brain or nervous system</a:t>
            </a:r>
          </a:p>
          <a:p>
            <a:pPr marL="16771" indent="0">
              <a:buNone/>
            </a:pPr>
            <a:endParaRPr lang="en-US" sz="2200" b="1" dirty="0">
              <a:solidFill>
                <a:srgbClr val="D5ABFF"/>
              </a:solidFill>
            </a:endParaRPr>
          </a:p>
          <a:p>
            <a:pPr marL="16771" indent="0" algn="just">
              <a:buNone/>
            </a:pPr>
            <a:r>
              <a:rPr lang="en-US" sz="2200" b="1" dirty="0">
                <a:solidFill>
                  <a:srgbClr val="D5ABFF"/>
                </a:solidFill>
              </a:rPr>
              <a:t>Focus on physical, physiological and </a:t>
            </a:r>
            <a:r>
              <a:rPr lang="en-US" sz="2200" b="1" dirty="0" err="1">
                <a:solidFill>
                  <a:srgbClr val="D5ABFF"/>
                </a:solidFill>
              </a:rPr>
              <a:t>behavioural</a:t>
            </a:r>
            <a:r>
              <a:rPr lang="en-US" sz="2200" b="1" dirty="0">
                <a:solidFill>
                  <a:srgbClr val="D5ABFF"/>
                </a:solidFill>
              </a:rPr>
              <a:t> characteristics (≈ biometric data?)</a:t>
            </a:r>
          </a:p>
          <a:p>
            <a:pPr marL="16771" indent="0">
              <a:buNone/>
            </a:pPr>
            <a:endParaRPr lang="en-US" sz="2200" b="1" dirty="0">
              <a:solidFill>
                <a:srgbClr val="D5ABFF"/>
              </a:solidFill>
            </a:endParaRPr>
          </a:p>
          <a:p>
            <a:pPr marL="16771" indent="0" algn="just">
              <a:buNone/>
            </a:pPr>
            <a:r>
              <a:rPr lang="en-US" sz="2200" b="1" dirty="0">
                <a:solidFill>
                  <a:srgbClr val="D5ABFF"/>
                </a:solidFill>
              </a:rPr>
              <a:t>Neuroactivity &gt;&gt; the emotional state</a:t>
            </a:r>
          </a:p>
          <a:p>
            <a:pPr marL="711200" indent="0">
              <a:buNone/>
            </a:pPr>
            <a:r>
              <a:rPr lang="en-US" sz="2200" dirty="0">
                <a:solidFill>
                  <a:srgbClr val="F2E5FF"/>
                </a:solidFill>
              </a:rPr>
              <a:t>Quid “emotion recognition systems”</a:t>
            </a:r>
          </a:p>
          <a:p>
            <a:pPr marL="711200" indent="0">
              <a:buNone/>
            </a:pPr>
            <a:r>
              <a:rPr lang="en-US" sz="2200" dirty="0">
                <a:solidFill>
                  <a:srgbClr val="F2E5FF"/>
                </a:solidFill>
              </a:rPr>
              <a:t>Quid GDPR: emotions covered?</a:t>
            </a:r>
            <a:endParaRPr lang="en-GB" sz="22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p:txBody>
      </p:sp>
      <p:cxnSp>
        <p:nvCxnSpPr>
          <p:cNvPr id="90" name="Connector: Elbow 89">
            <a:extLst>
              <a:ext uri="{FF2B5EF4-FFF2-40B4-BE49-F238E27FC236}">
                <a16:creationId xmlns:a16="http://schemas.microsoft.com/office/drawing/2014/main" id="{47C1E366-6CF6-13F8-9ADB-2FC523DC9C3F}"/>
              </a:ext>
            </a:extLst>
          </p:cNvPr>
          <p:cNvCxnSpPr>
            <a:cxnSpLocks/>
          </p:cNvCxnSpPr>
          <p:nvPr/>
        </p:nvCxnSpPr>
        <p:spPr>
          <a:xfrm rot="16200000" flipH="1">
            <a:off x="4790730" y="4535760"/>
            <a:ext cx="3062516" cy="1741621"/>
          </a:xfrm>
          <a:prstGeom prst="bentConnector3">
            <a:avLst>
              <a:gd name="adj1" fmla="val 237"/>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560D2FF-4DA7-3EA7-1473-27FC59EC4155}"/>
              </a:ext>
            </a:extLst>
          </p:cNvPr>
          <p:cNvCxnSpPr>
            <a:cxnSpLocks/>
          </p:cNvCxnSpPr>
          <p:nvPr/>
        </p:nvCxnSpPr>
        <p:spPr>
          <a:xfrm>
            <a:off x="750863" y="1248545"/>
            <a:ext cx="6441936" cy="0"/>
          </a:xfrm>
          <a:prstGeom prst="line">
            <a:avLst/>
          </a:prstGeom>
          <a:ln w="38100">
            <a:solidFill>
              <a:srgbClr val="F2E5FF">
                <a:alpha val="74000"/>
              </a:srgbClr>
            </a:solidFill>
            <a:prstDash val="solid"/>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6291FA6-1F91-1B6C-2F0F-C23A09F58EA5}"/>
              </a:ext>
            </a:extLst>
          </p:cNvPr>
          <p:cNvCxnSpPr>
            <a:cxnSpLocks/>
          </p:cNvCxnSpPr>
          <p:nvPr/>
        </p:nvCxnSpPr>
        <p:spPr>
          <a:xfrm flipV="1">
            <a:off x="750862" y="1722039"/>
            <a:ext cx="6441937" cy="29574"/>
          </a:xfrm>
          <a:prstGeom prst="line">
            <a:avLst/>
          </a:prstGeom>
          <a:ln w="38100">
            <a:solidFill>
              <a:srgbClr val="F2E5FF">
                <a:alpha val="74000"/>
              </a:srgbClr>
            </a:solidFill>
            <a:prstDash val="solid"/>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126" name="Google Shape;1147;p77">
            <a:extLst>
              <a:ext uri="{FF2B5EF4-FFF2-40B4-BE49-F238E27FC236}">
                <a16:creationId xmlns:a16="http://schemas.microsoft.com/office/drawing/2014/main" id="{3453F37E-6BA0-6F96-BB82-E616D2DCDF00}"/>
              </a:ext>
            </a:extLst>
          </p:cNvPr>
          <p:cNvSpPr/>
          <p:nvPr/>
        </p:nvSpPr>
        <p:spPr>
          <a:xfrm>
            <a:off x="750862" y="1361302"/>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47;p77">
            <a:extLst>
              <a:ext uri="{FF2B5EF4-FFF2-40B4-BE49-F238E27FC236}">
                <a16:creationId xmlns:a16="http://schemas.microsoft.com/office/drawing/2014/main" id="{0150D742-4F78-9886-078D-3DE33E90C772}"/>
              </a:ext>
            </a:extLst>
          </p:cNvPr>
          <p:cNvSpPr/>
          <p:nvPr/>
        </p:nvSpPr>
        <p:spPr>
          <a:xfrm flipH="1">
            <a:off x="7001638" y="1349595"/>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raphic 4">
            <a:extLst>
              <a:ext uri="{FF2B5EF4-FFF2-40B4-BE49-F238E27FC236}">
                <a16:creationId xmlns:a16="http://schemas.microsoft.com/office/drawing/2014/main" id="{6CEE6539-4EF6-CC60-3E52-D650384EF7A6}"/>
              </a:ext>
            </a:extLst>
          </p:cNvPr>
          <p:cNvSpPr/>
          <p:nvPr/>
        </p:nvSpPr>
        <p:spPr>
          <a:xfrm>
            <a:off x="10110724" y="4212384"/>
            <a:ext cx="702035" cy="68799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F2E5FF">
              <a:alpha val="72000"/>
            </a:srgbClr>
          </a:solidFill>
          <a:ln w="9525" cap="flat">
            <a:noFill/>
            <a:prstDash val="solid"/>
            <a:miter/>
          </a:ln>
          <a:effectLst>
            <a:glow rad="127000">
              <a:srgbClr val="F2E5FF">
                <a:alpha val="19000"/>
              </a:srgbClr>
            </a:glow>
          </a:effectLst>
        </p:spPr>
        <p:txBody>
          <a:bodyPr rtlCol="0" anchor="ctr"/>
          <a:lstStyle/>
          <a:p>
            <a:endParaRPr lang="en-US"/>
          </a:p>
        </p:txBody>
      </p:sp>
      <p:sp>
        <p:nvSpPr>
          <p:cNvPr id="131" name="Freeform: Shape 130">
            <a:extLst>
              <a:ext uri="{FF2B5EF4-FFF2-40B4-BE49-F238E27FC236}">
                <a16:creationId xmlns:a16="http://schemas.microsoft.com/office/drawing/2014/main" id="{44DE69E6-74A9-ACC1-E510-F5B2073CEC08}"/>
              </a:ext>
            </a:extLst>
          </p:cNvPr>
          <p:cNvSpPr/>
          <p:nvPr/>
        </p:nvSpPr>
        <p:spPr>
          <a:xfrm>
            <a:off x="10296616" y="4434110"/>
            <a:ext cx="330249" cy="218182"/>
          </a:xfrm>
          <a:custGeom>
            <a:avLst/>
            <a:gdLst/>
            <a:ahLst/>
            <a:cxnLst/>
            <a:rect l="l" t="t" r="r" b="b"/>
            <a:pathLst>
              <a:path w="330249" h="218182">
                <a:moveTo>
                  <a:pt x="117946" y="56554"/>
                </a:moveTo>
                <a:lnTo>
                  <a:pt x="94115" y="134987"/>
                </a:lnTo>
                <a:lnTo>
                  <a:pt x="142028" y="134987"/>
                </a:lnTo>
                <a:close/>
                <a:moveTo>
                  <a:pt x="262681" y="0"/>
                </a:moveTo>
                <a:lnTo>
                  <a:pt x="330249" y="0"/>
                </a:lnTo>
                <a:lnTo>
                  <a:pt x="330249" y="218182"/>
                </a:lnTo>
                <a:lnTo>
                  <a:pt x="262681" y="218182"/>
                </a:lnTo>
                <a:close/>
                <a:moveTo>
                  <a:pt x="82004" y="0"/>
                </a:moveTo>
                <a:lnTo>
                  <a:pt x="155544" y="0"/>
                </a:lnTo>
                <a:lnTo>
                  <a:pt x="237529" y="218182"/>
                </a:lnTo>
                <a:lnTo>
                  <a:pt x="166929" y="218182"/>
                </a:lnTo>
                <a:lnTo>
                  <a:pt x="156013" y="182165"/>
                </a:lnTo>
                <a:lnTo>
                  <a:pt x="79472" y="182165"/>
                </a:lnTo>
                <a:lnTo>
                  <a:pt x="68837" y="218182"/>
                </a:lnTo>
                <a:lnTo>
                  <a:pt x="0" y="218182"/>
                </a:lnTo>
                <a:close/>
              </a:path>
            </a:pathLst>
          </a:custGeom>
          <a:solidFill>
            <a:srgbClr val="874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3" name="Google Shape;1147;p77">
            <a:extLst>
              <a:ext uri="{FF2B5EF4-FFF2-40B4-BE49-F238E27FC236}">
                <a16:creationId xmlns:a16="http://schemas.microsoft.com/office/drawing/2014/main" id="{1A4FD55E-5406-1EBB-D6A0-DAE26223D715}"/>
              </a:ext>
            </a:extLst>
          </p:cNvPr>
          <p:cNvSpPr/>
          <p:nvPr/>
        </p:nvSpPr>
        <p:spPr>
          <a:xfrm>
            <a:off x="685862" y="4730042"/>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D5ABFF"/>
          </a:solidFill>
          <a:ln w="9525" cap="flat" cmpd="sng">
            <a:solidFill>
              <a:srgbClr val="D5A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5ABFF"/>
              </a:solidFill>
            </a:endParaRPr>
          </a:p>
        </p:txBody>
      </p:sp>
      <p:sp>
        <p:nvSpPr>
          <p:cNvPr id="134" name="Google Shape;1147;p77">
            <a:extLst>
              <a:ext uri="{FF2B5EF4-FFF2-40B4-BE49-F238E27FC236}">
                <a16:creationId xmlns:a16="http://schemas.microsoft.com/office/drawing/2014/main" id="{3C76B9AD-6C87-394E-3FF1-D0EF3E6B9B60}"/>
              </a:ext>
            </a:extLst>
          </p:cNvPr>
          <p:cNvSpPr/>
          <p:nvPr/>
        </p:nvSpPr>
        <p:spPr>
          <a:xfrm>
            <a:off x="687735" y="5920633"/>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D5ABFF"/>
          </a:solidFill>
          <a:ln w="9525" cap="flat" cmpd="sng">
            <a:solidFill>
              <a:srgbClr val="D5A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5ABFF"/>
              </a:solidFill>
            </a:endParaRPr>
          </a:p>
        </p:txBody>
      </p:sp>
      <p:sp>
        <p:nvSpPr>
          <p:cNvPr id="135" name="Google Shape;1147;p77">
            <a:extLst>
              <a:ext uri="{FF2B5EF4-FFF2-40B4-BE49-F238E27FC236}">
                <a16:creationId xmlns:a16="http://schemas.microsoft.com/office/drawing/2014/main" id="{85EBDC86-B809-B863-8ED0-3D392881DCF4}"/>
              </a:ext>
            </a:extLst>
          </p:cNvPr>
          <p:cNvSpPr/>
          <p:nvPr/>
        </p:nvSpPr>
        <p:spPr>
          <a:xfrm>
            <a:off x="689058" y="7562149"/>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D5ABFF"/>
          </a:solidFill>
          <a:ln w="9525" cap="flat" cmpd="sng">
            <a:solidFill>
              <a:srgbClr val="D5A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5ABFF"/>
              </a:solidFill>
            </a:endParaRPr>
          </a:p>
        </p:txBody>
      </p:sp>
      <p:pic>
        <p:nvPicPr>
          <p:cNvPr id="137" name="Picture 136" descr="A black background with a black square&#10;&#10;Description automatically generated with medium confidence">
            <a:extLst>
              <a:ext uri="{FF2B5EF4-FFF2-40B4-BE49-F238E27FC236}">
                <a16:creationId xmlns:a16="http://schemas.microsoft.com/office/drawing/2014/main" id="{A6A06CE1-31A8-7DBB-40CA-61CFEA9BAC08}"/>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6820" t="4444" r="14002" b="18900"/>
          <a:stretch/>
        </p:blipFill>
        <p:spPr>
          <a:xfrm>
            <a:off x="10160992" y="1389382"/>
            <a:ext cx="651767" cy="722228"/>
          </a:xfrm>
          <a:prstGeom prst="rect">
            <a:avLst/>
          </a:prstGeom>
          <a:noFill/>
          <a:effectLst>
            <a:glow rad="76200">
              <a:srgbClr val="F2E5FF">
                <a:alpha val="29000"/>
              </a:srgbClr>
            </a:glow>
          </a:effectLst>
        </p:spPr>
      </p:pic>
      <p:pic>
        <p:nvPicPr>
          <p:cNvPr id="140" name="Picture 139" descr="A black background with a black square&#10;&#10;Description automatically generated with medium confidence">
            <a:extLst>
              <a:ext uri="{FF2B5EF4-FFF2-40B4-BE49-F238E27FC236}">
                <a16:creationId xmlns:a16="http://schemas.microsoft.com/office/drawing/2014/main" id="{ADEB0DAD-CFB4-AC30-5359-64B49EE45180}"/>
              </a:ext>
            </a:extLst>
          </p:cNvPr>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9211" r="6941" b="14509"/>
          <a:stretch/>
        </p:blipFill>
        <p:spPr>
          <a:xfrm>
            <a:off x="10191572" y="7049364"/>
            <a:ext cx="588540" cy="600077"/>
          </a:xfrm>
          <a:prstGeom prst="rect">
            <a:avLst/>
          </a:prstGeom>
          <a:noFill/>
          <a:effectLst>
            <a:glow rad="76200">
              <a:srgbClr val="F2E5FF">
                <a:alpha val="29000"/>
              </a:srgbClr>
            </a:glow>
          </a:effectLst>
        </p:spPr>
      </p:pic>
    </p:spTree>
    <p:extLst>
      <p:ext uri="{BB962C8B-B14F-4D97-AF65-F5344CB8AC3E}">
        <p14:creationId xmlns:p14="http://schemas.microsoft.com/office/powerpoint/2010/main" val="117470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464F89CB-2017-92C9-A86C-9E4D6DE5CD8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560B0A-5215-9F96-ADFD-FBC918F76C07}"/>
              </a:ext>
            </a:extLst>
          </p:cNvPr>
          <p:cNvSpPr>
            <a:spLocks noGrp="1"/>
          </p:cNvSpPr>
          <p:nvPr>
            <p:ph type="sldNum" sz="quarter" idx="12"/>
          </p:nvPr>
        </p:nvSpPr>
        <p:spPr/>
        <p:txBody>
          <a:bodyPr/>
          <a:lstStyle/>
          <a:p>
            <a:fld id="{7AE184E0-0BD4-4705-A12B-9B71DDE63301}" type="slidenum">
              <a:rPr lang="nl-BE" noProof="0" smtClean="0"/>
              <a:t>17</a:t>
            </a:fld>
            <a:endParaRPr lang="nl-BE" noProof="0" dirty="0"/>
          </a:p>
        </p:txBody>
      </p:sp>
      <p:grpSp>
        <p:nvGrpSpPr>
          <p:cNvPr id="20" name="Group 19">
            <a:extLst>
              <a:ext uri="{FF2B5EF4-FFF2-40B4-BE49-F238E27FC236}">
                <a16:creationId xmlns:a16="http://schemas.microsoft.com/office/drawing/2014/main" id="{D2B5A190-F0D7-6D7A-193F-6731D6211B8A}"/>
              </a:ext>
            </a:extLst>
          </p:cNvPr>
          <p:cNvGrpSpPr/>
          <p:nvPr/>
        </p:nvGrpSpPr>
        <p:grpSpPr>
          <a:xfrm>
            <a:off x="391226" y="426305"/>
            <a:ext cx="1994396" cy="1833417"/>
            <a:chOff x="2729345" y="2299854"/>
            <a:chExt cx="4710546" cy="5278582"/>
          </a:xfrm>
        </p:grpSpPr>
        <p:sp>
          <p:nvSpPr>
            <p:cNvPr id="21" name="Isosceles Triangle 20">
              <a:extLst>
                <a:ext uri="{FF2B5EF4-FFF2-40B4-BE49-F238E27FC236}">
                  <a16:creationId xmlns:a16="http://schemas.microsoft.com/office/drawing/2014/main" id="{886ED99F-D8CE-3458-C5A8-46CD42F2B9CC}"/>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FCCBCE53-A7AF-853C-8004-A16DD244DF75}"/>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28" name="Title 1">
            <a:extLst>
              <a:ext uri="{FF2B5EF4-FFF2-40B4-BE49-F238E27FC236}">
                <a16:creationId xmlns:a16="http://schemas.microsoft.com/office/drawing/2014/main" id="{2134EB06-C901-23D8-62A3-515D45B3A6C7}"/>
              </a:ext>
            </a:extLst>
          </p:cNvPr>
          <p:cNvSpPr>
            <a:spLocks noGrp="1"/>
          </p:cNvSpPr>
          <p:nvPr>
            <p:ph type="title"/>
          </p:nvPr>
        </p:nvSpPr>
        <p:spPr>
          <a:xfrm>
            <a:off x="3048000" y="252000"/>
            <a:ext cx="13487399" cy="863693"/>
          </a:xfrm>
        </p:spPr>
        <p:txBody>
          <a:bodyPr/>
          <a:lstStyle/>
          <a:p>
            <a:r>
              <a:rPr lang="en-US" sz="5000" dirty="0">
                <a:solidFill>
                  <a:srgbClr val="F2E5FF"/>
                </a:solidFill>
                <a:uFill>
                  <a:solidFill>
                    <a:srgbClr val="F2E5FF"/>
                  </a:solidFill>
                </a:uFill>
              </a:rPr>
              <a:t>2| DELINEATION OF neural data</a:t>
            </a:r>
            <a:endParaRPr lang="en-BE" sz="5000" dirty="0">
              <a:solidFill>
                <a:srgbClr val="F2E5FF"/>
              </a:solidFill>
              <a:uFill>
                <a:solidFill>
                  <a:srgbClr val="F2E5FF"/>
                </a:solidFill>
              </a:uFill>
            </a:endParaRPr>
          </a:p>
        </p:txBody>
      </p:sp>
      <p:sp>
        <p:nvSpPr>
          <p:cNvPr id="3" name="TextBox 2">
            <a:extLst>
              <a:ext uri="{FF2B5EF4-FFF2-40B4-BE49-F238E27FC236}">
                <a16:creationId xmlns:a16="http://schemas.microsoft.com/office/drawing/2014/main" id="{2254887D-86BF-A370-7E2F-ED920A46B9D7}"/>
              </a:ext>
            </a:extLst>
          </p:cNvPr>
          <p:cNvSpPr txBox="1"/>
          <p:nvPr/>
        </p:nvSpPr>
        <p:spPr>
          <a:xfrm>
            <a:off x="1537529" y="3030141"/>
            <a:ext cx="11945756" cy="1846659"/>
          </a:xfrm>
          <a:prstGeom prst="rect">
            <a:avLst/>
          </a:prstGeom>
          <a:noFill/>
        </p:spPr>
        <p:txBody>
          <a:bodyPr wrap="square">
            <a:spAutoFit/>
          </a:bodyPr>
          <a:lstStyle>
            <a:defPPr>
              <a:defRPr lang="en-US"/>
            </a:defPPr>
            <a:lvl1pPr algn="just">
              <a:defRPr sz="1600" i="1">
                <a:solidFill>
                  <a:schemeClr val="tx2"/>
                </a:solidFill>
              </a:defRPr>
            </a:lvl1pPr>
          </a:lstStyle>
          <a:p>
            <a:r>
              <a:rPr lang="en-US" sz="2400" i="0" dirty="0">
                <a:solidFill>
                  <a:srgbClr val="F2E5FF"/>
                </a:solidFill>
              </a:rPr>
              <a:t>EU legislation already contains consumer, competition and general product safety laws, the Medical Device Regulation (MDR), the AI Act, and the General Data Protection Regulation (GDPR).  Adaptations could be considered, </a:t>
            </a:r>
            <a:r>
              <a:rPr lang="en-US" sz="2400" b="1" i="0" dirty="0">
                <a:solidFill>
                  <a:srgbClr val="F2E5FF"/>
                </a:solidFill>
              </a:rPr>
              <a:t>such as the explicit inclusion of neuro data in Article 9 GDPR </a:t>
            </a:r>
            <a:r>
              <a:rPr lang="en-US" sz="2400" i="0" dirty="0">
                <a:solidFill>
                  <a:srgbClr val="F2E5FF"/>
                </a:solidFill>
              </a:rPr>
              <a:t>or the adaptation of the MDR</a:t>
            </a:r>
          </a:p>
          <a:p>
            <a:pPr marR="0" algn="l"/>
            <a:r>
              <a:rPr lang="en-US" sz="1800" dirty="0">
                <a:solidFill>
                  <a:srgbClr val="D5ABFF"/>
                </a:solidFill>
              </a:rPr>
              <a:t>Source: Scientific Foresight Unit (STOA) of the European Parliamentary Research Service (EPRS) (2024)</a:t>
            </a:r>
            <a:r>
              <a:rPr lang="en-US" sz="1800" dirty="0">
                <a:latin typeface="Calibri" panose="020F0502020204030204" pitchFamily="34" charset="0"/>
              </a:rPr>
              <a:t>	</a:t>
            </a:r>
            <a:endParaRPr lang="en-BE" sz="1800" dirty="0">
              <a:latin typeface="Calibri" panose="020F0502020204030204" pitchFamily="34" charset="0"/>
            </a:endParaRPr>
          </a:p>
        </p:txBody>
      </p:sp>
      <p:sp>
        <p:nvSpPr>
          <p:cNvPr id="26" name="TextBox 25">
            <a:extLst>
              <a:ext uri="{FF2B5EF4-FFF2-40B4-BE49-F238E27FC236}">
                <a16:creationId xmlns:a16="http://schemas.microsoft.com/office/drawing/2014/main" id="{C4202032-D985-9E38-1320-1960D31662A6}"/>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3</a:t>
            </a:r>
            <a:endParaRPr lang="en-BE" sz="3200" dirty="0">
              <a:solidFill>
                <a:srgbClr val="F2E5FF"/>
              </a:solidFill>
            </a:endParaRPr>
          </a:p>
        </p:txBody>
      </p:sp>
      <p:sp>
        <p:nvSpPr>
          <p:cNvPr id="11" name="TextBox 10">
            <a:extLst>
              <a:ext uri="{FF2B5EF4-FFF2-40B4-BE49-F238E27FC236}">
                <a16:creationId xmlns:a16="http://schemas.microsoft.com/office/drawing/2014/main" id="{01574CB1-71EF-9026-87EB-9AFA06E8241B}"/>
              </a:ext>
            </a:extLst>
          </p:cNvPr>
          <p:cNvSpPr txBox="1"/>
          <p:nvPr/>
        </p:nvSpPr>
        <p:spPr>
          <a:xfrm>
            <a:off x="3644764" y="6148894"/>
            <a:ext cx="11945756" cy="1754326"/>
          </a:xfrm>
          <a:prstGeom prst="rect">
            <a:avLst/>
          </a:prstGeom>
          <a:noFill/>
        </p:spPr>
        <p:txBody>
          <a:bodyPr wrap="square">
            <a:spAutoFit/>
          </a:bodyPr>
          <a:lstStyle>
            <a:defPPr>
              <a:defRPr lang="en-US"/>
            </a:defPPr>
            <a:lvl1pPr algn="just">
              <a:defRPr sz="1600" i="1">
                <a:solidFill>
                  <a:schemeClr val="tx2"/>
                </a:solidFill>
              </a:defRPr>
            </a:lvl1pPr>
          </a:lstStyle>
          <a:p>
            <a:r>
              <a:rPr lang="en-US" sz="2400" i="0" dirty="0">
                <a:solidFill>
                  <a:srgbClr val="F2E5FF"/>
                </a:solidFill>
              </a:rPr>
              <a:t>As a preliminary matter, it should be noted that </a:t>
            </a:r>
            <a:r>
              <a:rPr lang="en-US" sz="2400" b="1" i="0" dirty="0" err="1">
                <a:solidFill>
                  <a:srgbClr val="F2E5FF"/>
                </a:solidFill>
              </a:rPr>
              <a:t>neurodata</a:t>
            </a:r>
            <a:r>
              <a:rPr lang="en-US" sz="2400" b="1" i="0" dirty="0">
                <a:solidFill>
                  <a:srgbClr val="F2E5FF"/>
                </a:solidFill>
              </a:rPr>
              <a:t> </a:t>
            </a:r>
            <a:r>
              <a:rPr lang="en-US" sz="2400" b="1" i="0" u="sng" dirty="0">
                <a:solidFill>
                  <a:srgbClr val="F2E5FF"/>
                </a:solidFill>
              </a:rPr>
              <a:t>often</a:t>
            </a:r>
            <a:r>
              <a:rPr lang="en-US" sz="2400" b="1" i="0" dirty="0">
                <a:solidFill>
                  <a:srgbClr val="F2E5FF"/>
                </a:solidFill>
              </a:rPr>
              <a:t> constitute special</a:t>
            </a:r>
          </a:p>
          <a:p>
            <a:r>
              <a:rPr lang="en-US" sz="2400" b="1" i="0" dirty="0">
                <a:solidFill>
                  <a:srgbClr val="F2E5FF"/>
                </a:solidFill>
              </a:rPr>
              <a:t>categories of personal data </a:t>
            </a:r>
            <a:r>
              <a:rPr lang="en-US" sz="2400" i="0" dirty="0">
                <a:solidFill>
                  <a:srgbClr val="F2E5FF"/>
                </a:solidFill>
              </a:rPr>
              <a:t>within the meaning of EU data protection law (e.g., as</a:t>
            </a:r>
          </a:p>
          <a:p>
            <a:r>
              <a:rPr lang="en-US" sz="2400" i="0" dirty="0">
                <a:solidFill>
                  <a:srgbClr val="F2E5FF"/>
                </a:solidFill>
              </a:rPr>
              <a:t>biometric data or as data concerning health).</a:t>
            </a:r>
          </a:p>
          <a:p>
            <a:r>
              <a:rPr lang="en-US" sz="1800" dirty="0">
                <a:solidFill>
                  <a:srgbClr val="D5ABFF"/>
                </a:solidFill>
              </a:rPr>
              <a:t>Source: European Data Protection Supervisor (2024)</a:t>
            </a:r>
          </a:p>
          <a:p>
            <a:r>
              <a:rPr lang="en-US" sz="1800" dirty="0">
                <a:solidFill>
                  <a:srgbClr val="D5ABFF"/>
                </a:solidFill>
              </a:rPr>
              <a:t>	</a:t>
            </a:r>
          </a:p>
        </p:txBody>
      </p:sp>
      <p:cxnSp>
        <p:nvCxnSpPr>
          <p:cNvPr id="14" name="Straight Connector 13">
            <a:extLst>
              <a:ext uri="{FF2B5EF4-FFF2-40B4-BE49-F238E27FC236}">
                <a16:creationId xmlns:a16="http://schemas.microsoft.com/office/drawing/2014/main" id="{3B126545-F02F-AEFE-E6F5-F3EDF751C051}"/>
              </a:ext>
            </a:extLst>
          </p:cNvPr>
          <p:cNvCxnSpPr>
            <a:cxnSpLocks/>
          </p:cNvCxnSpPr>
          <p:nvPr/>
        </p:nvCxnSpPr>
        <p:spPr>
          <a:xfrm flipH="1">
            <a:off x="1473272" y="2982844"/>
            <a:ext cx="12343342"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1ABCD6-93CF-3B58-AF1A-4BE0F84B792B}"/>
              </a:ext>
            </a:extLst>
          </p:cNvPr>
          <p:cNvCxnSpPr>
            <a:cxnSpLocks/>
          </p:cNvCxnSpPr>
          <p:nvPr/>
        </p:nvCxnSpPr>
        <p:spPr>
          <a:xfrm flipH="1">
            <a:off x="3579263" y="6146800"/>
            <a:ext cx="12343342"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1D250A90-C3BE-0444-6988-FC021022AC69}"/>
            </a:ext>
          </a:extLst>
        </p:cNvPr>
        <p:cNvGrpSpPr/>
        <p:nvPr/>
      </p:nvGrpSpPr>
      <p:grpSpPr>
        <a:xfrm>
          <a:off x="0" y="0"/>
          <a:ext cx="0" cy="0"/>
          <a:chOff x="0" y="0"/>
          <a:chExt cx="0" cy="0"/>
        </a:xfrm>
      </p:grpSpPr>
      <p:graphicFrame>
        <p:nvGraphicFramePr>
          <p:cNvPr id="76" name="Table 75">
            <a:extLst>
              <a:ext uri="{FF2B5EF4-FFF2-40B4-BE49-F238E27FC236}">
                <a16:creationId xmlns:a16="http://schemas.microsoft.com/office/drawing/2014/main" id="{39F8D13D-6CD0-B2B3-0E91-4CEDFA45DBD8}"/>
              </a:ext>
            </a:extLst>
          </p:cNvPr>
          <p:cNvGraphicFramePr>
            <a:graphicFrameLocks noGrp="1"/>
          </p:cNvGraphicFramePr>
          <p:nvPr>
            <p:extLst>
              <p:ext uri="{D42A27DB-BD31-4B8C-83A1-F6EECF244321}">
                <p14:modId xmlns:p14="http://schemas.microsoft.com/office/powerpoint/2010/main" val="2984446721"/>
              </p:ext>
            </p:extLst>
          </p:nvPr>
        </p:nvGraphicFramePr>
        <p:xfrm>
          <a:off x="6539345" y="2177823"/>
          <a:ext cx="10408098" cy="6035040"/>
        </p:xfrm>
        <a:graphic>
          <a:graphicData uri="http://schemas.openxmlformats.org/drawingml/2006/table">
            <a:tbl>
              <a:tblPr firstRow="1" bandRow="1">
                <a:tableStyleId>{5940675A-B579-460E-94D1-54222C63F5DA}</a:tableStyleId>
              </a:tblPr>
              <a:tblGrid>
                <a:gridCol w="10408098">
                  <a:extLst>
                    <a:ext uri="{9D8B030D-6E8A-4147-A177-3AD203B41FA5}">
                      <a16:colId xmlns:a16="http://schemas.microsoft.com/office/drawing/2014/main" val="3438024527"/>
                    </a:ext>
                  </a:extLst>
                </a:gridCol>
              </a:tblGrid>
              <a:tr h="489600">
                <a:tc>
                  <a:txBody>
                    <a:bodyPr/>
                    <a:lstStyle/>
                    <a:p>
                      <a:pPr>
                        <a:spcAft>
                          <a:spcPts val="400"/>
                        </a:spcAft>
                      </a:pPr>
                      <a:r>
                        <a:rPr lang="en-US" sz="2400" b="0" u="none" strike="noStrike" kern="1200" baseline="0" dirty="0">
                          <a:solidFill>
                            <a:srgbClr val="F2E5FF"/>
                          </a:solidFill>
                        </a:rPr>
                        <a:t>Absence of a uniform metaverse definition</a:t>
                      </a:r>
                    </a:p>
                    <a:p>
                      <a:pPr>
                        <a:spcAft>
                          <a:spcPts val="400"/>
                        </a:spcAft>
                      </a:pPr>
                      <a:endParaRPr lang="en-US" sz="2400" b="0" u="none" strike="noStrike" kern="1200" baseline="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7675166"/>
                  </a:ext>
                </a:extLst>
              </a:tr>
              <a:tr h="489600">
                <a:tc>
                  <a:txBody>
                    <a:bodyPr/>
                    <a:lstStyle/>
                    <a:p>
                      <a:pPr>
                        <a:spcAft>
                          <a:spcPts val="400"/>
                        </a:spcAft>
                      </a:pPr>
                      <a:endParaRPr lang="en-US" sz="2400" dirty="0">
                        <a:solidFill>
                          <a:srgbClr val="F2E5FF"/>
                        </a:solidFill>
                      </a:endParaRPr>
                    </a:p>
                    <a:p>
                      <a:pPr>
                        <a:spcAft>
                          <a:spcPts val="400"/>
                        </a:spcAft>
                      </a:pPr>
                      <a:r>
                        <a:rPr lang="en-US" sz="2400" b="1" dirty="0">
                          <a:solidFill>
                            <a:srgbClr val="F2E5FF"/>
                          </a:solidFill>
                        </a:rPr>
                        <a:t>No clear delineation of neural data (vs. biometric data)</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1445234"/>
                  </a:ext>
                </a:extLst>
              </a:tr>
              <a:tr h="489600">
                <a:tc>
                  <a:txBody>
                    <a:bodyPr/>
                    <a:lstStyle/>
                    <a:p>
                      <a:pPr>
                        <a:spcAft>
                          <a:spcPts val="400"/>
                        </a:spcAft>
                      </a:pPr>
                      <a:endParaRPr lang="en-US" sz="2400" dirty="0">
                        <a:solidFill>
                          <a:srgbClr val="F2E5FF"/>
                        </a:solidFill>
                      </a:endParaRPr>
                    </a:p>
                    <a:p>
                      <a:pPr>
                        <a:spcAft>
                          <a:spcPts val="400"/>
                        </a:spcAft>
                      </a:pPr>
                      <a:r>
                        <a:rPr lang="en-US" sz="2400" dirty="0">
                          <a:solidFill>
                            <a:srgbClr val="F2E5FF"/>
                          </a:solidFill>
                        </a:rPr>
                        <a:t>No focus on direct-to-consumer market</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0553220"/>
                  </a:ext>
                </a:extLst>
              </a:tr>
              <a:tr h="489600">
                <a:tc>
                  <a:txBody>
                    <a:bodyPr/>
                    <a:lstStyle/>
                    <a:p>
                      <a:pPr>
                        <a:spcAft>
                          <a:spcPts val="400"/>
                        </a:spcAft>
                      </a:pPr>
                      <a:endParaRPr lang="en-US" sz="2400" dirty="0">
                        <a:solidFill>
                          <a:srgbClr val="F2E5FF"/>
                        </a:solidFill>
                      </a:endParaRPr>
                    </a:p>
                    <a:p>
                      <a:pPr>
                        <a:spcAft>
                          <a:spcPts val="400"/>
                        </a:spcAft>
                      </a:pPr>
                      <a:r>
                        <a:rPr lang="en-US" sz="2400" dirty="0">
                          <a:solidFill>
                            <a:srgbClr val="F2E5FF"/>
                          </a:solidFill>
                        </a:rPr>
                        <a:t>EU Digital Regulatory Framework* application</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8788419"/>
                  </a:ext>
                </a:extLst>
              </a:tr>
              <a:tr h="489600">
                <a:tc>
                  <a:txBody>
                    <a:bodyPr/>
                    <a:lstStyle/>
                    <a:p>
                      <a:pPr>
                        <a:spcAft>
                          <a:spcPts val="400"/>
                        </a:spcAft>
                      </a:pPr>
                      <a:endParaRPr lang="en-US" sz="2400" dirty="0">
                        <a:solidFill>
                          <a:srgbClr val="F2E5FF"/>
                        </a:solidFill>
                      </a:endParaRPr>
                    </a:p>
                    <a:p>
                      <a:pPr>
                        <a:spcAft>
                          <a:spcPts val="400"/>
                        </a:spcAft>
                      </a:pPr>
                      <a:r>
                        <a:rPr lang="en-US" sz="2400" dirty="0">
                          <a:solidFill>
                            <a:srgbClr val="F2E5FF"/>
                          </a:solidFill>
                        </a:rPr>
                        <a:t>Neuromanipulation within the wider debate of enabling personality rights</a:t>
                      </a:r>
                    </a:p>
                    <a:p>
                      <a:pPr>
                        <a:spcAft>
                          <a:spcPts val="400"/>
                        </a:spcAft>
                      </a:pPr>
                      <a:endParaRPr lang="en-US" sz="2400" dirty="0">
                        <a:solidFill>
                          <a:srgbClr val="F2E5FF"/>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875875"/>
                  </a:ext>
                </a:extLst>
              </a:tr>
            </a:tbl>
          </a:graphicData>
        </a:graphic>
      </p:graphicFrame>
      <p:grpSp>
        <p:nvGrpSpPr>
          <p:cNvPr id="20" name="Group 19">
            <a:extLst>
              <a:ext uri="{FF2B5EF4-FFF2-40B4-BE49-F238E27FC236}">
                <a16:creationId xmlns:a16="http://schemas.microsoft.com/office/drawing/2014/main" id="{A04194F5-43B8-CD4A-267C-E7F629E44181}"/>
              </a:ext>
            </a:extLst>
          </p:cNvPr>
          <p:cNvGrpSpPr/>
          <p:nvPr/>
        </p:nvGrpSpPr>
        <p:grpSpPr>
          <a:xfrm>
            <a:off x="391226" y="426305"/>
            <a:ext cx="1994396" cy="1833417"/>
            <a:chOff x="2729345" y="2299854"/>
            <a:chExt cx="4710546" cy="5278582"/>
          </a:xfrm>
        </p:grpSpPr>
        <p:sp>
          <p:nvSpPr>
            <p:cNvPr id="21" name="Isosceles Triangle 20">
              <a:extLst>
                <a:ext uri="{FF2B5EF4-FFF2-40B4-BE49-F238E27FC236}">
                  <a16:creationId xmlns:a16="http://schemas.microsoft.com/office/drawing/2014/main" id="{C7A838FA-7C8F-7CE2-5090-B8B324411CB3}"/>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E60CEAEE-D3FC-54BA-2BE1-FDBC389ED8CE}"/>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cxnSp>
        <p:nvCxnSpPr>
          <p:cNvPr id="24" name="Straight Connector 23">
            <a:extLst>
              <a:ext uri="{FF2B5EF4-FFF2-40B4-BE49-F238E27FC236}">
                <a16:creationId xmlns:a16="http://schemas.microsoft.com/office/drawing/2014/main" id="{BE1A8E59-05F0-DBB2-22AF-DB30799C4D16}"/>
              </a:ext>
            </a:extLst>
          </p:cNvPr>
          <p:cNvCxnSpPr>
            <a:cxnSpLocks/>
          </p:cNvCxnSpPr>
          <p:nvPr/>
        </p:nvCxnSpPr>
        <p:spPr>
          <a:xfrm>
            <a:off x="2923308" y="246713"/>
            <a:ext cx="0" cy="9260174"/>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B76D08F6-65D5-55A0-FFF0-F3B65958F9A7}"/>
              </a:ext>
            </a:extLst>
          </p:cNvPr>
          <p:cNvSpPr>
            <a:spLocks noGrp="1"/>
          </p:cNvSpPr>
          <p:nvPr>
            <p:ph type="title"/>
          </p:nvPr>
        </p:nvSpPr>
        <p:spPr>
          <a:xfrm>
            <a:off x="3048000" y="252000"/>
            <a:ext cx="13487399" cy="863693"/>
          </a:xfrm>
        </p:spPr>
        <p:txBody>
          <a:bodyPr/>
          <a:lstStyle/>
          <a:p>
            <a:r>
              <a:rPr lang="en-US" sz="5000" dirty="0">
                <a:solidFill>
                  <a:srgbClr val="F2E5FF"/>
                </a:solidFill>
                <a:uFill>
                  <a:solidFill>
                    <a:srgbClr val="F2E5FF"/>
                  </a:solidFill>
                </a:uFill>
              </a:rPr>
              <a:t>Research gaps</a:t>
            </a:r>
            <a:endParaRPr lang="en-BE" sz="5000" dirty="0">
              <a:solidFill>
                <a:srgbClr val="F2E5FF"/>
              </a:solidFill>
              <a:uFill>
                <a:solidFill>
                  <a:srgbClr val="F2E5FF"/>
                </a:solidFill>
              </a:uFill>
            </a:endParaRPr>
          </a:p>
        </p:txBody>
      </p:sp>
      <p:sp>
        <p:nvSpPr>
          <p:cNvPr id="26" name="TextBox 25">
            <a:extLst>
              <a:ext uri="{FF2B5EF4-FFF2-40B4-BE49-F238E27FC236}">
                <a16:creationId xmlns:a16="http://schemas.microsoft.com/office/drawing/2014/main" id="{DDE9F632-EFDE-C79F-883D-55AD69490F75}"/>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3</a:t>
            </a:r>
            <a:endParaRPr lang="en-BE" sz="3200" dirty="0">
              <a:solidFill>
                <a:srgbClr val="F2E5FF"/>
              </a:solidFill>
            </a:endParaRPr>
          </a:p>
        </p:txBody>
      </p:sp>
      <p:grpSp>
        <p:nvGrpSpPr>
          <p:cNvPr id="2" name="Google Shape;8915;p82">
            <a:extLst>
              <a:ext uri="{FF2B5EF4-FFF2-40B4-BE49-F238E27FC236}">
                <a16:creationId xmlns:a16="http://schemas.microsoft.com/office/drawing/2014/main" id="{E63D88D6-0D2D-FE8E-17CA-0FC7C38DA2A6}"/>
              </a:ext>
            </a:extLst>
          </p:cNvPr>
          <p:cNvGrpSpPr/>
          <p:nvPr/>
        </p:nvGrpSpPr>
        <p:grpSpPr>
          <a:xfrm>
            <a:off x="3278672" y="2245867"/>
            <a:ext cx="2616790" cy="302347"/>
            <a:chOff x="3200660" y="2180272"/>
            <a:chExt cx="2274923" cy="378237"/>
          </a:xfrm>
          <a:effectLst>
            <a:glow rad="127000">
              <a:srgbClr val="F2E5FF">
                <a:alpha val="30000"/>
              </a:srgbClr>
            </a:glow>
          </a:effectLst>
        </p:grpSpPr>
        <p:sp>
          <p:nvSpPr>
            <p:cNvPr id="3" name="Google Shape;8916;p82">
              <a:extLst>
                <a:ext uri="{FF2B5EF4-FFF2-40B4-BE49-F238E27FC236}">
                  <a16:creationId xmlns:a16="http://schemas.microsoft.com/office/drawing/2014/main" id="{5D4B7634-07A6-170E-4909-854385A6DB80}"/>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917;p82">
              <a:extLst>
                <a:ext uri="{FF2B5EF4-FFF2-40B4-BE49-F238E27FC236}">
                  <a16:creationId xmlns:a16="http://schemas.microsoft.com/office/drawing/2014/main" id="{52EE7183-B58F-38B5-D8AB-2CACF37D179C}"/>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918;p82">
              <a:extLst>
                <a:ext uri="{FF2B5EF4-FFF2-40B4-BE49-F238E27FC236}">
                  <a16:creationId xmlns:a16="http://schemas.microsoft.com/office/drawing/2014/main" id="{63F7ABB3-71EF-D2E0-24B5-8C6FC627E570}"/>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919;p82">
              <a:extLst>
                <a:ext uri="{FF2B5EF4-FFF2-40B4-BE49-F238E27FC236}">
                  <a16:creationId xmlns:a16="http://schemas.microsoft.com/office/drawing/2014/main" id="{0765DD21-D020-01FB-29D5-7D7E23EFE956}"/>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20;p82">
              <a:extLst>
                <a:ext uri="{FF2B5EF4-FFF2-40B4-BE49-F238E27FC236}">
                  <a16:creationId xmlns:a16="http://schemas.microsoft.com/office/drawing/2014/main" id="{465B6707-8215-B2C7-5A87-544BE99A0698}"/>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921;p82">
              <a:extLst>
                <a:ext uri="{FF2B5EF4-FFF2-40B4-BE49-F238E27FC236}">
                  <a16:creationId xmlns:a16="http://schemas.microsoft.com/office/drawing/2014/main" id="{9BA02C54-00F9-96D9-5D65-F7BF1A03B042}"/>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22;p82">
              <a:extLst>
                <a:ext uri="{FF2B5EF4-FFF2-40B4-BE49-F238E27FC236}">
                  <a16:creationId xmlns:a16="http://schemas.microsoft.com/office/drawing/2014/main" id="{5E33619A-E13B-6AE8-6BE3-40EE8A65CDB1}"/>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923;p82">
              <a:extLst>
                <a:ext uri="{FF2B5EF4-FFF2-40B4-BE49-F238E27FC236}">
                  <a16:creationId xmlns:a16="http://schemas.microsoft.com/office/drawing/2014/main" id="{64A9D9B7-D281-5E63-0F6F-B7DC41A579C2}"/>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24;p82">
              <a:extLst>
                <a:ext uri="{FF2B5EF4-FFF2-40B4-BE49-F238E27FC236}">
                  <a16:creationId xmlns:a16="http://schemas.microsoft.com/office/drawing/2014/main" id="{ED947EE9-5AF1-F32A-5825-7619EE92A050}"/>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925;p82">
              <a:extLst>
                <a:ext uri="{FF2B5EF4-FFF2-40B4-BE49-F238E27FC236}">
                  <a16:creationId xmlns:a16="http://schemas.microsoft.com/office/drawing/2014/main" id="{992A3154-64DF-92B1-10A4-6BDEB9B512E3}"/>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26;p82">
              <a:extLst>
                <a:ext uri="{FF2B5EF4-FFF2-40B4-BE49-F238E27FC236}">
                  <a16:creationId xmlns:a16="http://schemas.microsoft.com/office/drawing/2014/main" id="{D2C90D8B-173B-FD4C-45F1-54183F704D0C}"/>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27;p82">
              <a:extLst>
                <a:ext uri="{FF2B5EF4-FFF2-40B4-BE49-F238E27FC236}">
                  <a16:creationId xmlns:a16="http://schemas.microsoft.com/office/drawing/2014/main" id="{1CCFDF62-73B5-3CBB-E21F-9E8101168F21}"/>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928;p82">
              <a:extLst>
                <a:ext uri="{FF2B5EF4-FFF2-40B4-BE49-F238E27FC236}">
                  <a16:creationId xmlns:a16="http://schemas.microsoft.com/office/drawing/2014/main" id="{FABCE400-AB47-9A22-E5DC-FA6BB5D4B169}"/>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929;p82">
              <a:extLst>
                <a:ext uri="{FF2B5EF4-FFF2-40B4-BE49-F238E27FC236}">
                  <a16:creationId xmlns:a16="http://schemas.microsoft.com/office/drawing/2014/main" id="{9F6BAF77-F4A5-CBC1-3C47-314C3C7D86B6}"/>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930;p82">
              <a:extLst>
                <a:ext uri="{FF2B5EF4-FFF2-40B4-BE49-F238E27FC236}">
                  <a16:creationId xmlns:a16="http://schemas.microsoft.com/office/drawing/2014/main" id="{2B8C3E8C-0B13-9EEC-7E86-1BC0D0D0C176}"/>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931;p82">
              <a:extLst>
                <a:ext uri="{FF2B5EF4-FFF2-40B4-BE49-F238E27FC236}">
                  <a16:creationId xmlns:a16="http://schemas.microsoft.com/office/drawing/2014/main" id="{E9DCBC20-BE34-4811-D51F-2614F0D07C4E}"/>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8915;p82">
            <a:extLst>
              <a:ext uri="{FF2B5EF4-FFF2-40B4-BE49-F238E27FC236}">
                <a16:creationId xmlns:a16="http://schemas.microsoft.com/office/drawing/2014/main" id="{0471245C-040F-FF73-7CC6-3D3888652119}"/>
              </a:ext>
            </a:extLst>
          </p:cNvPr>
          <p:cNvGrpSpPr/>
          <p:nvPr/>
        </p:nvGrpSpPr>
        <p:grpSpPr>
          <a:xfrm>
            <a:off x="3278672" y="3554812"/>
            <a:ext cx="2616790" cy="302347"/>
            <a:chOff x="3200660" y="2180272"/>
            <a:chExt cx="2274923" cy="378237"/>
          </a:xfrm>
          <a:effectLst>
            <a:glow rad="127000">
              <a:srgbClr val="F2E5FF">
                <a:alpha val="30000"/>
              </a:srgbClr>
            </a:glow>
          </a:effectLst>
        </p:grpSpPr>
        <p:sp>
          <p:nvSpPr>
            <p:cNvPr id="78" name="Google Shape;8916;p82">
              <a:extLst>
                <a:ext uri="{FF2B5EF4-FFF2-40B4-BE49-F238E27FC236}">
                  <a16:creationId xmlns:a16="http://schemas.microsoft.com/office/drawing/2014/main" id="{75ECCF21-D9C2-E60D-23B5-6FC79FFF9E10}"/>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17;p82">
              <a:extLst>
                <a:ext uri="{FF2B5EF4-FFF2-40B4-BE49-F238E27FC236}">
                  <a16:creationId xmlns:a16="http://schemas.microsoft.com/office/drawing/2014/main" id="{32C6AFF4-755D-E35F-783D-7445FD143B64}"/>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18;p82">
              <a:extLst>
                <a:ext uri="{FF2B5EF4-FFF2-40B4-BE49-F238E27FC236}">
                  <a16:creationId xmlns:a16="http://schemas.microsoft.com/office/drawing/2014/main" id="{4B65656F-DE59-0B66-FC9A-32AE682F362D}"/>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919;p82">
              <a:extLst>
                <a:ext uri="{FF2B5EF4-FFF2-40B4-BE49-F238E27FC236}">
                  <a16:creationId xmlns:a16="http://schemas.microsoft.com/office/drawing/2014/main" id="{7E3FD05A-6166-0401-7C76-5F58DED3DCA6}"/>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920;p82">
              <a:extLst>
                <a:ext uri="{FF2B5EF4-FFF2-40B4-BE49-F238E27FC236}">
                  <a16:creationId xmlns:a16="http://schemas.microsoft.com/office/drawing/2014/main" id="{F5AE1174-D7D7-B954-BF5F-996305943039}"/>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21;p82">
              <a:extLst>
                <a:ext uri="{FF2B5EF4-FFF2-40B4-BE49-F238E27FC236}">
                  <a16:creationId xmlns:a16="http://schemas.microsoft.com/office/drawing/2014/main" id="{9B68D04C-FFCA-C812-0ECA-B4D4755D80D4}"/>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22;p82">
              <a:extLst>
                <a:ext uri="{FF2B5EF4-FFF2-40B4-BE49-F238E27FC236}">
                  <a16:creationId xmlns:a16="http://schemas.microsoft.com/office/drawing/2014/main" id="{FE1AA795-02E3-F548-2B8F-FFD57DE46B72}"/>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23;p82">
              <a:extLst>
                <a:ext uri="{FF2B5EF4-FFF2-40B4-BE49-F238E27FC236}">
                  <a16:creationId xmlns:a16="http://schemas.microsoft.com/office/drawing/2014/main" id="{CC68F8EA-EB00-5D95-83F0-6E8582B4BC60}"/>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24;p82">
              <a:extLst>
                <a:ext uri="{FF2B5EF4-FFF2-40B4-BE49-F238E27FC236}">
                  <a16:creationId xmlns:a16="http://schemas.microsoft.com/office/drawing/2014/main" id="{99EFCD58-8278-9FB1-0983-BA15EAC1B1B0}"/>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925;p82">
              <a:extLst>
                <a:ext uri="{FF2B5EF4-FFF2-40B4-BE49-F238E27FC236}">
                  <a16:creationId xmlns:a16="http://schemas.microsoft.com/office/drawing/2014/main" id="{DF4FEC31-CF55-5941-3EC4-C0C0D451DBEE}"/>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926;p82">
              <a:extLst>
                <a:ext uri="{FF2B5EF4-FFF2-40B4-BE49-F238E27FC236}">
                  <a16:creationId xmlns:a16="http://schemas.microsoft.com/office/drawing/2014/main" id="{4BBEF92F-52CC-908B-C96F-DEF17FED8F19}"/>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27;p82">
              <a:extLst>
                <a:ext uri="{FF2B5EF4-FFF2-40B4-BE49-F238E27FC236}">
                  <a16:creationId xmlns:a16="http://schemas.microsoft.com/office/drawing/2014/main" id="{6FED8850-4226-3CE5-0A60-56842E5A31DD}"/>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928;p82">
              <a:extLst>
                <a:ext uri="{FF2B5EF4-FFF2-40B4-BE49-F238E27FC236}">
                  <a16:creationId xmlns:a16="http://schemas.microsoft.com/office/drawing/2014/main" id="{2A83979A-9ED3-FE2D-3EF4-72579C412EC8}"/>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29;p82">
              <a:extLst>
                <a:ext uri="{FF2B5EF4-FFF2-40B4-BE49-F238E27FC236}">
                  <a16:creationId xmlns:a16="http://schemas.microsoft.com/office/drawing/2014/main" id="{B21E0872-AD34-5E0B-B70C-CCA433E98A9B}"/>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930;p82">
              <a:extLst>
                <a:ext uri="{FF2B5EF4-FFF2-40B4-BE49-F238E27FC236}">
                  <a16:creationId xmlns:a16="http://schemas.microsoft.com/office/drawing/2014/main" id="{ABB9F68F-E258-B6D6-097C-55D0ED4BEB35}"/>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931;p82">
              <a:extLst>
                <a:ext uri="{FF2B5EF4-FFF2-40B4-BE49-F238E27FC236}">
                  <a16:creationId xmlns:a16="http://schemas.microsoft.com/office/drawing/2014/main" id="{F1995396-A21B-8B73-D415-77B289C6D85B}"/>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8915;p82">
            <a:extLst>
              <a:ext uri="{FF2B5EF4-FFF2-40B4-BE49-F238E27FC236}">
                <a16:creationId xmlns:a16="http://schemas.microsoft.com/office/drawing/2014/main" id="{08682FE3-D70B-7565-3ACB-4C457CE2077E}"/>
              </a:ext>
            </a:extLst>
          </p:cNvPr>
          <p:cNvGrpSpPr/>
          <p:nvPr/>
        </p:nvGrpSpPr>
        <p:grpSpPr>
          <a:xfrm>
            <a:off x="3278672" y="4849090"/>
            <a:ext cx="2616790" cy="302347"/>
            <a:chOff x="3200660" y="2180272"/>
            <a:chExt cx="2274923" cy="378237"/>
          </a:xfrm>
          <a:effectLst>
            <a:glow rad="127000">
              <a:srgbClr val="F2E5FF">
                <a:alpha val="30000"/>
              </a:srgbClr>
            </a:glow>
          </a:effectLst>
        </p:grpSpPr>
        <p:sp>
          <p:nvSpPr>
            <p:cNvPr id="95" name="Google Shape;8916;p82">
              <a:extLst>
                <a:ext uri="{FF2B5EF4-FFF2-40B4-BE49-F238E27FC236}">
                  <a16:creationId xmlns:a16="http://schemas.microsoft.com/office/drawing/2014/main" id="{AECF623A-AC77-3288-E289-5D0CB611A490}"/>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917;p82">
              <a:extLst>
                <a:ext uri="{FF2B5EF4-FFF2-40B4-BE49-F238E27FC236}">
                  <a16:creationId xmlns:a16="http://schemas.microsoft.com/office/drawing/2014/main" id="{1C5DDFA7-FE10-1C2E-6D3F-376DEFC96170}"/>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918;p82">
              <a:extLst>
                <a:ext uri="{FF2B5EF4-FFF2-40B4-BE49-F238E27FC236}">
                  <a16:creationId xmlns:a16="http://schemas.microsoft.com/office/drawing/2014/main" id="{45411263-C241-6C62-CBA4-AA375E8220D7}"/>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919;p82">
              <a:extLst>
                <a:ext uri="{FF2B5EF4-FFF2-40B4-BE49-F238E27FC236}">
                  <a16:creationId xmlns:a16="http://schemas.microsoft.com/office/drawing/2014/main" id="{9ECAB647-9420-C656-AC08-0CDB895DFD38}"/>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920;p82">
              <a:extLst>
                <a:ext uri="{FF2B5EF4-FFF2-40B4-BE49-F238E27FC236}">
                  <a16:creationId xmlns:a16="http://schemas.microsoft.com/office/drawing/2014/main" id="{0DC692DC-8C39-AA11-354F-75601D22B924}"/>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921;p82">
              <a:extLst>
                <a:ext uri="{FF2B5EF4-FFF2-40B4-BE49-F238E27FC236}">
                  <a16:creationId xmlns:a16="http://schemas.microsoft.com/office/drawing/2014/main" id="{4C2838D7-ACD1-63C2-8FA3-8FB15443CB49}"/>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922;p82">
              <a:extLst>
                <a:ext uri="{FF2B5EF4-FFF2-40B4-BE49-F238E27FC236}">
                  <a16:creationId xmlns:a16="http://schemas.microsoft.com/office/drawing/2014/main" id="{25D0E6C1-B856-7048-F065-3F75C1C333C0}"/>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923;p82">
              <a:extLst>
                <a:ext uri="{FF2B5EF4-FFF2-40B4-BE49-F238E27FC236}">
                  <a16:creationId xmlns:a16="http://schemas.microsoft.com/office/drawing/2014/main" id="{EF729478-7B28-72FC-76F7-C9BC80AAED1F}"/>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924;p82">
              <a:extLst>
                <a:ext uri="{FF2B5EF4-FFF2-40B4-BE49-F238E27FC236}">
                  <a16:creationId xmlns:a16="http://schemas.microsoft.com/office/drawing/2014/main" id="{84796053-DFC0-7242-D114-35FDED7492E1}"/>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925;p82">
              <a:extLst>
                <a:ext uri="{FF2B5EF4-FFF2-40B4-BE49-F238E27FC236}">
                  <a16:creationId xmlns:a16="http://schemas.microsoft.com/office/drawing/2014/main" id="{2700C865-7F48-10F3-18A0-E58EC5660E89}"/>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926;p82">
              <a:extLst>
                <a:ext uri="{FF2B5EF4-FFF2-40B4-BE49-F238E27FC236}">
                  <a16:creationId xmlns:a16="http://schemas.microsoft.com/office/drawing/2014/main" id="{2A54F00B-F266-DA4C-76CB-F47030B80E25}"/>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927;p82">
              <a:extLst>
                <a:ext uri="{FF2B5EF4-FFF2-40B4-BE49-F238E27FC236}">
                  <a16:creationId xmlns:a16="http://schemas.microsoft.com/office/drawing/2014/main" id="{EEB065A7-4FF1-BDC5-726C-D0C098FE86F7}"/>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928;p82">
              <a:extLst>
                <a:ext uri="{FF2B5EF4-FFF2-40B4-BE49-F238E27FC236}">
                  <a16:creationId xmlns:a16="http://schemas.microsoft.com/office/drawing/2014/main" id="{99EF5565-9EEE-08A8-AA9E-DDF64C5B053E}"/>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929;p82">
              <a:extLst>
                <a:ext uri="{FF2B5EF4-FFF2-40B4-BE49-F238E27FC236}">
                  <a16:creationId xmlns:a16="http://schemas.microsoft.com/office/drawing/2014/main" id="{851CCA15-3A45-D345-8E48-89001468C604}"/>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930;p82">
              <a:extLst>
                <a:ext uri="{FF2B5EF4-FFF2-40B4-BE49-F238E27FC236}">
                  <a16:creationId xmlns:a16="http://schemas.microsoft.com/office/drawing/2014/main" id="{2A512F48-202D-995C-F96F-5D8EEEB0103E}"/>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931;p82">
              <a:extLst>
                <a:ext uri="{FF2B5EF4-FFF2-40B4-BE49-F238E27FC236}">
                  <a16:creationId xmlns:a16="http://schemas.microsoft.com/office/drawing/2014/main" id="{19ED9D17-9097-6F81-7636-070A515B9FC9}"/>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8915;p82">
            <a:extLst>
              <a:ext uri="{FF2B5EF4-FFF2-40B4-BE49-F238E27FC236}">
                <a16:creationId xmlns:a16="http://schemas.microsoft.com/office/drawing/2014/main" id="{17810401-7BDD-DD52-3D4C-5F43F6E156A3}"/>
              </a:ext>
            </a:extLst>
          </p:cNvPr>
          <p:cNvGrpSpPr/>
          <p:nvPr/>
        </p:nvGrpSpPr>
        <p:grpSpPr>
          <a:xfrm>
            <a:off x="3278672" y="6158035"/>
            <a:ext cx="2616790" cy="302347"/>
            <a:chOff x="3200660" y="2180272"/>
            <a:chExt cx="2274923" cy="378237"/>
          </a:xfrm>
          <a:effectLst>
            <a:glow rad="127000">
              <a:srgbClr val="F2E5FF">
                <a:alpha val="30000"/>
              </a:srgbClr>
            </a:glow>
          </a:effectLst>
        </p:grpSpPr>
        <p:sp>
          <p:nvSpPr>
            <p:cNvPr id="112" name="Google Shape;8916;p82">
              <a:extLst>
                <a:ext uri="{FF2B5EF4-FFF2-40B4-BE49-F238E27FC236}">
                  <a16:creationId xmlns:a16="http://schemas.microsoft.com/office/drawing/2014/main" id="{A9C776E9-F442-19AD-53D1-7205E44D4D58}"/>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917;p82">
              <a:extLst>
                <a:ext uri="{FF2B5EF4-FFF2-40B4-BE49-F238E27FC236}">
                  <a16:creationId xmlns:a16="http://schemas.microsoft.com/office/drawing/2014/main" id="{3D48BE7E-CA1C-F791-917D-217C6D81CD86}"/>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918;p82">
              <a:extLst>
                <a:ext uri="{FF2B5EF4-FFF2-40B4-BE49-F238E27FC236}">
                  <a16:creationId xmlns:a16="http://schemas.microsoft.com/office/drawing/2014/main" id="{0E8F102C-5B8A-B646-6DAE-0BF907710C63}"/>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919;p82">
              <a:extLst>
                <a:ext uri="{FF2B5EF4-FFF2-40B4-BE49-F238E27FC236}">
                  <a16:creationId xmlns:a16="http://schemas.microsoft.com/office/drawing/2014/main" id="{CC445AEC-9769-C1D0-8E0F-C06830F83701}"/>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920;p82">
              <a:extLst>
                <a:ext uri="{FF2B5EF4-FFF2-40B4-BE49-F238E27FC236}">
                  <a16:creationId xmlns:a16="http://schemas.microsoft.com/office/drawing/2014/main" id="{AB2C23CC-DCB6-DB8B-8ED0-F6E3AB384144}"/>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921;p82">
              <a:extLst>
                <a:ext uri="{FF2B5EF4-FFF2-40B4-BE49-F238E27FC236}">
                  <a16:creationId xmlns:a16="http://schemas.microsoft.com/office/drawing/2014/main" id="{07B70E00-5A49-DFEA-E4A0-32C02A717728}"/>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922;p82">
              <a:extLst>
                <a:ext uri="{FF2B5EF4-FFF2-40B4-BE49-F238E27FC236}">
                  <a16:creationId xmlns:a16="http://schemas.microsoft.com/office/drawing/2014/main" id="{A8879E23-13B5-692D-44A4-C52BB9DCFE70}"/>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923;p82">
              <a:extLst>
                <a:ext uri="{FF2B5EF4-FFF2-40B4-BE49-F238E27FC236}">
                  <a16:creationId xmlns:a16="http://schemas.microsoft.com/office/drawing/2014/main" id="{1A86A378-82D3-ACAB-4C0E-A8FB702B8882}"/>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924;p82">
              <a:extLst>
                <a:ext uri="{FF2B5EF4-FFF2-40B4-BE49-F238E27FC236}">
                  <a16:creationId xmlns:a16="http://schemas.microsoft.com/office/drawing/2014/main" id="{FC2C5CD2-BA6D-F671-5F91-BF28B521B522}"/>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925;p82">
              <a:extLst>
                <a:ext uri="{FF2B5EF4-FFF2-40B4-BE49-F238E27FC236}">
                  <a16:creationId xmlns:a16="http://schemas.microsoft.com/office/drawing/2014/main" id="{EB2EBFC4-42A6-0AB0-925A-745314F9B965}"/>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926;p82">
              <a:extLst>
                <a:ext uri="{FF2B5EF4-FFF2-40B4-BE49-F238E27FC236}">
                  <a16:creationId xmlns:a16="http://schemas.microsoft.com/office/drawing/2014/main" id="{811C26F7-41D0-2228-791E-B13765F9CDBD}"/>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927;p82">
              <a:extLst>
                <a:ext uri="{FF2B5EF4-FFF2-40B4-BE49-F238E27FC236}">
                  <a16:creationId xmlns:a16="http://schemas.microsoft.com/office/drawing/2014/main" id="{92AFBB1F-A264-5B4E-100E-648DFC229FBD}"/>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928;p82">
              <a:extLst>
                <a:ext uri="{FF2B5EF4-FFF2-40B4-BE49-F238E27FC236}">
                  <a16:creationId xmlns:a16="http://schemas.microsoft.com/office/drawing/2014/main" id="{95956094-469F-CA2D-84D9-455142F6E55C}"/>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929;p82">
              <a:extLst>
                <a:ext uri="{FF2B5EF4-FFF2-40B4-BE49-F238E27FC236}">
                  <a16:creationId xmlns:a16="http://schemas.microsoft.com/office/drawing/2014/main" id="{8F445608-F3CF-6626-9EC0-9CC01FF1F0F6}"/>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930;p82">
              <a:extLst>
                <a:ext uri="{FF2B5EF4-FFF2-40B4-BE49-F238E27FC236}">
                  <a16:creationId xmlns:a16="http://schemas.microsoft.com/office/drawing/2014/main" id="{F2D59F1C-149D-FE85-AD2E-4558101C1465}"/>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931;p82">
              <a:extLst>
                <a:ext uri="{FF2B5EF4-FFF2-40B4-BE49-F238E27FC236}">
                  <a16:creationId xmlns:a16="http://schemas.microsoft.com/office/drawing/2014/main" id="{CBCB9829-0D3A-E7E1-29CF-D595282348FB}"/>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8915;p82">
            <a:extLst>
              <a:ext uri="{FF2B5EF4-FFF2-40B4-BE49-F238E27FC236}">
                <a16:creationId xmlns:a16="http://schemas.microsoft.com/office/drawing/2014/main" id="{7E588353-20A5-7254-4B6F-4F1A43BD70B3}"/>
              </a:ext>
            </a:extLst>
          </p:cNvPr>
          <p:cNvGrpSpPr/>
          <p:nvPr/>
        </p:nvGrpSpPr>
        <p:grpSpPr>
          <a:xfrm>
            <a:off x="3278672" y="7398124"/>
            <a:ext cx="2616790" cy="302347"/>
            <a:chOff x="3200660" y="2180272"/>
            <a:chExt cx="2274923" cy="378237"/>
          </a:xfrm>
          <a:effectLst>
            <a:glow rad="127000">
              <a:srgbClr val="F2E5FF">
                <a:alpha val="30000"/>
              </a:srgbClr>
            </a:glow>
          </a:effectLst>
        </p:grpSpPr>
        <p:sp>
          <p:nvSpPr>
            <p:cNvPr id="129" name="Google Shape;8916;p82">
              <a:extLst>
                <a:ext uri="{FF2B5EF4-FFF2-40B4-BE49-F238E27FC236}">
                  <a16:creationId xmlns:a16="http://schemas.microsoft.com/office/drawing/2014/main" id="{9A54C673-DE15-A08E-A21F-2235CAAE3BC6}"/>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917;p82">
              <a:extLst>
                <a:ext uri="{FF2B5EF4-FFF2-40B4-BE49-F238E27FC236}">
                  <a16:creationId xmlns:a16="http://schemas.microsoft.com/office/drawing/2014/main" id="{D807FB32-5A9D-6645-CCA1-6274C777D9B5}"/>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918;p82">
              <a:extLst>
                <a:ext uri="{FF2B5EF4-FFF2-40B4-BE49-F238E27FC236}">
                  <a16:creationId xmlns:a16="http://schemas.microsoft.com/office/drawing/2014/main" id="{A68DF44D-F843-893D-A33D-0EEB4F86233C}"/>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919;p82">
              <a:extLst>
                <a:ext uri="{FF2B5EF4-FFF2-40B4-BE49-F238E27FC236}">
                  <a16:creationId xmlns:a16="http://schemas.microsoft.com/office/drawing/2014/main" id="{91742213-ECC9-7AEA-34AB-1EC05EB34C87}"/>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920;p82">
              <a:extLst>
                <a:ext uri="{FF2B5EF4-FFF2-40B4-BE49-F238E27FC236}">
                  <a16:creationId xmlns:a16="http://schemas.microsoft.com/office/drawing/2014/main" id="{6D187E80-F75A-E9E3-3CBB-33E622995E65}"/>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921;p82">
              <a:extLst>
                <a:ext uri="{FF2B5EF4-FFF2-40B4-BE49-F238E27FC236}">
                  <a16:creationId xmlns:a16="http://schemas.microsoft.com/office/drawing/2014/main" id="{CCCF5FE5-6A0A-27CD-0974-30AAC9FC3D32}"/>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922;p82">
              <a:extLst>
                <a:ext uri="{FF2B5EF4-FFF2-40B4-BE49-F238E27FC236}">
                  <a16:creationId xmlns:a16="http://schemas.microsoft.com/office/drawing/2014/main" id="{24F98369-CEDF-3258-DEB4-4F45D3394548}"/>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923;p82">
              <a:extLst>
                <a:ext uri="{FF2B5EF4-FFF2-40B4-BE49-F238E27FC236}">
                  <a16:creationId xmlns:a16="http://schemas.microsoft.com/office/drawing/2014/main" id="{2393B4C9-2DC2-F553-C1DE-21DA67B004EB}"/>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924;p82">
              <a:extLst>
                <a:ext uri="{FF2B5EF4-FFF2-40B4-BE49-F238E27FC236}">
                  <a16:creationId xmlns:a16="http://schemas.microsoft.com/office/drawing/2014/main" id="{62DC3546-887B-4E5E-FFAA-C7269397A3AF}"/>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925;p82">
              <a:extLst>
                <a:ext uri="{FF2B5EF4-FFF2-40B4-BE49-F238E27FC236}">
                  <a16:creationId xmlns:a16="http://schemas.microsoft.com/office/drawing/2014/main" id="{BB8ADEBE-0F4A-DC46-8441-D2F4CC647BAB}"/>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926;p82">
              <a:extLst>
                <a:ext uri="{FF2B5EF4-FFF2-40B4-BE49-F238E27FC236}">
                  <a16:creationId xmlns:a16="http://schemas.microsoft.com/office/drawing/2014/main" id="{16BB9567-8E6F-86D2-AE0D-0F789631F626}"/>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927;p82">
              <a:extLst>
                <a:ext uri="{FF2B5EF4-FFF2-40B4-BE49-F238E27FC236}">
                  <a16:creationId xmlns:a16="http://schemas.microsoft.com/office/drawing/2014/main" id="{7ACCE699-18FD-EA1B-EB4D-B51B2E2ABEF3}"/>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928;p82">
              <a:extLst>
                <a:ext uri="{FF2B5EF4-FFF2-40B4-BE49-F238E27FC236}">
                  <a16:creationId xmlns:a16="http://schemas.microsoft.com/office/drawing/2014/main" id="{AEDF2598-06DB-D92E-9CB3-6DD6832C21F8}"/>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929;p82">
              <a:extLst>
                <a:ext uri="{FF2B5EF4-FFF2-40B4-BE49-F238E27FC236}">
                  <a16:creationId xmlns:a16="http://schemas.microsoft.com/office/drawing/2014/main" id="{022F5763-4448-2128-4E70-891BD2C39BA0}"/>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930;p82">
              <a:extLst>
                <a:ext uri="{FF2B5EF4-FFF2-40B4-BE49-F238E27FC236}">
                  <a16:creationId xmlns:a16="http://schemas.microsoft.com/office/drawing/2014/main" id="{DE8AF0FA-6175-CB29-3130-74417467533D}"/>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931;p82">
              <a:extLst>
                <a:ext uri="{FF2B5EF4-FFF2-40B4-BE49-F238E27FC236}">
                  <a16:creationId xmlns:a16="http://schemas.microsoft.com/office/drawing/2014/main" id="{A3B12BD5-BAC6-48B7-03FC-3D8A890C4717}"/>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TextBox 144">
            <a:extLst>
              <a:ext uri="{FF2B5EF4-FFF2-40B4-BE49-F238E27FC236}">
                <a16:creationId xmlns:a16="http://schemas.microsoft.com/office/drawing/2014/main" id="{4126F650-688C-46A8-3636-855395FAAAA7}"/>
              </a:ext>
            </a:extLst>
          </p:cNvPr>
          <p:cNvSpPr txBox="1"/>
          <p:nvPr/>
        </p:nvSpPr>
        <p:spPr>
          <a:xfrm>
            <a:off x="3157989" y="1774879"/>
            <a:ext cx="1122218" cy="427746"/>
          </a:xfrm>
          <a:prstGeom prst="rect">
            <a:avLst/>
          </a:prstGeom>
          <a:noFill/>
        </p:spPr>
        <p:txBody>
          <a:bodyPr wrap="square" rtlCol="0">
            <a:spAutoFit/>
          </a:bodyPr>
          <a:lstStyle/>
          <a:p>
            <a:pPr algn="l">
              <a:lnSpc>
                <a:spcPct val="120000"/>
              </a:lnSpc>
            </a:pPr>
            <a:r>
              <a:rPr lang="en-US" sz="2000" dirty="0">
                <a:solidFill>
                  <a:srgbClr val="F2E5FF"/>
                </a:solidFill>
              </a:rPr>
              <a:t>GAP 1</a:t>
            </a:r>
            <a:endParaRPr lang="en-BE" sz="2000" dirty="0">
              <a:solidFill>
                <a:srgbClr val="F2E5FF"/>
              </a:solidFill>
            </a:endParaRPr>
          </a:p>
        </p:txBody>
      </p:sp>
      <p:sp>
        <p:nvSpPr>
          <p:cNvPr id="146" name="TextBox 145">
            <a:extLst>
              <a:ext uri="{FF2B5EF4-FFF2-40B4-BE49-F238E27FC236}">
                <a16:creationId xmlns:a16="http://schemas.microsoft.com/office/drawing/2014/main" id="{706B38BF-A25E-8FDB-6C4F-2D8D2C023B8C}"/>
              </a:ext>
            </a:extLst>
          </p:cNvPr>
          <p:cNvSpPr txBox="1"/>
          <p:nvPr/>
        </p:nvSpPr>
        <p:spPr>
          <a:xfrm>
            <a:off x="3157989" y="3071823"/>
            <a:ext cx="1122218" cy="427746"/>
          </a:xfrm>
          <a:prstGeom prst="rect">
            <a:avLst/>
          </a:prstGeom>
          <a:noFill/>
        </p:spPr>
        <p:txBody>
          <a:bodyPr wrap="square" rtlCol="0">
            <a:spAutoFit/>
          </a:bodyPr>
          <a:lstStyle/>
          <a:p>
            <a:pPr algn="l">
              <a:lnSpc>
                <a:spcPct val="120000"/>
              </a:lnSpc>
            </a:pPr>
            <a:r>
              <a:rPr lang="en-US" sz="2000" dirty="0">
                <a:solidFill>
                  <a:srgbClr val="F2E5FF"/>
                </a:solidFill>
              </a:rPr>
              <a:t>GAP 2</a:t>
            </a:r>
            <a:endParaRPr lang="en-BE" sz="2000" dirty="0">
              <a:solidFill>
                <a:srgbClr val="F2E5FF"/>
              </a:solidFill>
            </a:endParaRPr>
          </a:p>
        </p:txBody>
      </p:sp>
      <p:sp>
        <p:nvSpPr>
          <p:cNvPr id="147" name="TextBox 146">
            <a:extLst>
              <a:ext uri="{FF2B5EF4-FFF2-40B4-BE49-F238E27FC236}">
                <a16:creationId xmlns:a16="http://schemas.microsoft.com/office/drawing/2014/main" id="{354254FE-7A90-8F64-6B45-7319E9F72B06}"/>
              </a:ext>
            </a:extLst>
          </p:cNvPr>
          <p:cNvSpPr txBox="1"/>
          <p:nvPr/>
        </p:nvSpPr>
        <p:spPr>
          <a:xfrm>
            <a:off x="3157989" y="4401056"/>
            <a:ext cx="1122218" cy="427746"/>
          </a:xfrm>
          <a:prstGeom prst="rect">
            <a:avLst/>
          </a:prstGeom>
          <a:noFill/>
        </p:spPr>
        <p:txBody>
          <a:bodyPr wrap="square" rtlCol="0">
            <a:spAutoFit/>
          </a:bodyPr>
          <a:lstStyle/>
          <a:p>
            <a:pPr algn="l">
              <a:lnSpc>
                <a:spcPct val="120000"/>
              </a:lnSpc>
            </a:pPr>
            <a:r>
              <a:rPr lang="en-US" sz="2000" dirty="0">
                <a:solidFill>
                  <a:srgbClr val="F2E5FF"/>
                </a:solidFill>
              </a:rPr>
              <a:t>GAP 3</a:t>
            </a:r>
            <a:endParaRPr lang="en-BE" sz="2000" dirty="0">
              <a:solidFill>
                <a:srgbClr val="F2E5FF"/>
              </a:solidFill>
            </a:endParaRPr>
          </a:p>
        </p:txBody>
      </p:sp>
      <p:sp>
        <p:nvSpPr>
          <p:cNvPr id="148" name="TextBox 147">
            <a:extLst>
              <a:ext uri="{FF2B5EF4-FFF2-40B4-BE49-F238E27FC236}">
                <a16:creationId xmlns:a16="http://schemas.microsoft.com/office/drawing/2014/main" id="{79D7C013-A8BB-3692-9F75-4C6E0780DB28}"/>
              </a:ext>
            </a:extLst>
          </p:cNvPr>
          <p:cNvSpPr txBox="1"/>
          <p:nvPr/>
        </p:nvSpPr>
        <p:spPr>
          <a:xfrm>
            <a:off x="3157989" y="5730177"/>
            <a:ext cx="1122218" cy="427746"/>
          </a:xfrm>
          <a:prstGeom prst="rect">
            <a:avLst/>
          </a:prstGeom>
          <a:noFill/>
        </p:spPr>
        <p:txBody>
          <a:bodyPr wrap="square" rtlCol="0">
            <a:spAutoFit/>
          </a:bodyPr>
          <a:lstStyle/>
          <a:p>
            <a:pPr algn="l">
              <a:lnSpc>
                <a:spcPct val="120000"/>
              </a:lnSpc>
            </a:pPr>
            <a:r>
              <a:rPr lang="en-US" sz="2000" dirty="0">
                <a:solidFill>
                  <a:srgbClr val="F2E5FF"/>
                </a:solidFill>
              </a:rPr>
              <a:t>GAP 4</a:t>
            </a:r>
            <a:endParaRPr lang="en-BE" sz="2000" dirty="0">
              <a:solidFill>
                <a:srgbClr val="F2E5FF"/>
              </a:solidFill>
            </a:endParaRPr>
          </a:p>
        </p:txBody>
      </p:sp>
      <p:sp>
        <p:nvSpPr>
          <p:cNvPr id="149" name="TextBox 148">
            <a:extLst>
              <a:ext uri="{FF2B5EF4-FFF2-40B4-BE49-F238E27FC236}">
                <a16:creationId xmlns:a16="http://schemas.microsoft.com/office/drawing/2014/main" id="{28116D8F-F315-91EB-8A6D-BB70E56A4688}"/>
              </a:ext>
            </a:extLst>
          </p:cNvPr>
          <p:cNvSpPr txBox="1"/>
          <p:nvPr/>
        </p:nvSpPr>
        <p:spPr>
          <a:xfrm>
            <a:off x="3157989" y="6970266"/>
            <a:ext cx="1122218" cy="427746"/>
          </a:xfrm>
          <a:prstGeom prst="rect">
            <a:avLst/>
          </a:prstGeom>
          <a:noFill/>
        </p:spPr>
        <p:txBody>
          <a:bodyPr wrap="square" rtlCol="0">
            <a:spAutoFit/>
          </a:bodyPr>
          <a:lstStyle/>
          <a:p>
            <a:pPr algn="l">
              <a:lnSpc>
                <a:spcPct val="120000"/>
              </a:lnSpc>
            </a:pPr>
            <a:r>
              <a:rPr lang="en-US" sz="2000" dirty="0">
                <a:solidFill>
                  <a:srgbClr val="F2E5FF"/>
                </a:solidFill>
              </a:rPr>
              <a:t>GAP 5</a:t>
            </a:r>
            <a:endParaRPr lang="en-BE" sz="2000" dirty="0">
              <a:solidFill>
                <a:srgbClr val="F2E5FF"/>
              </a:solidFill>
            </a:endParaRPr>
          </a:p>
        </p:txBody>
      </p:sp>
      <p:sp>
        <p:nvSpPr>
          <p:cNvPr id="10" name="Google Shape;1147;p77">
            <a:extLst>
              <a:ext uri="{FF2B5EF4-FFF2-40B4-BE49-F238E27FC236}">
                <a16:creationId xmlns:a16="http://schemas.microsoft.com/office/drawing/2014/main" id="{CB6AF83F-904B-791F-49A1-29F77D4FA7A7}"/>
              </a:ext>
            </a:extLst>
          </p:cNvPr>
          <p:cNvSpPr/>
          <p:nvPr/>
        </p:nvSpPr>
        <p:spPr>
          <a:xfrm>
            <a:off x="6214300" y="6149083"/>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47;p77">
            <a:extLst>
              <a:ext uri="{FF2B5EF4-FFF2-40B4-BE49-F238E27FC236}">
                <a16:creationId xmlns:a16="http://schemas.microsoft.com/office/drawing/2014/main" id="{354B9FC6-5DE3-2E9F-1EC4-E19F1A82853D}"/>
              </a:ext>
            </a:extLst>
          </p:cNvPr>
          <p:cNvSpPr/>
          <p:nvPr/>
        </p:nvSpPr>
        <p:spPr>
          <a:xfrm flipH="1">
            <a:off x="14728987" y="6149083"/>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a:extLst>
              <a:ext uri="{FF2B5EF4-FFF2-40B4-BE49-F238E27FC236}">
                <a16:creationId xmlns:a16="http://schemas.microsoft.com/office/drawing/2014/main" id="{6FEDCBBA-560A-C782-B072-595A59DEDF99}"/>
              </a:ext>
            </a:extLst>
          </p:cNvPr>
          <p:cNvSpPr/>
          <p:nvPr/>
        </p:nvSpPr>
        <p:spPr>
          <a:xfrm>
            <a:off x="6539344" y="3412168"/>
            <a:ext cx="7641341" cy="587522"/>
          </a:xfrm>
          <a:prstGeom prst="rect">
            <a:avLst/>
          </a:prstGeom>
          <a:noFill/>
          <a:ln w="31750">
            <a:solidFill>
              <a:srgbClr val="F2E5FF"/>
            </a:solidFill>
          </a:ln>
          <a:effectLst>
            <a:glow rad="127000">
              <a:srgbClr val="F2E5FF">
                <a:alpha val="64000"/>
              </a:srgb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cxnSp>
        <p:nvCxnSpPr>
          <p:cNvPr id="15" name="Straight Connector 14">
            <a:extLst>
              <a:ext uri="{FF2B5EF4-FFF2-40B4-BE49-F238E27FC236}">
                <a16:creationId xmlns:a16="http://schemas.microsoft.com/office/drawing/2014/main" id="{57C2C8F6-024A-E10F-610F-1FEA30D4C441}"/>
              </a:ext>
            </a:extLst>
          </p:cNvPr>
          <p:cNvCxnSpPr>
            <a:cxnSpLocks/>
          </p:cNvCxnSpPr>
          <p:nvPr/>
        </p:nvCxnSpPr>
        <p:spPr>
          <a:xfrm>
            <a:off x="6214300" y="6585242"/>
            <a:ext cx="8705848" cy="0"/>
          </a:xfrm>
          <a:prstGeom prst="line">
            <a:avLst/>
          </a:prstGeom>
          <a:ln w="38100">
            <a:solidFill>
              <a:srgbClr val="F2E5FF">
                <a:alpha val="74000"/>
              </a:srgbClr>
            </a:solidFill>
            <a:prstDash val="solid"/>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2446F8-18A4-B103-E242-2E959E7D6CEE}"/>
              </a:ext>
            </a:extLst>
          </p:cNvPr>
          <p:cNvCxnSpPr>
            <a:cxnSpLocks/>
          </p:cNvCxnSpPr>
          <p:nvPr/>
        </p:nvCxnSpPr>
        <p:spPr>
          <a:xfrm>
            <a:off x="6214300" y="5997720"/>
            <a:ext cx="8705848" cy="0"/>
          </a:xfrm>
          <a:prstGeom prst="line">
            <a:avLst/>
          </a:prstGeom>
          <a:ln w="38100">
            <a:solidFill>
              <a:srgbClr val="F2E5FF">
                <a:alpha val="74000"/>
              </a:srgbClr>
            </a:solidFill>
            <a:prstDash val="solid"/>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AF6FA7-EF8D-CAF7-B5C1-3E1DAA8797CB}"/>
              </a:ext>
            </a:extLst>
          </p:cNvPr>
          <p:cNvSpPr txBox="1"/>
          <p:nvPr/>
        </p:nvSpPr>
        <p:spPr>
          <a:xfrm>
            <a:off x="7898524" y="8881717"/>
            <a:ext cx="9048919" cy="553998"/>
          </a:xfrm>
          <a:prstGeom prst="rect">
            <a:avLst/>
          </a:prstGeom>
          <a:noFill/>
          <a:ln w="28575">
            <a:noFill/>
          </a:ln>
        </p:spPr>
        <p:txBody>
          <a:bodyPr wrap="square">
            <a:spAutoFit/>
          </a:bodyPr>
          <a:lstStyle>
            <a:defPPr>
              <a:defRPr lang="en-US"/>
            </a:defPPr>
            <a:lvl1pPr algn="just">
              <a:defRPr sz="1600" i="1">
                <a:solidFill>
                  <a:schemeClr val="tx2"/>
                </a:solidFill>
              </a:defRPr>
            </a:lvl1pPr>
          </a:lstStyle>
          <a:p>
            <a:r>
              <a:rPr lang="en-GB" b="1" dirty="0">
                <a:solidFill>
                  <a:srgbClr val="D5ABFF"/>
                </a:solidFill>
              </a:rPr>
              <a:t>*EU Digital Regulatory Framework </a:t>
            </a:r>
            <a:r>
              <a:rPr lang="en-GB" sz="1400" dirty="0">
                <a:solidFill>
                  <a:srgbClr val="D5ABFF"/>
                </a:solidFill>
              </a:rPr>
              <a:t>= Data Governance Act, Digital Services Act, AI Act, and  “EU Data Protection Law” (General Data Protection Regulation, Law Enforcement Directive &amp; e-Privacy Directive)</a:t>
            </a:r>
            <a:endParaRPr lang="en-GB" dirty="0">
              <a:solidFill>
                <a:srgbClr val="D5ABFF"/>
              </a:solidFill>
            </a:endParaRPr>
          </a:p>
        </p:txBody>
      </p:sp>
    </p:spTree>
    <p:extLst>
      <p:ext uri="{BB962C8B-B14F-4D97-AF65-F5344CB8AC3E}">
        <p14:creationId xmlns:p14="http://schemas.microsoft.com/office/powerpoint/2010/main" val="48262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F83E0A0C-697F-A459-8470-40CCB862C84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27640E-8F5B-5C48-167C-B32873FB8C53}"/>
              </a:ext>
            </a:extLst>
          </p:cNvPr>
          <p:cNvCxnSpPr>
            <a:cxnSpLocks/>
          </p:cNvCxnSpPr>
          <p:nvPr/>
        </p:nvCxnSpPr>
        <p:spPr>
          <a:xfrm flipV="1">
            <a:off x="15288195" y="6327105"/>
            <a:ext cx="0" cy="98746"/>
          </a:xfrm>
          <a:prstGeom prst="line">
            <a:avLst/>
          </a:prstGeom>
          <a:ln w="31750">
            <a:solidFill>
              <a:srgbClr val="A893D9"/>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F1F451A-887D-708F-94EF-005EE7E89602}"/>
              </a:ext>
            </a:extLst>
          </p:cNvPr>
          <p:cNvSpPr>
            <a:spLocks noGrp="1"/>
          </p:cNvSpPr>
          <p:nvPr>
            <p:ph type="sldNum" sz="quarter" idx="12"/>
          </p:nvPr>
        </p:nvSpPr>
        <p:spPr/>
        <p:txBody>
          <a:bodyPr/>
          <a:lstStyle/>
          <a:p>
            <a:fld id="{7AE184E0-0BD4-4705-A12B-9B71DDE63301}" type="slidenum">
              <a:rPr lang="nl-BE" noProof="0" smtClean="0"/>
              <a:t>19</a:t>
            </a:fld>
            <a:endParaRPr lang="nl-BE" noProof="0" dirty="0"/>
          </a:p>
        </p:txBody>
      </p:sp>
      <p:grpSp>
        <p:nvGrpSpPr>
          <p:cNvPr id="20" name="Group 19">
            <a:extLst>
              <a:ext uri="{FF2B5EF4-FFF2-40B4-BE49-F238E27FC236}">
                <a16:creationId xmlns:a16="http://schemas.microsoft.com/office/drawing/2014/main" id="{B3CDC758-0B05-23F9-7C85-CDB7890987F7}"/>
              </a:ext>
            </a:extLst>
          </p:cNvPr>
          <p:cNvGrpSpPr/>
          <p:nvPr/>
        </p:nvGrpSpPr>
        <p:grpSpPr>
          <a:xfrm>
            <a:off x="391226" y="426305"/>
            <a:ext cx="1994396" cy="1833417"/>
            <a:chOff x="2729345" y="2299854"/>
            <a:chExt cx="4710546" cy="5278582"/>
          </a:xfrm>
        </p:grpSpPr>
        <p:sp>
          <p:nvSpPr>
            <p:cNvPr id="21" name="Isosceles Triangle 20">
              <a:extLst>
                <a:ext uri="{FF2B5EF4-FFF2-40B4-BE49-F238E27FC236}">
                  <a16:creationId xmlns:a16="http://schemas.microsoft.com/office/drawing/2014/main" id="{E1A397D5-CEEB-EAC6-B00F-C7BAE0E3D14D}"/>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74991C5D-60CF-5810-6B19-23359A4C00F8}"/>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28" name="Title 1">
            <a:extLst>
              <a:ext uri="{FF2B5EF4-FFF2-40B4-BE49-F238E27FC236}">
                <a16:creationId xmlns:a16="http://schemas.microsoft.com/office/drawing/2014/main" id="{165F7029-7B66-B362-4C70-C6B448C0EF3C}"/>
              </a:ext>
            </a:extLst>
          </p:cNvPr>
          <p:cNvSpPr>
            <a:spLocks noGrp="1"/>
          </p:cNvSpPr>
          <p:nvPr>
            <p:ph type="title"/>
          </p:nvPr>
        </p:nvSpPr>
        <p:spPr>
          <a:xfrm>
            <a:off x="3048000" y="252000"/>
            <a:ext cx="13487399" cy="863693"/>
          </a:xfrm>
        </p:spPr>
        <p:txBody>
          <a:bodyPr/>
          <a:lstStyle/>
          <a:p>
            <a:pPr marL="0" marR="0" lvl="0" indent="0" algn="l" defTabSz="1300368" rtl="0" eaLnBrk="1" fontAlgn="auto" latinLnBrk="0" hangingPunct="1">
              <a:lnSpc>
                <a:spcPct val="100000"/>
              </a:lnSpc>
              <a:spcBef>
                <a:spcPts val="0"/>
              </a:spcBef>
              <a:spcAft>
                <a:spcPts val="400"/>
              </a:spcAft>
              <a:buClrTx/>
              <a:buSzTx/>
              <a:buFontTx/>
              <a:buNone/>
              <a:tabLst/>
              <a:defRPr/>
            </a:pPr>
            <a:r>
              <a:rPr kumimoji="0" lang="en-US" sz="5000" b="0" i="0" strike="noStrike" kern="1200" spc="0" normalizeH="0" noProof="0" dirty="0">
                <a:ln>
                  <a:noFill/>
                </a:ln>
                <a:solidFill>
                  <a:srgbClr val="F2E5FF"/>
                </a:solidFill>
                <a:effectLst/>
                <a:uLnTx/>
                <a:uFillTx/>
                <a:latin typeface="Arial"/>
                <a:ea typeface="+mn-ea"/>
                <a:cs typeface="+mn-cs"/>
              </a:rPr>
              <a:t>4| EU Digital Regulatory Framework</a:t>
            </a:r>
          </a:p>
        </p:txBody>
      </p:sp>
      <p:sp>
        <p:nvSpPr>
          <p:cNvPr id="26" name="TextBox 25">
            <a:extLst>
              <a:ext uri="{FF2B5EF4-FFF2-40B4-BE49-F238E27FC236}">
                <a16:creationId xmlns:a16="http://schemas.microsoft.com/office/drawing/2014/main" id="{30D4A2EC-6370-BFCA-684D-CFCECA3D4AA4}"/>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3</a:t>
            </a:r>
            <a:endParaRPr lang="en-BE" sz="3200" dirty="0">
              <a:solidFill>
                <a:srgbClr val="F2E5FF"/>
              </a:solidFill>
            </a:endParaRPr>
          </a:p>
        </p:txBody>
      </p:sp>
      <p:sp>
        <p:nvSpPr>
          <p:cNvPr id="178" name="Content Placeholder 4">
            <a:extLst>
              <a:ext uri="{FF2B5EF4-FFF2-40B4-BE49-F238E27FC236}">
                <a16:creationId xmlns:a16="http://schemas.microsoft.com/office/drawing/2014/main" id="{AEE8112F-8985-863F-8445-86D4D8455D98}"/>
              </a:ext>
            </a:extLst>
          </p:cNvPr>
          <p:cNvSpPr txBox="1">
            <a:spLocks/>
          </p:cNvSpPr>
          <p:nvPr/>
        </p:nvSpPr>
        <p:spPr>
          <a:xfrm>
            <a:off x="3454261" y="1320119"/>
            <a:ext cx="12429741" cy="2474411"/>
          </a:xfrm>
          <a:prstGeom prst="rect">
            <a:avLst/>
          </a:prstGeom>
        </p:spPr>
        <p:txBody>
          <a:bodyPr vert="horz" lIns="91440" tIns="45720" rIns="91440" bIns="45720" rtlCol="0">
            <a:normAutofit fontScale="77500" lnSpcReduction="20000"/>
          </a:bodyPr>
          <a:lstStyle>
            <a:defPPr>
              <a:defRPr lang="en-US"/>
            </a:defPPr>
            <a:lvl1pPr marL="85725" indent="0" defTabSz="457200">
              <a:lnSpc>
                <a:spcPct val="120000"/>
              </a:lnSpc>
              <a:spcBef>
                <a:spcPts val="0"/>
              </a:spcBef>
              <a:buFont typeface="Arial" panose="020B0604020202020204" pitchFamily="34" charset="0"/>
              <a:buNone/>
              <a:defRPr sz="2800">
                <a:solidFill>
                  <a:srgbClr val="F2E5FF"/>
                </a:solidFill>
              </a:defRPr>
            </a:lvl1pPr>
            <a:lvl2pPr marL="1169988" indent="-450850" defTabSz="457200">
              <a:lnSpc>
                <a:spcPct val="120000"/>
              </a:lnSpc>
              <a:spcBef>
                <a:spcPts val="0"/>
              </a:spcBef>
              <a:buFont typeface="Arial" panose="020B0604020202020204" pitchFamily="34" charset="0"/>
              <a:buChar char="̶"/>
              <a:tabLst/>
              <a:defRPr sz="4800"/>
            </a:lvl2pPr>
            <a:lvl3pPr marL="1755775" indent="-450000" defTabSz="457200">
              <a:lnSpc>
                <a:spcPct val="120000"/>
              </a:lnSpc>
              <a:spcBef>
                <a:spcPts val="0"/>
              </a:spcBef>
              <a:buFont typeface="Arial" panose="020B0604020202020204" pitchFamily="34" charset="0"/>
              <a:buChar char="‒"/>
              <a:defRPr sz="4800"/>
            </a:lvl3pPr>
            <a:lvl4pPr marL="2328863" indent="-550863" defTabSz="1912938">
              <a:lnSpc>
                <a:spcPct val="120000"/>
              </a:lnSpc>
              <a:spcBef>
                <a:spcPts val="0"/>
              </a:spcBef>
              <a:buFont typeface="Arial" panose="020B0604020202020204" pitchFamily="34" charset="0"/>
              <a:buChar char="–"/>
              <a:tabLst/>
              <a:defRPr sz="4800"/>
            </a:lvl4pPr>
            <a:lvl5pPr marL="2962275" indent="-442913" defTabSz="457200">
              <a:lnSpc>
                <a:spcPct val="120000"/>
              </a:lnSpc>
              <a:spcBef>
                <a:spcPts val="0"/>
              </a:spcBef>
              <a:buFont typeface="Arial" panose="020B0604020202020204" pitchFamily="34" charset="0"/>
              <a:buChar char="̶"/>
              <a:defRPr sz="4800"/>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pPr marL="85725" marR="0" lvl="0" indent="0" algn="just" defTabSz="4572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600" b="0" u="none" strike="noStrike" kern="1200" cap="none" spc="0" normalizeH="0" baseline="0" noProof="0" dirty="0">
                <a:ln>
                  <a:noFill/>
                </a:ln>
                <a:effectLst/>
                <a:uLnTx/>
                <a:uFillTx/>
                <a:latin typeface="Arial"/>
                <a:ea typeface="+mn-ea"/>
                <a:cs typeface="+mn-cs"/>
              </a:rPr>
              <a:t>Some argue that it is likely that the digital services act (DSA) will apply to numerous developers and businesses operating in a metaverse and that the draft artificial intelligence act (AI act) may regulate the use of biometrics as well as the implementation of subliminal, manipulative or exploitative techniques in a metaverse environment. The need to further amend EU law to keep users safe online cannot be ruled out, while the topic of virtual reality is not specifically addressed in the DSA, in the draft AI act, or under the forthcoming liability framework for emerging digital technologies.</a:t>
            </a:r>
          </a:p>
          <a:p>
            <a:pPr marL="85725" marR="0" lvl="0" indent="0" algn="just" defTabSz="4572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900" b="0" i="1" u="none" strike="noStrike" kern="1200" cap="none" spc="0" normalizeH="0" baseline="0" noProof="0" dirty="0">
                <a:ln>
                  <a:noFill/>
                </a:ln>
                <a:solidFill>
                  <a:srgbClr val="D5ABFF"/>
                </a:solidFill>
                <a:effectLst/>
                <a:uLnTx/>
                <a:uFillTx/>
                <a:latin typeface="Arial"/>
                <a:ea typeface="+mn-ea"/>
                <a:cs typeface="+mn-cs"/>
              </a:rPr>
              <a:t>Source: European Parliamentary Research Service (EPRS) (2022)</a:t>
            </a:r>
          </a:p>
          <a:p>
            <a:pPr marL="85725" marR="0" lvl="0" indent="0" algn="just" defTabSz="4572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D5ABFF"/>
                </a:solidFill>
                <a:effectLst/>
                <a:uLnTx/>
                <a:uFillTx/>
                <a:latin typeface="Arial"/>
                <a:ea typeface="+mn-ea"/>
                <a:cs typeface="+mn-cs"/>
              </a:rPr>
              <a:t>	</a:t>
            </a:r>
          </a:p>
          <a:p>
            <a:pPr marL="85725" marR="0" lvl="0" indent="0" algn="just" defTabSz="4572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D5ABFF"/>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1A37891D-E733-5C6D-8B30-212933B5026C}"/>
              </a:ext>
            </a:extLst>
          </p:cNvPr>
          <p:cNvGrpSpPr/>
          <p:nvPr/>
        </p:nvGrpSpPr>
        <p:grpSpPr>
          <a:xfrm>
            <a:off x="607513" y="3804947"/>
            <a:ext cx="2846748" cy="1150872"/>
            <a:chOff x="13788184" y="480898"/>
            <a:chExt cx="2846748" cy="1150872"/>
          </a:xfrm>
        </p:grpSpPr>
        <p:grpSp>
          <p:nvGrpSpPr>
            <p:cNvPr id="10" name="Group 9">
              <a:extLst>
                <a:ext uri="{FF2B5EF4-FFF2-40B4-BE49-F238E27FC236}">
                  <a16:creationId xmlns:a16="http://schemas.microsoft.com/office/drawing/2014/main" id="{9ECE370B-D2AD-6793-55B1-FC3F88C5BC5B}"/>
                </a:ext>
              </a:extLst>
            </p:cNvPr>
            <p:cNvGrpSpPr/>
            <p:nvPr/>
          </p:nvGrpSpPr>
          <p:grpSpPr>
            <a:xfrm>
              <a:off x="13788184" y="480898"/>
              <a:ext cx="324000" cy="324000"/>
              <a:chOff x="4280452" y="6162261"/>
              <a:chExt cx="432000" cy="432000"/>
            </a:xfrm>
          </p:grpSpPr>
          <p:sp>
            <p:nvSpPr>
              <p:cNvPr id="11" name="Oval 10">
                <a:extLst>
                  <a:ext uri="{FF2B5EF4-FFF2-40B4-BE49-F238E27FC236}">
                    <a16:creationId xmlns:a16="http://schemas.microsoft.com/office/drawing/2014/main" id="{682365A2-B91A-B2C0-469B-8EDD64886B70}"/>
                  </a:ext>
                </a:extLst>
              </p:cNvPr>
              <p:cNvSpPr/>
              <p:nvPr/>
            </p:nvSpPr>
            <p:spPr>
              <a:xfrm>
                <a:off x="4280452" y="6162261"/>
                <a:ext cx="432000" cy="432000"/>
              </a:xfrm>
              <a:prstGeom prst="ellipse">
                <a:avLst/>
              </a:prstGeom>
              <a:no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2" name="Oval 11">
                <a:extLst>
                  <a:ext uri="{FF2B5EF4-FFF2-40B4-BE49-F238E27FC236}">
                    <a16:creationId xmlns:a16="http://schemas.microsoft.com/office/drawing/2014/main" id="{CE88C0E7-0A05-F2A4-915F-C301D6538192}"/>
                  </a:ext>
                </a:extLst>
              </p:cNvPr>
              <p:cNvSpPr/>
              <p:nvPr/>
            </p:nvSpPr>
            <p:spPr>
              <a:xfrm>
                <a:off x="4370452" y="6252261"/>
                <a:ext cx="252000" cy="252000"/>
              </a:xfrm>
              <a:prstGeom prst="ellipse">
                <a:avLst/>
              </a:prstGeom>
              <a:solidFill>
                <a:srgbClr val="DDFFFF"/>
              </a:solid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0789AF3B-A547-5B6F-66FA-3C836EBDAF8C}"/>
                </a:ext>
              </a:extLst>
            </p:cNvPr>
            <p:cNvSpPr txBox="1"/>
            <p:nvPr/>
          </p:nvSpPr>
          <p:spPr>
            <a:xfrm>
              <a:off x="14234139" y="495878"/>
              <a:ext cx="2400793" cy="327077"/>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2E5FF"/>
                  </a:solidFill>
                  <a:effectLst/>
                  <a:uLnTx/>
                  <a:uFillTx/>
                  <a:latin typeface="Arial"/>
                  <a:ea typeface="+mn-ea"/>
                  <a:cs typeface="+mn-cs"/>
                </a:rPr>
                <a:t>European Commission</a:t>
              </a:r>
            </a:p>
          </p:txBody>
        </p:sp>
        <p:grpSp>
          <p:nvGrpSpPr>
            <p:cNvPr id="15" name="Group 14">
              <a:extLst>
                <a:ext uri="{FF2B5EF4-FFF2-40B4-BE49-F238E27FC236}">
                  <a16:creationId xmlns:a16="http://schemas.microsoft.com/office/drawing/2014/main" id="{16E4789C-ECA6-B70C-470E-C7FE439E8D1F}"/>
                </a:ext>
              </a:extLst>
            </p:cNvPr>
            <p:cNvGrpSpPr/>
            <p:nvPr/>
          </p:nvGrpSpPr>
          <p:grpSpPr>
            <a:xfrm>
              <a:off x="13788184" y="871796"/>
              <a:ext cx="324000" cy="324000"/>
              <a:chOff x="4280452" y="6162261"/>
              <a:chExt cx="432000" cy="432000"/>
            </a:xfrm>
          </p:grpSpPr>
          <p:sp>
            <p:nvSpPr>
              <p:cNvPr id="17" name="Oval 16">
                <a:extLst>
                  <a:ext uri="{FF2B5EF4-FFF2-40B4-BE49-F238E27FC236}">
                    <a16:creationId xmlns:a16="http://schemas.microsoft.com/office/drawing/2014/main" id="{B83F73F1-22B4-5C3D-944C-D4F95DC1BCED}"/>
                  </a:ext>
                </a:extLst>
              </p:cNvPr>
              <p:cNvSpPr/>
              <p:nvPr/>
            </p:nvSpPr>
            <p:spPr>
              <a:xfrm>
                <a:off x="4280452" y="6162261"/>
                <a:ext cx="432000" cy="432000"/>
              </a:xfrm>
              <a:prstGeom prst="ellipse">
                <a:avLst/>
              </a:prstGeom>
              <a:noFill/>
              <a:ln w="31750">
                <a:solidFill>
                  <a:srgbClr val="D5AB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9" name="Oval 18">
                <a:extLst>
                  <a:ext uri="{FF2B5EF4-FFF2-40B4-BE49-F238E27FC236}">
                    <a16:creationId xmlns:a16="http://schemas.microsoft.com/office/drawing/2014/main" id="{38EF64B1-77B4-1A3C-3F3B-4F32C926E757}"/>
                  </a:ext>
                </a:extLst>
              </p:cNvPr>
              <p:cNvSpPr/>
              <p:nvPr/>
            </p:nvSpPr>
            <p:spPr>
              <a:xfrm>
                <a:off x="4370452" y="6252261"/>
                <a:ext cx="252000" cy="252000"/>
              </a:xfrm>
              <a:prstGeom prst="ellipse">
                <a:avLst/>
              </a:prstGeom>
              <a:solidFill>
                <a:srgbClr val="D5ABFF"/>
              </a:solidFill>
              <a:ln w="31750">
                <a:solidFill>
                  <a:srgbClr val="D5AB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TextBox 23">
              <a:extLst>
                <a:ext uri="{FF2B5EF4-FFF2-40B4-BE49-F238E27FC236}">
                  <a16:creationId xmlns:a16="http://schemas.microsoft.com/office/drawing/2014/main" id="{3111E5A1-57E1-1C43-99CE-4686D7AF3514}"/>
                </a:ext>
              </a:extLst>
            </p:cNvPr>
            <p:cNvSpPr txBox="1"/>
            <p:nvPr/>
          </p:nvSpPr>
          <p:spPr>
            <a:xfrm>
              <a:off x="14234140" y="885087"/>
              <a:ext cx="1855304" cy="327077"/>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2E5FF"/>
                  </a:solidFill>
                  <a:effectLst/>
                  <a:uLnTx/>
                  <a:uFillTx/>
                  <a:latin typeface="Arial"/>
                  <a:ea typeface="+mn-ea"/>
                  <a:cs typeface="+mn-cs"/>
                </a:rPr>
                <a:t>Council</a:t>
              </a:r>
            </a:p>
          </p:txBody>
        </p:sp>
        <p:grpSp>
          <p:nvGrpSpPr>
            <p:cNvPr id="25" name="Group 24">
              <a:extLst>
                <a:ext uri="{FF2B5EF4-FFF2-40B4-BE49-F238E27FC236}">
                  <a16:creationId xmlns:a16="http://schemas.microsoft.com/office/drawing/2014/main" id="{A8FFACD1-9864-CEE3-A104-463FF97E21DF}"/>
                </a:ext>
              </a:extLst>
            </p:cNvPr>
            <p:cNvGrpSpPr/>
            <p:nvPr/>
          </p:nvGrpSpPr>
          <p:grpSpPr>
            <a:xfrm>
              <a:off x="13793533" y="1291591"/>
              <a:ext cx="324000" cy="324000"/>
              <a:chOff x="4280452" y="6162261"/>
              <a:chExt cx="432000" cy="432000"/>
            </a:xfrm>
          </p:grpSpPr>
          <p:sp>
            <p:nvSpPr>
              <p:cNvPr id="29" name="Oval 28">
                <a:extLst>
                  <a:ext uri="{FF2B5EF4-FFF2-40B4-BE49-F238E27FC236}">
                    <a16:creationId xmlns:a16="http://schemas.microsoft.com/office/drawing/2014/main" id="{04942DB8-CE7D-9AD6-0069-23A012B75847}"/>
                  </a:ext>
                </a:extLst>
              </p:cNvPr>
              <p:cNvSpPr/>
              <p:nvPr/>
            </p:nvSpPr>
            <p:spPr>
              <a:xfrm>
                <a:off x="4280452" y="6162261"/>
                <a:ext cx="432000" cy="432000"/>
              </a:xfrm>
              <a:prstGeom prst="ellipse">
                <a:avLst/>
              </a:prstGeom>
              <a:no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30" name="Oval 29">
                <a:extLst>
                  <a:ext uri="{FF2B5EF4-FFF2-40B4-BE49-F238E27FC236}">
                    <a16:creationId xmlns:a16="http://schemas.microsoft.com/office/drawing/2014/main" id="{820631A9-96E0-BE40-8DDD-47A5287DE869}"/>
                  </a:ext>
                </a:extLst>
              </p:cNvPr>
              <p:cNvSpPr/>
              <p:nvPr/>
            </p:nvSpPr>
            <p:spPr>
              <a:xfrm>
                <a:off x="4370452" y="6252261"/>
                <a:ext cx="252000" cy="252000"/>
              </a:xfrm>
              <a:prstGeom prst="ellipse">
                <a:avLst/>
              </a:prstGeom>
              <a:solidFill>
                <a:schemeClr val="tx2">
                  <a:lumMod val="40000"/>
                  <a:lumOff val="60000"/>
                </a:schemeClr>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sp>
          <p:nvSpPr>
            <p:cNvPr id="46" name="TextBox 45">
              <a:extLst>
                <a:ext uri="{FF2B5EF4-FFF2-40B4-BE49-F238E27FC236}">
                  <a16:creationId xmlns:a16="http://schemas.microsoft.com/office/drawing/2014/main" id="{C5D87E85-8019-90A4-ACFC-A70F26A3F88A}"/>
                </a:ext>
              </a:extLst>
            </p:cNvPr>
            <p:cNvSpPr txBox="1"/>
            <p:nvPr/>
          </p:nvSpPr>
          <p:spPr>
            <a:xfrm>
              <a:off x="14234140" y="1304693"/>
              <a:ext cx="1855304" cy="327077"/>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2E5FF"/>
                  </a:solidFill>
                  <a:effectLst/>
                  <a:uLnTx/>
                  <a:uFillTx/>
                  <a:latin typeface="Arial"/>
                  <a:ea typeface="+mn-ea"/>
                  <a:cs typeface="+mn-cs"/>
                </a:rPr>
                <a:t>European Parliament</a:t>
              </a:r>
            </a:p>
          </p:txBody>
        </p:sp>
      </p:grpSp>
      <p:grpSp>
        <p:nvGrpSpPr>
          <p:cNvPr id="50" name="Group 49">
            <a:extLst>
              <a:ext uri="{FF2B5EF4-FFF2-40B4-BE49-F238E27FC236}">
                <a16:creationId xmlns:a16="http://schemas.microsoft.com/office/drawing/2014/main" id="{3007C6CF-D0A1-BF5B-5877-1174D9533000}"/>
              </a:ext>
            </a:extLst>
          </p:cNvPr>
          <p:cNvGrpSpPr/>
          <p:nvPr/>
        </p:nvGrpSpPr>
        <p:grpSpPr>
          <a:xfrm>
            <a:off x="452521" y="4372289"/>
            <a:ext cx="16644615" cy="4777416"/>
            <a:chOff x="452521" y="4372289"/>
            <a:chExt cx="16644615" cy="4777416"/>
          </a:xfrm>
        </p:grpSpPr>
        <p:cxnSp>
          <p:nvCxnSpPr>
            <p:cNvPr id="16" name="Straight Arrow Connector 15">
              <a:extLst>
                <a:ext uri="{FF2B5EF4-FFF2-40B4-BE49-F238E27FC236}">
                  <a16:creationId xmlns:a16="http://schemas.microsoft.com/office/drawing/2014/main" id="{9A13B92F-991E-CD27-5E8E-22C900866D26}"/>
                </a:ext>
              </a:extLst>
            </p:cNvPr>
            <p:cNvCxnSpPr>
              <a:cxnSpLocks/>
            </p:cNvCxnSpPr>
            <p:nvPr/>
          </p:nvCxnSpPr>
          <p:spPr>
            <a:xfrm>
              <a:off x="798586" y="6626778"/>
              <a:ext cx="15836347" cy="0"/>
            </a:xfrm>
            <a:prstGeom prst="straightConnector1">
              <a:avLst/>
            </a:prstGeom>
            <a:ln w="31750">
              <a:solidFill>
                <a:srgbClr val="F2E5FF"/>
              </a:solidFill>
              <a:headEnd type="none" w="lg" len="lg"/>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2373479-3357-2945-915B-00828BEEB30E}"/>
                </a:ext>
              </a:extLst>
            </p:cNvPr>
            <p:cNvGrpSpPr/>
            <p:nvPr/>
          </p:nvGrpSpPr>
          <p:grpSpPr>
            <a:xfrm>
              <a:off x="3665827" y="6123195"/>
              <a:ext cx="432000" cy="719583"/>
              <a:chOff x="2107096" y="4373217"/>
              <a:chExt cx="432000" cy="719583"/>
            </a:xfrm>
          </p:grpSpPr>
          <p:grpSp>
            <p:nvGrpSpPr>
              <p:cNvPr id="174" name="Group 173">
                <a:extLst>
                  <a:ext uri="{FF2B5EF4-FFF2-40B4-BE49-F238E27FC236}">
                    <a16:creationId xmlns:a16="http://schemas.microsoft.com/office/drawing/2014/main" id="{8068785C-8CBD-3CAA-50AA-24E90E3E4C57}"/>
                  </a:ext>
                </a:extLst>
              </p:cNvPr>
              <p:cNvGrpSpPr/>
              <p:nvPr/>
            </p:nvGrpSpPr>
            <p:grpSpPr>
              <a:xfrm>
                <a:off x="2107096" y="4660800"/>
                <a:ext cx="432000" cy="432000"/>
                <a:chOff x="4280452" y="6162261"/>
                <a:chExt cx="432000" cy="432000"/>
              </a:xfrm>
            </p:grpSpPr>
            <p:sp>
              <p:nvSpPr>
                <p:cNvPr id="176" name="Oval 175">
                  <a:extLst>
                    <a:ext uri="{FF2B5EF4-FFF2-40B4-BE49-F238E27FC236}">
                      <a16:creationId xmlns:a16="http://schemas.microsoft.com/office/drawing/2014/main" id="{F455CFBD-3224-972B-D73E-C9A1813F8EF9}"/>
                    </a:ext>
                  </a:extLst>
                </p:cNvPr>
                <p:cNvSpPr/>
                <p:nvPr/>
              </p:nvSpPr>
              <p:spPr>
                <a:xfrm>
                  <a:off x="4280452" y="6162261"/>
                  <a:ext cx="432000" cy="432000"/>
                </a:xfrm>
                <a:prstGeom prst="ellipse">
                  <a:avLst/>
                </a:prstGeom>
                <a:no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77" name="Oval 176">
                  <a:extLst>
                    <a:ext uri="{FF2B5EF4-FFF2-40B4-BE49-F238E27FC236}">
                      <a16:creationId xmlns:a16="http://schemas.microsoft.com/office/drawing/2014/main" id="{722973DE-812D-1D21-A762-452B80BCAEED}"/>
                    </a:ext>
                  </a:extLst>
                </p:cNvPr>
                <p:cNvSpPr/>
                <p:nvPr/>
              </p:nvSpPr>
              <p:spPr>
                <a:xfrm>
                  <a:off x="4370452" y="6252261"/>
                  <a:ext cx="252000" cy="252000"/>
                </a:xfrm>
                <a:prstGeom prst="ellipse">
                  <a:avLst/>
                </a:prstGeom>
                <a:solidFill>
                  <a:srgbClr val="DDFFFF"/>
                </a:solid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75" name="Straight Connector 174">
                <a:extLst>
                  <a:ext uri="{FF2B5EF4-FFF2-40B4-BE49-F238E27FC236}">
                    <a16:creationId xmlns:a16="http://schemas.microsoft.com/office/drawing/2014/main" id="{F757350A-CAA8-989C-1174-A00654CC4F47}"/>
                  </a:ext>
                </a:extLst>
              </p:cNvPr>
              <p:cNvCxnSpPr>
                <a:cxnSpLocks/>
                <a:stCxn id="176" idx="0"/>
              </p:cNvCxnSpPr>
              <p:nvPr/>
            </p:nvCxnSpPr>
            <p:spPr>
              <a:xfrm flipV="1">
                <a:off x="2323096" y="4373217"/>
                <a:ext cx="0" cy="287583"/>
              </a:xfrm>
              <a:prstGeom prst="line">
                <a:avLst/>
              </a:prstGeom>
              <a:ln w="31750">
                <a:solidFill>
                  <a:srgbClr val="DDFFFF"/>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07F6506F-A7DE-2475-D3AA-A220068462EA}"/>
                </a:ext>
              </a:extLst>
            </p:cNvPr>
            <p:cNvSpPr txBox="1"/>
            <p:nvPr/>
          </p:nvSpPr>
          <p:spPr>
            <a:xfrm>
              <a:off x="2545297" y="5274239"/>
              <a:ext cx="2397337" cy="736805"/>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DDFFFF"/>
                  </a:solidFill>
                  <a:effectLst/>
                  <a:uLnTx/>
                  <a:uFillTx/>
                  <a:latin typeface="Arial"/>
                  <a:ea typeface="+mn-ea"/>
                  <a:cs typeface="+mn-cs"/>
                </a:rPr>
                <a:t>Jan. 2022 </a:t>
              </a:r>
              <a:r>
                <a:rPr kumimoji="0" lang="en-GB" sz="1200" b="0" i="0" u="none" strike="noStrike" kern="1200" cap="none" spc="0" normalizeH="0" baseline="0" noProof="0" dirty="0">
                  <a:ln>
                    <a:noFill/>
                  </a:ln>
                  <a:solidFill>
                    <a:srgbClr val="F2E5FF"/>
                  </a:solidFill>
                  <a:effectLst/>
                  <a:uLnTx/>
                  <a:uFillTx/>
                  <a:latin typeface="Arial"/>
                  <a:ea typeface="+mn-ea"/>
                  <a:cs typeface="+mn-cs"/>
                </a:rPr>
                <a:t>- Vestager: Metaverse poses new competition challenges</a:t>
              </a:r>
            </a:p>
          </p:txBody>
        </p:sp>
        <p:grpSp>
          <p:nvGrpSpPr>
            <p:cNvPr id="27" name="Group 26">
              <a:extLst>
                <a:ext uri="{FF2B5EF4-FFF2-40B4-BE49-F238E27FC236}">
                  <a16:creationId xmlns:a16="http://schemas.microsoft.com/office/drawing/2014/main" id="{00DB3797-BBC0-8C38-7340-71A882291F6F}"/>
                </a:ext>
              </a:extLst>
            </p:cNvPr>
            <p:cNvGrpSpPr/>
            <p:nvPr/>
          </p:nvGrpSpPr>
          <p:grpSpPr>
            <a:xfrm flipV="1">
              <a:off x="4427827" y="6410778"/>
              <a:ext cx="432000" cy="719583"/>
              <a:chOff x="2107096" y="4373217"/>
              <a:chExt cx="432000" cy="719583"/>
            </a:xfrm>
          </p:grpSpPr>
          <p:grpSp>
            <p:nvGrpSpPr>
              <p:cNvPr id="170" name="Group 169">
                <a:extLst>
                  <a:ext uri="{FF2B5EF4-FFF2-40B4-BE49-F238E27FC236}">
                    <a16:creationId xmlns:a16="http://schemas.microsoft.com/office/drawing/2014/main" id="{DADBDBD8-8B86-2C76-B51E-3E629AB3CAEE}"/>
                  </a:ext>
                </a:extLst>
              </p:cNvPr>
              <p:cNvGrpSpPr/>
              <p:nvPr/>
            </p:nvGrpSpPr>
            <p:grpSpPr>
              <a:xfrm>
                <a:off x="2107096" y="4660800"/>
                <a:ext cx="432000" cy="432000"/>
                <a:chOff x="4280452" y="6162261"/>
                <a:chExt cx="432000" cy="432000"/>
              </a:xfrm>
            </p:grpSpPr>
            <p:sp>
              <p:nvSpPr>
                <p:cNvPr id="172" name="Oval 171">
                  <a:extLst>
                    <a:ext uri="{FF2B5EF4-FFF2-40B4-BE49-F238E27FC236}">
                      <a16:creationId xmlns:a16="http://schemas.microsoft.com/office/drawing/2014/main" id="{EB66CA3A-CF86-326E-7921-9D82C6EA6453}"/>
                    </a:ext>
                  </a:extLst>
                </p:cNvPr>
                <p:cNvSpPr/>
                <p:nvPr/>
              </p:nvSpPr>
              <p:spPr>
                <a:xfrm>
                  <a:off x="4280452" y="6162261"/>
                  <a:ext cx="432000" cy="432000"/>
                </a:xfrm>
                <a:prstGeom prst="ellipse">
                  <a:avLst/>
                </a:prstGeom>
                <a:noFill/>
                <a:ln w="31750">
                  <a:solidFill>
                    <a:srgbClr val="D5AB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73" name="Oval 172">
                  <a:extLst>
                    <a:ext uri="{FF2B5EF4-FFF2-40B4-BE49-F238E27FC236}">
                      <a16:creationId xmlns:a16="http://schemas.microsoft.com/office/drawing/2014/main" id="{E1F59CB9-BDE0-CB70-5A04-056B894A4BCD}"/>
                    </a:ext>
                  </a:extLst>
                </p:cNvPr>
                <p:cNvSpPr/>
                <p:nvPr/>
              </p:nvSpPr>
              <p:spPr>
                <a:xfrm>
                  <a:off x="4370452" y="6252261"/>
                  <a:ext cx="252000" cy="252000"/>
                </a:xfrm>
                <a:prstGeom prst="ellipse">
                  <a:avLst/>
                </a:prstGeom>
                <a:solidFill>
                  <a:srgbClr val="D5ABFF"/>
                </a:solidFill>
                <a:ln w="31750">
                  <a:solidFill>
                    <a:srgbClr val="D5AB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71" name="Straight Connector 170">
                <a:extLst>
                  <a:ext uri="{FF2B5EF4-FFF2-40B4-BE49-F238E27FC236}">
                    <a16:creationId xmlns:a16="http://schemas.microsoft.com/office/drawing/2014/main" id="{5E896DC8-E5F1-3863-A483-C6FFA89C88AC}"/>
                  </a:ext>
                </a:extLst>
              </p:cNvPr>
              <p:cNvCxnSpPr>
                <a:cxnSpLocks/>
                <a:stCxn id="172" idx="0"/>
              </p:cNvCxnSpPr>
              <p:nvPr/>
            </p:nvCxnSpPr>
            <p:spPr>
              <a:xfrm flipV="1">
                <a:off x="2323096" y="4373217"/>
                <a:ext cx="0" cy="287583"/>
              </a:xfrm>
              <a:prstGeom prst="line">
                <a:avLst/>
              </a:prstGeom>
              <a:ln w="31750">
                <a:solidFill>
                  <a:srgbClr val="D5ABFF"/>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16A3C16-67E2-0026-61F8-EB7FE451C372}"/>
                </a:ext>
              </a:extLst>
            </p:cNvPr>
            <p:cNvSpPr txBox="1"/>
            <p:nvPr/>
          </p:nvSpPr>
          <p:spPr>
            <a:xfrm>
              <a:off x="3509197" y="7163412"/>
              <a:ext cx="2397337" cy="736805"/>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D5ABFF"/>
                  </a:solidFill>
                  <a:effectLst/>
                  <a:uLnTx/>
                  <a:uFillTx/>
                  <a:latin typeface="Arial"/>
                  <a:ea typeface="+mn-ea"/>
                  <a:cs typeface="+mn-cs"/>
                </a:rPr>
                <a:t>March 2022 </a:t>
              </a:r>
              <a:r>
                <a:rPr kumimoji="0" lang="en-GB" sz="1200" b="0" i="0" u="none" strike="noStrike" kern="1200" cap="none" spc="0" normalizeH="0" baseline="0" noProof="0" dirty="0">
                  <a:ln>
                    <a:noFill/>
                  </a:ln>
                  <a:solidFill>
                    <a:srgbClr val="F2E5FF"/>
                  </a:solidFill>
                  <a:effectLst/>
                  <a:uLnTx/>
                  <a:uFillTx/>
                  <a:latin typeface="Arial"/>
                  <a:ea typeface="+mn-ea"/>
                  <a:cs typeface="+mn-cs"/>
                </a:rPr>
                <a:t>– Metaverse. Virtual world, real challenges (ART)</a:t>
              </a:r>
            </a:p>
          </p:txBody>
        </p:sp>
        <p:grpSp>
          <p:nvGrpSpPr>
            <p:cNvPr id="32" name="Group 31">
              <a:extLst>
                <a:ext uri="{FF2B5EF4-FFF2-40B4-BE49-F238E27FC236}">
                  <a16:creationId xmlns:a16="http://schemas.microsoft.com/office/drawing/2014/main" id="{C12E3555-6878-9F48-703C-3133A9CF7BEB}"/>
                </a:ext>
              </a:extLst>
            </p:cNvPr>
            <p:cNvGrpSpPr/>
            <p:nvPr/>
          </p:nvGrpSpPr>
          <p:grpSpPr>
            <a:xfrm>
              <a:off x="5099827" y="5373465"/>
              <a:ext cx="432000" cy="1469313"/>
              <a:chOff x="2107096" y="3623487"/>
              <a:chExt cx="432000" cy="1469313"/>
            </a:xfrm>
          </p:grpSpPr>
          <p:grpSp>
            <p:nvGrpSpPr>
              <p:cNvPr id="166" name="Group 165">
                <a:extLst>
                  <a:ext uri="{FF2B5EF4-FFF2-40B4-BE49-F238E27FC236}">
                    <a16:creationId xmlns:a16="http://schemas.microsoft.com/office/drawing/2014/main" id="{30715E0B-1AF9-03E2-E447-85FAD29A8AAB}"/>
                  </a:ext>
                </a:extLst>
              </p:cNvPr>
              <p:cNvGrpSpPr/>
              <p:nvPr/>
            </p:nvGrpSpPr>
            <p:grpSpPr>
              <a:xfrm>
                <a:off x="2107096" y="4660800"/>
                <a:ext cx="432000" cy="432000"/>
                <a:chOff x="4280452" y="6162261"/>
                <a:chExt cx="432000" cy="432000"/>
              </a:xfrm>
            </p:grpSpPr>
            <p:sp>
              <p:nvSpPr>
                <p:cNvPr id="168" name="Oval 167">
                  <a:extLst>
                    <a:ext uri="{FF2B5EF4-FFF2-40B4-BE49-F238E27FC236}">
                      <a16:creationId xmlns:a16="http://schemas.microsoft.com/office/drawing/2014/main" id="{389871FD-447F-464B-9EFD-2968B62ABA6D}"/>
                    </a:ext>
                  </a:extLst>
                </p:cNvPr>
                <p:cNvSpPr/>
                <p:nvPr/>
              </p:nvSpPr>
              <p:spPr>
                <a:xfrm>
                  <a:off x="4280452" y="6162261"/>
                  <a:ext cx="432000" cy="432000"/>
                </a:xfrm>
                <a:prstGeom prst="ellipse">
                  <a:avLst/>
                </a:prstGeom>
                <a:noFill/>
                <a:ln w="31750">
                  <a:solidFill>
                    <a:srgbClr val="D5AB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69" name="Oval 168">
                  <a:extLst>
                    <a:ext uri="{FF2B5EF4-FFF2-40B4-BE49-F238E27FC236}">
                      <a16:creationId xmlns:a16="http://schemas.microsoft.com/office/drawing/2014/main" id="{57ABF497-DA82-A4B2-69E4-A17B9A153DBC}"/>
                    </a:ext>
                  </a:extLst>
                </p:cNvPr>
                <p:cNvSpPr/>
                <p:nvPr/>
              </p:nvSpPr>
              <p:spPr>
                <a:xfrm>
                  <a:off x="4370452" y="6252261"/>
                  <a:ext cx="252000" cy="252000"/>
                </a:xfrm>
                <a:prstGeom prst="ellipse">
                  <a:avLst/>
                </a:prstGeom>
                <a:solidFill>
                  <a:srgbClr val="D5ABFF"/>
                </a:solidFill>
                <a:ln w="31750">
                  <a:solidFill>
                    <a:srgbClr val="D5AB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67" name="Straight Connector 166">
                <a:extLst>
                  <a:ext uri="{FF2B5EF4-FFF2-40B4-BE49-F238E27FC236}">
                    <a16:creationId xmlns:a16="http://schemas.microsoft.com/office/drawing/2014/main" id="{0686DF6F-2749-2CDC-CF2C-810BFEB4F611}"/>
                  </a:ext>
                </a:extLst>
              </p:cNvPr>
              <p:cNvCxnSpPr>
                <a:cxnSpLocks/>
                <a:stCxn id="168" idx="0"/>
              </p:cNvCxnSpPr>
              <p:nvPr/>
            </p:nvCxnSpPr>
            <p:spPr>
              <a:xfrm flipV="1">
                <a:off x="2323096" y="3623487"/>
                <a:ext cx="0" cy="1037313"/>
              </a:xfrm>
              <a:prstGeom prst="line">
                <a:avLst/>
              </a:prstGeom>
              <a:ln w="31750">
                <a:solidFill>
                  <a:srgbClr val="D5ABFF"/>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835BED5A-F355-76E3-EEA2-2E10BE12133A}"/>
                </a:ext>
              </a:extLst>
            </p:cNvPr>
            <p:cNvSpPr txBox="1"/>
            <p:nvPr/>
          </p:nvSpPr>
          <p:spPr>
            <a:xfrm>
              <a:off x="4318846" y="4552715"/>
              <a:ext cx="3075857" cy="958404"/>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D5ABFF"/>
                  </a:solidFill>
                  <a:effectLst/>
                  <a:uLnTx/>
                  <a:uFillTx/>
                  <a:latin typeface="Arial"/>
                  <a:ea typeface="+mn-ea"/>
                  <a:cs typeface="+mn-cs"/>
                </a:rPr>
                <a:t>April 2022 </a:t>
              </a:r>
              <a:r>
                <a:rPr kumimoji="0" lang="en-GB" sz="1200" b="0" i="0" u="none" strike="noStrike" kern="1200" cap="none" spc="0" normalizeH="0" baseline="0" noProof="0" dirty="0">
                  <a:ln>
                    <a:noFill/>
                  </a:ln>
                  <a:solidFill>
                    <a:srgbClr val="F2E5FF"/>
                  </a:solidFill>
                  <a:effectLst/>
                  <a:uLnTx/>
                  <a:uFillTx/>
                  <a:latin typeface="Arial"/>
                  <a:ea typeface="+mn-ea"/>
                  <a:cs typeface="+mn-cs"/>
                </a:rPr>
                <a:t>– Council Conclusions on Building a European Strategy for the Cultural and Creative Industries Ecosystem</a:t>
              </a:r>
            </a:p>
          </p:txBody>
        </p:sp>
        <p:grpSp>
          <p:nvGrpSpPr>
            <p:cNvPr id="34" name="Group 33">
              <a:extLst>
                <a:ext uri="{FF2B5EF4-FFF2-40B4-BE49-F238E27FC236}">
                  <a16:creationId xmlns:a16="http://schemas.microsoft.com/office/drawing/2014/main" id="{3D3A4367-ECA6-5634-BA75-574BC0DE39B9}"/>
                </a:ext>
              </a:extLst>
            </p:cNvPr>
            <p:cNvGrpSpPr/>
            <p:nvPr/>
          </p:nvGrpSpPr>
          <p:grpSpPr>
            <a:xfrm flipV="1">
              <a:off x="5990593" y="6410778"/>
              <a:ext cx="432000" cy="1527965"/>
              <a:chOff x="2107096" y="3564835"/>
              <a:chExt cx="432000" cy="1527965"/>
            </a:xfrm>
          </p:grpSpPr>
          <p:grpSp>
            <p:nvGrpSpPr>
              <p:cNvPr id="162" name="Group 161">
                <a:extLst>
                  <a:ext uri="{FF2B5EF4-FFF2-40B4-BE49-F238E27FC236}">
                    <a16:creationId xmlns:a16="http://schemas.microsoft.com/office/drawing/2014/main" id="{EA07E114-288F-5B56-A2A0-636188C888A3}"/>
                  </a:ext>
                </a:extLst>
              </p:cNvPr>
              <p:cNvGrpSpPr/>
              <p:nvPr/>
            </p:nvGrpSpPr>
            <p:grpSpPr>
              <a:xfrm>
                <a:off x="2107096" y="4660800"/>
                <a:ext cx="432000" cy="432000"/>
                <a:chOff x="4280452" y="6162261"/>
                <a:chExt cx="432000" cy="432000"/>
              </a:xfrm>
            </p:grpSpPr>
            <p:sp>
              <p:nvSpPr>
                <p:cNvPr id="164" name="Oval 163">
                  <a:extLst>
                    <a:ext uri="{FF2B5EF4-FFF2-40B4-BE49-F238E27FC236}">
                      <a16:creationId xmlns:a16="http://schemas.microsoft.com/office/drawing/2014/main" id="{B7BFC509-D5B6-7500-0DF9-3E468BFCA77D}"/>
                    </a:ext>
                  </a:extLst>
                </p:cNvPr>
                <p:cNvSpPr/>
                <p:nvPr/>
              </p:nvSpPr>
              <p:spPr>
                <a:xfrm>
                  <a:off x="4280452" y="6162261"/>
                  <a:ext cx="432000" cy="432000"/>
                </a:xfrm>
                <a:prstGeom prst="ellipse">
                  <a:avLst/>
                </a:prstGeom>
                <a:no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65" name="Oval 164">
                  <a:extLst>
                    <a:ext uri="{FF2B5EF4-FFF2-40B4-BE49-F238E27FC236}">
                      <a16:creationId xmlns:a16="http://schemas.microsoft.com/office/drawing/2014/main" id="{272CD82F-85B3-064B-8000-7F7F8D543947}"/>
                    </a:ext>
                  </a:extLst>
                </p:cNvPr>
                <p:cNvSpPr/>
                <p:nvPr/>
              </p:nvSpPr>
              <p:spPr>
                <a:xfrm>
                  <a:off x="4370452" y="6252261"/>
                  <a:ext cx="252000" cy="252000"/>
                </a:xfrm>
                <a:prstGeom prst="ellipse">
                  <a:avLst/>
                </a:prstGeom>
                <a:solidFill>
                  <a:schemeClr val="tx2">
                    <a:lumMod val="40000"/>
                    <a:lumOff val="60000"/>
                  </a:schemeClr>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63" name="Straight Connector 162">
                <a:extLst>
                  <a:ext uri="{FF2B5EF4-FFF2-40B4-BE49-F238E27FC236}">
                    <a16:creationId xmlns:a16="http://schemas.microsoft.com/office/drawing/2014/main" id="{F44EFA52-C587-C027-5B09-9B74338CD337}"/>
                  </a:ext>
                </a:extLst>
              </p:cNvPr>
              <p:cNvCxnSpPr>
                <a:cxnSpLocks/>
                <a:stCxn id="164" idx="0"/>
              </p:cNvCxnSpPr>
              <p:nvPr/>
            </p:nvCxnSpPr>
            <p:spPr>
              <a:xfrm flipV="1">
                <a:off x="2323096" y="3564835"/>
                <a:ext cx="0" cy="1095965"/>
              </a:xfrm>
              <a:prstGeom prst="line">
                <a:avLst/>
              </a:prstGeom>
              <a:ln w="31750">
                <a:solidFill>
                  <a:schemeClr val="tx2">
                    <a:lumMod val="40000"/>
                    <a:lumOff val="6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12CB486-19E5-AA53-01D4-BD5F676AA1D4}"/>
                </a:ext>
              </a:extLst>
            </p:cNvPr>
            <p:cNvSpPr txBox="1"/>
            <p:nvPr/>
          </p:nvSpPr>
          <p:spPr>
            <a:xfrm>
              <a:off x="4793579" y="7998545"/>
              <a:ext cx="2826027" cy="736805"/>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E64C8">
                      <a:lumMod val="40000"/>
                      <a:lumOff val="60000"/>
                    </a:srgbClr>
                  </a:solidFill>
                  <a:effectLst/>
                  <a:uLnTx/>
                  <a:uFillTx/>
                  <a:latin typeface="Arial"/>
                  <a:ea typeface="+mn-ea"/>
                  <a:cs typeface="+mn-cs"/>
                </a:rPr>
                <a:t>June 2022 </a:t>
              </a:r>
              <a:r>
                <a:rPr kumimoji="0" lang="en-GB" sz="1200" b="0" i="0" u="none" strike="noStrike" kern="1200" cap="none" spc="0" normalizeH="0" baseline="0" noProof="0" dirty="0">
                  <a:ln>
                    <a:noFill/>
                  </a:ln>
                  <a:solidFill>
                    <a:srgbClr val="F2E5FF"/>
                  </a:solidFill>
                  <a:effectLst/>
                  <a:uLnTx/>
                  <a:uFillTx/>
                  <a:latin typeface="Arial"/>
                  <a:ea typeface="+mn-ea"/>
                  <a:cs typeface="+mn-cs"/>
                </a:rPr>
                <a:t>– European Parliament Briefing on Metaverse: Opportunities, risks and policy implications (EPRS)</a:t>
              </a:r>
            </a:p>
          </p:txBody>
        </p:sp>
        <p:sp>
          <p:nvSpPr>
            <p:cNvPr id="36" name="TextBox 35">
              <a:extLst>
                <a:ext uri="{FF2B5EF4-FFF2-40B4-BE49-F238E27FC236}">
                  <a16:creationId xmlns:a16="http://schemas.microsoft.com/office/drawing/2014/main" id="{4A41B319-893D-5E99-4833-B7DA7E8CADC3}"/>
                </a:ext>
              </a:extLst>
            </p:cNvPr>
            <p:cNvSpPr txBox="1"/>
            <p:nvPr/>
          </p:nvSpPr>
          <p:spPr>
            <a:xfrm>
              <a:off x="5972912" y="5360981"/>
              <a:ext cx="2521562" cy="736805"/>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DDFFFF"/>
                  </a:solidFill>
                  <a:effectLst/>
                  <a:uLnTx/>
                  <a:uFillTx/>
                  <a:latin typeface="Arial"/>
                  <a:ea typeface="+mn-ea"/>
                  <a:cs typeface="+mn-cs"/>
                </a:rPr>
                <a:t>Sept. 2022 </a:t>
              </a:r>
              <a:r>
                <a:rPr kumimoji="0" lang="en-GB" sz="1200" b="0" i="0" u="none" strike="noStrike" kern="1200" cap="none" spc="0" normalizeH="0" baseline="0" noProof="0" dirty="0">
                  <a:ln>
                    <a:noFill/>
                  </a:ln>
                  <a:solidFill>
                    <a:srgbClr val="F2E5FF"/>
                  </a:solidFill>
                  <a:effectLst/>
                  <a:uLnTx/>
                  <a:uFillTx/>
                  <a:latin typeface="Arial"/>
                  <a:ea typeface="+mn-ea"/>
                  <a:cs typeface="+mn-cs"/>
                </a:rPr>
                <a:t>– European Commission State of the Union: Letter of Intent</a:t>
              </a:r>
            </a:p>
          </p:txBody>
        </p:sp>
        <p:grpSp>
          <p:nvGrpSpPr>
            <p:cNvPr id="37" name="Group 36">
              <a:extLst>
                <a:ext uri="{FF2B5EF4-FFF2-40B4-BE49-F238E27FC236}">
                  <a16:creationId xmlns:a16="http://schemas.microsoft.com/office/drawing/2014/main" id="{43C579E1-46B6-F6E7-FE0C-4D991CF31986}"/>
                </a:ext>
              </a:extLst>
            </p:cNvPr>
            <p:cNvGrpSpPr/>
            <p:nvPr/>
          </p:nvGrpSpPr>
          <p:grpSpPr>
            <a:xfrm>
              <a:off x="6996741" y="6116100"/>
              <a:ext cx="432000" cy="719583"/>
              <a:chOff x="2107096" y="4373217"/>
              <a:chExt cx="432000" cy="719583"/>
            </a:xfrm>
          </p:grpSpPr>
          <p:grpSp>
            <p:nvGrpSpPr>
              <p:cNvPr id="158" name="Group 157">
                <a:extLst>
                  <a:ext uri="{FF2B5EF4-FFF2-40B4-BE49-F238E27FC236}">
                    <a16:creationId xmlns:a16="http://schemas.microsoft.com/office/drawing/2014/main" id="{1939B507-E6B1-50F2-3DF2-1DE47EBEB03A}"/>
                  </a:ext>
                </a:extLst>
              </p:cNvPr>
              <p:cNvGrpSpPr/>
              <p:nvPr/>
            </p:nvGrpSpPr>
            <p:grpSpPr>
              <a:xfrm>
                <a:off x="2107096" y="4660800"/>
                <a:ext cx="432000" cy="432000"/>
                <a:chOff x="4280452" y="6162261"/>
                <a:chExt cx="432000" cy="432000"/>
              </a:xfrm>
            </p:grpSpPr>
            <p:sp>
              <p:nvSpPr>
                <p:cNvPr id="160" name="Oval 159">
                  <a:extLst>
                    <a:ext uri="{FF2B5EF4-FFF2-40B4-BE49-F238E27FC236}">
                      <a16:creationId xmlns:a16="http://schemas.microsoft.com/office/drawing/2014/main" id="{E3B063B8-4F01-4AA9-A8D0-616774E29AEB}"/>
                    </a:ext>
                  </a:extLst>
                </p:cNvPr>
                <p:cNvSpPr/>
                <p:nvPr/>
              </p:nvSpPr>
              <p:spPr>
                <a:xfrm>
                  <a:off x="4280452" y="6162261"/>
                  <a:ext cx="432000" cy="432000"/>
                </a:xfrm>
                <a:prstGeom prst="ellipse">
                  <a:avLst/>
                </a:prstGeom>
                <a:no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61" name="Oval 160">
                  <a:extLst>
                    <a:ext uri="{FF2B5EF4-FFF2-40B4-BE49-F238E27FC236}">
                      <a16:creationId xmlns:a16="http://schemas.microsoft.com/office/drawing/2014/main" id="{0C27804B-0253-8D1E-D8F1-2FF31C112BAF}"/>
                    </a:ext>
                  </a:extLst>
                </p:cNvPr>
                <p:cNvSpPr/>
                <p:nvPr/>
              </p:nvSpPr>
              <p:spPr>
                <a:xfrm>
                  <a:off x="4370452" y="6252261"/>
                  <a:ext cx="252000" cy="252000"/>
                </a:xfrm>
                <a:prstGeom prst="ellipse">
                  <a:avLst/>
                </a:prstGeom>
                <a:solidFill>
                  <a:srgbClr val="DDFFFF"/>
                </a:solid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59" name="Straight Connector 158">
                <a:extLst>
                  <a:ext uri="{FF2B5EF4-FFF2-40B4-BE49-F238E27FC236}">
                    <a16:creationId xmlns:a16="http://schemas.microsoft.com/office/drawing/2014/main" id="{092B8AAF-32B8-BE85-3338-B37255E9F5AB}"/>
                  </a:ext>
                </a:extLst>
              </p:cNvPr>
              <p:cNvCxnSpPr>
                <a:cxnSpLocks/>
                <a:stCxn id="160" idx="0"/>
              </p:cNvCxnSpPr>
              <p:nvPr/>
            </p:nvCxnSpPr>
            <p:spPr>
              <a:xfrm flipV="1">
                <a:off x="2323096" y="4373217"/>
                <a:ext cx="0" cy="287583"/>
              </a:xfrm>
              <a:prstGeom prst="line">
                <a:avLst/>
              </a:prstGeom>
              <a:ln w="31750">
                <a:solidFill>
                  <a:srgbClr val="DDFFFF"/>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AF658F3-AEEF-2680-6496-A5764D93ECDA}"/>
                </a:ext>
              </a:extLst>
            </p:cNvPr>
            <p:cNvGrpSpPr/>
            <p:nvPr/>
          </p:nvGrpSpPr>
          <p:grpSpPr>
            <a:xfrm flipV="1">
              <a:off x="9334225" y="6403683"/>
              <a:ext cx="432000" cy="719583"/>
              <a:chOff x="2107096" y="4373217"/>
              <a:chExt cx="432000" cy="719583"/>
            </a:xfrm>
          </p:grpSpPr>
          <p:grpSp>
            <p:nvGrpSpPr>
              <p:cNvPr id="154" name="Group 153">
                <a:extLst>
                  <a:ext uri="{FF2B5EF4-FFF2-40B4-BE49-F238E27FC236}">
                    <a16:creationId xmlns:a16="http://schemas.microsoft.com/office/drawing/2014/main" id="{EF6BE7C2-F676-2D81-2306-96AB53E97D4F}"/>
                  </a:ext>
                </a:extLst>
              </p:cNvPr>
              <p:cNvGrpSpPr/>
              <p:nvPr/>
            </p:nvGrpSpPr>
            <p:grpSpPr>
              <a:xfrm>
                <a:off x="2107096" y="4660800"/>
                <a:ext cx="432000" cy="432000"/>
                <a:chOff x="4280452" y="6162261"/>
                <a:chExt cx="432000" cy="432000"/>
              </a:xfrm>
            </p:grpSpPr>
            <p:sp>
              <p:nvSpPr>
                <p:cNvPr id="156" name="Oval 155">
                  <a:extLst>
                    <a:ext uri="{FF2B5EF4-FFF2-40B4-BE49-F238E27FC236}">
                      <a16:creationId xmlns:a16="http://schemas.microsoft.com/office/drawing/2014/main" id="{4A9778F3-5583-A1F2-AC79-83B050D2195D}"/>
                    </a:ext>
                  </a:extLst>
                </p:cNvPr>
                <p:cNvSpPr/>
                <p:nvPr/>
              </p:nvSpPr>
              <p:spPr>
                <a:xfrm>
                  <a:off x="4280452" y="6162261"/>
                  <a:ext cx="432000" cy="432000"/>
                </a:xfrm>
                <a:prstGeom prst="ellipse">
                  <a:avLst/>
                </a:prstGeom>
                <a:no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57" name="Oval 156">
                  <a:extLst>
                    <a:ext uri="{FF2B5EF4-FFF2-40B4-BE49-F238E27FC236}">
                      <a16:creationId xmlns:a16="http://schemas.microsoft.com/office/drawing/2014/main" id="{5C7551A6-0FA7-691D-D38C-9CBA37458975}"/>
                    </a:ext>
                  </a:extLst>
                </p:cNvPr>
                <p:cNvSpPr/>
                <p:nvPr/>
              </p:nvSpPr>
              <p:spPr>
                <a:xfrm>
                  <a:off x="4370452" y="6252261"/>
                  <a:ext cx="252000" cy="252000"/>
                </a:xfrm>
                <a:prstGeom prst="ellipse">
                  <a:avLst/>
                </a:prstGeom>
                <a:solidFill>
                  <a:srgbClr val="DDFFFF"/>
                </a:solid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55" name="Straight Connector 154">
                <a:extLst>
                  <a:ext uri="{FF2B5EF4-FFF2-40B4-BE49-F238E27FC236}">
                    <a16:creationId xmlns:a16="http://schemas.microsoft.com/office/drawing/2014/main" id="{4A41B108-1376-51FE-FE06-69A3C723ABB5}"/>
                  </a:ext>
                </a:extLst>
              </p:cNvPr>
              <p:cNvCxnSpPr>
                <a:cxnSpLocks/>
                <a:stCxn id="156" idx="0"/>
              </p:cNvCxnSpPr>
              <p:nvPr/>
            </p:nvCxnSpPr>
            <p:spPr>
              <a:xfrm flipV="1">
                <a:off x="2323096" y="4373217"/>
                <a:ext cx="0" cy="287583"/>
              </a:xfrm>
              <a:prstGeom prst="line">
                <a:avLst/>
              </a:prstGeom>
              <a:ln w="31750">
                <a:solidFill>
                  <a:srgbClr val="DDFFFF"/>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B8291DE-D4D1-342A-7FE2-7F0B940B1CFB}"/>
                </a:ext>
              </a:extLst>
            </p:cNvPr>
            <p:cNvSpPr txBox="1"/>
            <p:nvPr/>
          </p:nvSpPr>
          <p:spPr>
            <a:xfrm>
              <a:off x="7428741" y="7178256"/>
              <a:ext cx="3500470" cy="736805"/>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DDFFFF"/>
                  </a:solidFill>
                  <a:effectLst/>
                  <a:uLnTx/>
                  <a:uFillTx/>
                  <a:latin typeface="Arial"/>
                  <a:ea typeface="+mn-ea"/>
                  <a:cs typeface="+mn-cs"/>
                </a:rPr>
                <a:t>Febr</a:t>
              </a:r>
              <a:r>
                <a:rPr kumimoji="0" lang="en-GB" sz="1200" b="1" i="0" u="none" strike="noStrike" kern="1200" cap="none" spc="0" normalizeH="0" baseline="0" noProof="0" dirty="0">
                  <a:ln>
                    <a:noFill/>
                  </a:ln>
                  <a:solidFill>
                    <a:srgbClr val="DDFFFF"/>
                  </a:solidFill>
                  <a:effectLst/>
                  <a:uLnTx/>
                  <a:uFillTx/>
                  <a:latin typeface="Arial"/>
                  <a:ea typeface="+mn-ea"/>
                  <a:cs typeface="+mn-cs"/>
                </a:rPr>
                <a:t>. 2023 </a:t>
              </a:r>
              <a:r>
                <a:rPr kumimoji="0" lang="en-GB" sz="1200" b="0" i="0" u="none" strike="noStrike" kern="1200" cap="none" spc="0" normalizeH="0" baseline="0" noProof="0" dirty="0">
                  <a:ln>
                    <a:noFill/>
                  </a:ln>
                  <a:solidFill>
                    <a:srgbClr val="F2E5FF"/>
                  </a:solidFill>
                  <a:effectLst/>
                  <a:uLnTx/>
                  <a:uFillTx/>
                  <a:latin typeface="Arial"/>
                  <a:ea typeface="+mn-ea"/>
                  <a:cs typeface="+mn-cs"/>
                </a:rPr>
                <a:t>– Setting the grounds for the transformation of the connectivity sector in the EU | Speech by Commissioner Thierry Breton</a:t>
              </a:r>
            </a:p>
          </p:txBody>
        </p:sp>
        <p:sp>
          <p:nvSpPr>
            <p:cNvPr id="40" name="TextBox 39">
              <a:extLst>
                <a:ext uri="{FF2B5EF4-FFF2-40B4-BE49-F238E27FC236}">
                  <a16:creationId xmlns:a16="http://schemas.microsoft.com/office/drawing/2014/main" id="{5E2EC91B-8676-6460-6EDE-92FB9CFB47C9}"/>
                </a:ext>
              </a:extLst>
            </p:cNvPr>
            <p:cNvSpPr txBox="1"/>
            <p:nvPr/>
          </p:nvSpPr>
          <p:spPr>
            <a:xfrm>
              <a:off x="9151558" y="4412697"/>
              <a:ext cx="2521562" cy="1180003"/>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DDFFFF"/>
                  </a:solidFill>
                  <a:effectLst/>
                  <a:uLnTx/>
                  <a:uFillTx/>
                  <a:latin typeface="Arial"/>
                  <a:ea typeface="+mn-ea"/>
                  <a:cs typeface="+mn-cs"/>
                </a:rPr>
                <a:t>March 2023 </a:t>
              </a:r>
              <a:r>
                <a:rPr kumimoji="0" lang="en-GB" sz="1200" b="0" i="0" u="none" strike="noStrike" kern="1200" cap="none" spc="0" normalizeH="0" baseline="0" noProof="0" dirty="0">
                  <a:ln>
                    <a:noFill/>
                  </a:ln>
                  <a:solidFill>
                    <a:srgbClr val="F2E5FF"/>
                  </a:solidFill>
                  <a:effectLst/>
                  <a:uLnTx/>
                  <a:uFillTx/>
                  <a:latin typeface="Arial"/>
                  <a:ea typeface="+mn-ea"/>
                  <a:cs typeface="+mn-cs"/>
                </a:rPr>
                <a:t>– Call for evidence for an initiative: An EU Initiative on virtual worlds: a head start towards the next technological transition</a:t>
              </a:r>
            </a:p>
          </p:txBody>
        </p:sp>
        <p:grpSp>
          <p:nvGrpSpPr>
            <p:cNvPr id="41" name="Group 40">
              <a:extLst>
                <a:ext uri="{FF2B5EF4-FFF2-40B4-BE49-F238E27FC236}">
                  <a16:creationId xmlns:a16="http://schemas.microsoft.com/office/drawing/2014/main" id="{CDB78210-E6A4-C00D-AE10-BBB283DEBA82}"/>
                </a:ext>
              </a:extLst>
            </p:cNvPr>
            <p:cNvGrpSpPr/>
            <p:nvPr/>
          </p:nvGrpSpPr>
          <p:grpSpPr>
            <a:xfrm>
              <a:off x="10070339" y="5388538"/>
              <a:ext cx="432000" cy="1469313"/>
              <a:chOff x="2107096" y="3623487"/>
              <a:chExt cx="432000" cy="1469313"/>
            </a:xfrm>
          </p:grpSpPr>
          <p:grpSp>
            <p:nvGrpSpPr>
              <p:cNvPr id="150" name="Group 149">
                <a:extLst>
                  <a:ext uri="{FF2B5EF4-FFF2-40B4-BE49-F238E27FC236}">
                    <a16:creationId xmlns:a16="http://schemas.microsoft.com/office/drawing/2014/main" id="{B18FD0BF-504F-E450-FEB3-EFAE069F1E5F}"/>
                  </a:ext>
                </a:extLst>
              </p:cNvPr>
              <p:cNvGrpSpPr/>
              <p:nvPr/>
            </p:nvGrpSpPr>
            <p:grpSpPr>
              <a:xfrm>
                <a:off x="2107096" y="4660800"/>
                <a:ext cx="432000" cy="432000"/>
                <a:chOff x="4280452" y="6162261"/>
                <a:chExt cx="432000" cy="432000"/>
              </a:xfrm>
            </p:grpSpPr>
            <p:sp>
              <p:nvSpPr>
                <p:cNvPr id="152" name="Oval 151">
                  <a:extLst>
                    <a:ext uri="{FF2B5EF4-FFF2-40B4-BE49-F238E27FC236}">
                      <a16:creationId xmlns:a16="http://schemas.microsoft.com/office/drawing/2014/main" id="{CE201FA5-B676-9EED-2F8A-B92D13724834}"/>
                    </a:ext>
                  </a:extLst>
                </p:cNvPr>
                <p:cNvSpPr/>
                <p:nvPr/>
              </p:nvSpPr>
              <p:spPr>
                <a:xfrm>
                  <a:off x="4280452" y="6162261"/>
                  <a:ext cx="432000" cy="432000"/>
                </a:xfrm>
                <a:prstGeom prst="ellipse">
                  <a:avLst/>
                </a:prstGeom>
                <a:no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153" name="Oval 152">
                  <a:extLst>
                    <a:ext uri="{FF2B5EF4-FFF2-40B4-BE49-F238E27FC236}">
                      <a16:creationId xmlns:a16="http://schemas.microsoft.com/office/drawing/2014/main" id="{E48CB803-3C44-3FBF-D738-0EA2B1CBD92A}"/>
                    </a:ext>
                  </a:extLst>
                </p:cNvPr>
                <p:cNvSpPr/>
                <p:nvPr/>
              </p:nvSpPr>
              <p:spPr>
                <a:xfrm>
                  <a:off x="4370452" y="6252261"/>
                  <a:ext cx="252000" cy="252000"/>
                </a:xfrm>
                <a:prstGeom prst="ellipse">
                  <a:avLst/>
                </a:prstGeom>
                <a:solidFill>
                  <a:srgbClr val="DDFFFF"/>
                </a:solid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51" name="Straight Connector 150">
                <a:extLst>
                  <a:ext uri="{FF2B5EF4-FFF2-40B4-BE49-F238E27FC236}">
                    <a16:creationId xmlns:a16="http://schemas.microsoft.com/office/drawing/2014/main" id="{1D629A0E-7657-942C-328F-F949E450464E}"/>
                  </a:ext>
                </a:extLst>
              </p:cNvPr>
              <p:cNvCxnSpPr>
                <a:cxnSpLocks/>
                <a:stCxn id="152" idx="0"/>
              </p:cNvCxnSpPr>
              <p:nvPr/>
            </p:nvCxnSpPr>
            <p:spPr>
              <a:xfrm flipV="1">
                <a:off x="2323096" y="3623487"/>
                <a:ext cx="0" cy="1037313"/>
              </a:xfrm>
              <a:prstGeom prst="line">
                <a:avLst/>
              </a:prstGeom>
              <a:ln w="31750">
                <a:solidFill>
                  <a:srgbClr val="DDFFFF"/>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F59CB7F-D2C9-42C1-CDFB-62568A8223C8}"/>
                </a:ext>
              </a:extLst>
            </p:cNvPr>
            <p:cNvGrpSpPr/>
            <p:nvPr/>
          </p:nvGrpSpPr>
          <p:grpSpPr>
            <a:xfrm flipV="1">
              <a:off x="11013270" y="6399214"/>
              <a:ext cx="432000" cy="1527965"/>
              <a:chOff x="2107096" y="3564835"/>
              <a:chExt cx="432000" cy="1527965"/>
            </a:xfrm>
          </p:grpSpPr>
          <p:grpSp>
            <p:nvGrpSpPr>
              <p:cNvPr id="72" name="Group 71">
                <a:extLst>
                  <a:ext uri="{FF2B5EF4-FFF2-40B4-BE49-F238E27FC236}">
                    <a16:creationId xmlns:a16="http://schemas.microsoft.com/office/drawing/2014/main" id="{A68F271E-8310-BEFA-E3E2-06D81470091C}"/>
                  </a:ext>
                </a:extLst>
              </p:cNvPr>
              <p:cNvGrpSpPr/>
              <p:nvPr/>
            </p:nvGrpSpPr>
            <p:grpSpPr>
              <a:xfrm>
                <a:off x="2107096" y="4660800"/>
                <a:ext cx="432000" cy="432000"/>
                <a:chOff x="4280452" y="6162261"/>
                <a:chExt cx="432000" cy="432000"/>
              </a:xfrm>
            </p:grpSpPr>
            <p:sp>
              <p:nvSpPr>
                <p:cNvPr id="74" name="Oval 73">
                  <a:extLst>
                    <a:ext uri="{FF2B5EF4-FFF2-40B4-BE49-F238E27FC236}">
                      <a16:creationId xmlns:a16="http://schemas.microsoft.com/office/drawing/2014/main" id="{6964C3D1-944D-14E7-D432-512BCE3DEAED}"/>
                    </a:ext>
                  </a:extLst>
                </p:cNvPr>
                <p:cNvSpPr/>
                <p:nvPr/>
              </p:nvSpPr>
              <p:spPr>
                <a:xfrm>
                  <a:off x="4280452" y="6162261"/>
                  <a:ext cx="432000" cy="432000"/>
                </a:xfrm>
                <a:prstGeom prst="ellipse">
                  <a:avLst/>
                </a:prstGeom>
                <a:no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75" name="Oval 74">
                  <a:extLst>
                    <a:ext uri="{FF2B5EF4-FFF2-40B4-BE49-F238E27FC236}">
                      <a16:creationId xmlns:a16="http://schemas.microsoft.com/office/drawing/2014/main" id="{D080F4C9-1530-4BBA-6BEE-8C021A4B57B9}"/>
                    </a:ext>
                  </a:extLst>
                </p:cNvPr>
                <p:cNvSpPr/>
                <p:nvPr/>
              </p:nvSpPr>
              <p:spPr>
                <a:xfrm>
                  <a:off x="4370452" y="6252261"/>
                  <a:ext cx="252000" cy="252000"/>
                </a:xfrm>
                <a:prstGeom prst="ellipse">
                  <a:avLst/>
                </a:prstGeom>
                <a:solidFill>
                  <a:srgbClr val="DDFFFF"/>
                </a:solidFill>
                <a:ln w="31750">
                  <a:solidFill>
                    <a:srgbClr val="DD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73" name="Straight Connector 72">
                <a:extLst>
                  <a:ext uri="{FF2B5EF4-FFF2-40B4-BE49-F238E27FC236}">
                    <a16:creationId xmlns:a16="http://schemas.microsoft.com/office/drawing/2014/main" id="{9AAB15C9-D7B8-02CF-A96C-736C4813C0CF}"/>
                  </a:ext>
                </a:extLst>
              </p:cNvPr>
              <p:cNvCxnSpPr>
                <a:cxnSpLocks/>
                <a:stCxn id="74" idx="0"/>
              </p:cNvCxnSpPr>
              <p:nvPr/>
            </p:nvCxnSpPr>
            <p:spPr>
              <a:xfrm flipV="1">
                <a:off x="2323096" y="3564835"/>
                <a:ext cx="0" cy="1095965"/>
              </a:xfrm>
              <a:prstGeom prst="line">
                <a:avLst/>
              </a:prstGeom>
              <a:ln w="31750">
                <a:solidFill>
                  <a:srgbClr val="DDFFFF"/>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4F6502AF-F4D5-9706-53EB-7643EB35D8E2}"/>
                </a:ext>
              </a:extLst>
            </p:cNvPr>
            <p:cNvSpPr txBox="1"/>
            <p:nvPr/>
          </p:nvSpPr>
          <p:spPr>
            <a:xfrm>
              <a:off x="9766225" y="7969702"/>
              <a:ext cx="2826027" cy="1180003"/>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DDFFFF"/>
                  </a:solidFill>
                  <a:effectLst/>
                  <a:uLnTx/>
                  <a:uFillTx/>
                  <a:latin typeface="Arial"/>
                  <a:ea typeface="+mn-ea"/>
                  <a:cs typeface="+mn-cs"/>
                </a:rPr>
                <a:t>July 2023 </a:t>
              </a:r>
              <a:r>
                <a:rPr kumimoji="0" lang="en-GB" sz="1200" b="1" i="0" u="none" strike="noStrike" kern="1200" cap="none" spc="0" normalizeH="0" baseline="0" noProof="0" dirty="0">
                  <a:ln>
                    <a:noFill/>
                  </a:ln>
                  <a:solidFill>
                    <a:srgbClr val="F2E5FF"/>
                  </a:solidFill>
                  <a:effectLst/>
                  <a:uLnTx/>
                  <a:uFillTx/>
                  <a:latin typeface="Arial"/>
                  <a:ea typeface="+mn-ea"/>
                  <a:cs typeface="+mn-cs"/>
                </a:rPr>
                <a:t>– Communication from the Commission (…): an </a:t>
              </a:r>
              <a:r>
                <a:rPr kumimoji="0" lang="en-GB" sz="1200" b="1" i="0" u="sng" strike="noStrike" kern="1200" cap="none" spc="0" normalizeH="0" baseline="0" noProof="0" dirty="0">
                  <a:ln>
                    <a:noFill/>
                  </a:ln>
                  <a:solidFill>
                    <a:srgbClr val="F2E5FF"/>
                  </a:solidFill>
                  <a:effectLst/>
                  <a:uLnTx/>
                  <a:uFillTx/>
                  <a:latin typeface="Arial"/>
                  <a:ea typeface="+mn-ea"/>
                  <a:cs typeface="+mn-cs"/>
                </a:rPr>
                <a:t>EU Initiative</a:t>
              </a:r>
              <a:r>
                <a:rPr kumimoji="0" lang="en-GB" sz="1200" b="1" i="0" u="none" strike="noStrike" kern="1200" cap="none" spc="0" normalizeH="0" baseline="0" noProof="0" dirty="0">
                  <a:ln>
                    <a:noFill/>
                  </a:ln>
                  <a:solidFill>
                    <a:srgbClr val="F2E5FF"/>
                  </a:solidFill>
                  <a:effectLst/>
                  <a:uLnTx/>
                  <a:uFillTx/>
                  <a:latin typeface="Arial"/>
                  <a:ea typeface="+mn-ea"/>
                  <a:cs typeface="+mn-cs"/>
                </a:rPr>
                <a:t> on Web 4.0 and virtual worlds: a head start in the next technological transition</a:t>
              </a:r>
            </a:p>
          </p:txBody>
        </p:sp>
        <p:grpSp>
          <p:nvGrpSpPr>
            <p:cNvPr id="44" name="Group 43">
              <a:extLst>
                <a:ext uri="{FF2B5EF4-FFF2-40B4-BE49-F238E27FC236}">
                  <a16:creationId xmlns:a16="http://schemas.microsoft.com/office/drawing/2014/main" id="{81A0EB81-5A5C-A351-6D20-5AEE2EEBB56C}"/>
                </a:ext>
              </a:extLst>
            </p:cNvPr>
            <p:cNvGrpSpPr/>
            <p:nvPr/>
          </p:nvGrpSpPr>
          <p:grpSpPr>
            <a:xfrm>
              <a:off x="12476315" y="6111631"/>
              <a:ext cx="432000" cy="719583"/>
              <a:chOff x="2107096" y="4373217"/>
              <a:chExt cx="432000" cy="719583"/>
            </a:xfrm>
          </p:grpSpPr>
          <p:grpSp>
            <p:nvGrpSpPr>
              <p:cNvPr id="68" name="Group 67">
                <a:extLst>
                  <a:ext uri="{FF2B5EF4-FFF2-40B4-BE49-F238E27FC236}">
                    <a16:creationId xmlns:a16="http://schemas.microsoft.com/office/drawing/2014/main" id="{57224E65-AB70-D99D-60A6-26804BCEF283}"/>
                  </a:ext>
                </a:extLst>
              </p:cNvPr>
              <p:cNvGrpSpPr/>
              <p:nvPr/>
            </p:nvGrpSpPr>
            <p:grpSpPr>
              <a:xfrm>
                <a:off x="2107096" y="4660800"/>
                <a:ext cx="432000" cy="432000"/>
                <a:chOff x="4280452" y="6162261"/>
                <a:chExt cx="432000" cy="432000"/>
              </a:xfrm>
            </p:grpSpPr>
            <p:sp>
              <p:nvSpPr>
                <p:cNvPr id="70" name="Oval 69">
                  <a:extLst>
                    <a:ext uri="{FF2B5EF4-FFF2-40B4-BE49-F238E27FC236}">
                      <a16:creationId xmlns:a16="http://schemas.microsoft.com/office/drawing/2014/main" id="{972CD41D-E051-F80E-5F0D-C03897D1D1F8}"/>
                    </a:ext>
                  </a:extLst>
                </p:cNvPr>
                <p:cNvSpPr/>
                <p:nvPr/>
              </p:nvSpPr>
              <p:spPr>
                <a:xfrm>
                  <a:off x="4280452" y="6162261"/>
                  <a:ext cx="432000" cy="432000"/>
                </a:xfrm>
                <a:prstGeom prst="ellipse">
                  <a:avLst/>
                </a:prstGeom>
                <a:no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71" name="Oval 70">
                  <a:extLst>
                    <a:ext uri="{FF2B5EF4-FFF2-40B4-BE49-F238E27FC236}">
                      <a16:creationId xmlns:a16="http://schemas.microsoft.com/office/drawing/2014/main" id="{A681CF15-A6B7-F4BC-4B4D-E503DD5FB119}"/>
                    </a:ext>
                  </a:extLst>
                </p:cNvPr>
                <p:cNvSpPr/>
                <p:nvPr/>
              </p:nvSpPr>
              <p:spPr>
                <a:xfrm>
                  <a:off x="4370452" y="6252261"/>
                  <a:ext cx="252000" cy="252000"/>
                </a:xfrm>
                <a:prstGeom prst="ellipse">
                  <a:avLst/>
                </a:prstGeom>
                <a:solidFill>
                  <a:schemeClr val="tx2">
                    <a:lumMod val="40000"/>
                    <a:lumOff val="60000"/>
                  </a:schemeClr>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69" name="Straight Connector 68">
                <a:extLst>
                  <a:ext uri="{FF2B5EF4-FFF2-40B4-BE49-F238E27FC236}">
                    <a16:creationId xmlns:a16="http://schemas.microsoft.com/office/drawing/2014/main" id="{69BABE7E-F497-67F7-EFC3-8AE7AD92F518}"/>
                  </a:ext>
                </a:extLst>
              </p:cNvPr>
              <p:cNvCxnSpPr>
                <a:cxnSpLocks/>
                <a:stCxn id="70" idx="0"/>
              </p:cNvCxnSpPr>
              <p:nvPr/>
            </p:nvCxnSpPr>
            <p:spPr>
              <a:xfrm flipV="1">
                <a:off x="2323096" y="4373217"/>
                <a:ext cx="0" cy="287583"/>
              </a:xfrm>
              <a:prstGeom prst="line">
                <a:avLst/>
              </a:prstGeom>
              <a:ln w="31750">
                <a:solidFill>
                  <a:schemeClr val="tx2">
                    <a:lumMod val="40000"/>
                    <a:lumOff val="6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6A208601-3274-5C83-24A9-CF95F358F186}"/>
                </a:ext>
              </a:extLst>
            </p:cNvPr>
            <p:cNvSpPr txBox="1"/>
            <p:nvPr/>
          </p:nvSpPr>
          <p:spPr>
            <a:xfrm>
              <a:off x="10973713" y="5571942"/>
              <a:ext cx="3237078" cy="736805"/>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E64C8">
                      <a:lumMod val="40000"/>
                      <a:lumOff val="60000"/>
                    </a:srgbClr>
                  </a:solidFill>
                  <a:effectLst/>
                  <a:uLnTx/>
                  <a:uFillTx/>
                  <a:latin typeface="Arial"/>
                  <a:ea typeface="+mn-ea"/>
                  <a:cs typeface="+mn-cs"/>
                </a:rPr>
                <a:t>Oct. 2023 </a:t>
              </a:r>
              <a:r>
                <a:rPr kumimoji="0" lang="en-GB" sz="1200" b="0" i="0" u="none" strike="noStrike" kern="1200" cap="none" spc="0" normalizeH="0" baseline="0" noProof="0" dirty="0">
                  <a:ln>
                    <a:noFill/>
                  </a:ln>
                  <a:solidFill>
                    <a:srgbClr val="F2E5FF"/>
                  </a:solidFill>
                  <a:effectLst/>
                  <a:uLnTx/>
                  <a:uFillTx/>
                  <a:latin typeface="Arial"/>
                  <a:ea typeface="+mn-ea"/>
                  <a:cs typeface="+mn-cs"/>
                </a:rPr>
                <a:t>– Motion for a European Parliament Resolution and Explanatory Statement </a:t>
              </a:r>
            </a:p>
          </p:txBody>
        </p:sp>
        <p:grpSp>
          <p:nvGrpSpPr>
            <p:cNvPr id="47" name="Group 46">
              <a:extLst>
                <a:ext uri="{FF2B5EF4-FFF2-40B4-BE49-F238E27FC236}">
                  <a16:creationId xmlns:a16="http://schemas.microsoft.com/office/drawing/2014/main" id="{0956C875-54BD-3F43-EECC-BF95F5CDCA87}"/>
                </a:ext>
              </a:extLst>
            </p:cNvPr>
            <p:cNvGrpSpPr/>
            <p:nvPr/>
          </p:nvGrpSpPr>
          <p:grpSpPr>
            <a:xfrm flipV="1">
              <a:off x="14430736" y="6399214"/>
              <a:ext cx="432000" cy="719583"/>
              <a:chOff x="2107096" y="4373217"/>
              <a:chExt cx="432000" cy="719583"/>
            </a:xfrm>
          </p:grpSpPr>
          <p:grpSp>
            <p:nvGrpSpPr>
              <p:cNvPr id="64" name="Group 63">
                <a:extLst>
                  <a:ext uri="{FF2B5EF4-FFF2-40B4-BE49-F238E27FC236}">
                    <a16:creationId xmlns:a16="http://schemas.microsoft.com/office/drawing/2014/main" id="{46D7E668-B23C-C1DC-3806-BFC539F19CF4}"/>
                  </a:ext>
                </a:extLst>
              </p:cNvPr>
              <p:cNvGrpSpPr/>
              <p:nvPr/>
            </p:nvGrpSpPr>
            <p:grpSpPr>
              <a:xfrm>
                <a:off x="2107096" y="4660800"/>
                <a:ext cx="432000" cy="432000"/>
                <a:chOff x="4280452" y="6162261"/>
                <a:chExt cx="432000" cy="432000"/>
              </a:xfrm>
            </p:grpSpPr>
            <p:sp>
              <p:nvSpPr>
                <p:cNvPr id="66" name="Oval 65">
                  <a:extLst>
                    <a:ext uri="{FF2B5EF4-FFF2-40B4-BE49-F238E27FC236}">
                      <a16:creationId xmlns:a16="http://schemas.microsoft.com/office/drawing/2014/main" id="{D1BA30E9-161F-871F-7286-27CB5F0CAFC4}"/>
                    </a:ext>
                  </a:extLst>
                </p:cNvPr>
                <p:cNvSpPr/>
                <p:nvPr/>
              </p:nvSpPr>
              <p:spPr>
                <a:xfrm>
                  <a:off x="4280452" y="6162261"/>
                  <a:ext cx="432000" cy="432000"/>
                </a:xfrm>
                <a:prstGeom prst="ellipse">
                  <a:avLst/>
                </a:prstGeom>
                <a:no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67" name="Oval 66">
                  <a:extLst>
                    <a:ext uri="{FF2B5EF4-FFF2-40B4-BE49-F238E27FC236}">
                      <a16:creationId xmlns:a16="http://schemas.microsoft.com/office/drawing/2014/main" id="{FE9D68AF-2276-1B0B-8478-49601AE375DB}"/>
                    </a:ext>
                  </a:extLst>
                </p:cNvPr>
                <p:cNvSpPr/>
                <p:nvPr/>
              </p:nvSpPr>
              <p:spPr>
                <a:xfrm>
                  <a:off x="4370452" y="6252261"/>
                  <a:ext cx="252000" cy="252000"/>
                </a:xfrm>
                <a:prstGeom prst="ellipse">
                  <a:avLst/>
                </a:prstGeom>
                <a:solidFill>
                  <a:schemeClr val="tx2">
                    <a:lumMod val="40000"/>
                    <a:lumOff val="60000"/>
                  </a:schemeClr>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65" name="Straight Connector 64">
                <a:extLst>
                  <a:ext uri="{FF2B5EF4-FFF2-40B4-BE49-F238E27FC236}">
                    <a16:creationId xmlns:a16="http://schemas.microsoft.com/office/drawing/2014/main" id="{FFE662D6-C7DB-A108-2B6F-ED1D98E453CE}"/>
                  </a:ext>
                </a:extLst>
              </p:cNvPr>
              <p:cNvCxnSpPr>
                <a:cxnSpLocks/>
                <a:stCxn id="66" idx="0"/>
              </p:cNvCxnSpPr>
              <p:nvPr/>
            </p:nvCxnSpPr>
            <p:spPr>
              <a:xfrm flipV="1">
                <a:off x="2323096" y="4373217"/>
                <a:ext cx="0" cy="287583"/>
              </a:xfrm>
              <a:prstGeom prst="line">
                <a:avLst/>
              </a:prstGeom>
              <a:ln w="31750">
                <a:solidFill>
                  <a:schemeClr val="tx2">
                    <a:lumMod val="40000"/>
                    <a:lumOff val="6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D9C7EF06-6ACC-ABF5-8E45-44F47C47DAF1}"/>
                </a:ext>
              </a:extLst>
            </p:cNvPr>
            <p:cNvSpPr txBox="1"/>
            <p:nvPr/>
          </p:nvSpPr>
          <p:spPr>
            <a:xfrm>
              <a:off x="12954363" y="7175899"/>
              <a:ext cx="3680570" cy="736805"/>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E64C8">
                      <a:lumMod val="40000"/>
                      <a:lumOff val="60000"/>
                    </a:srgbClr>
                  </a:solidFill>
                  <a:effectLst/>
                  <a:uLnTx/>
                  <a:uFillTx/>
                  <a:latin typeface="Arial"/>
                  <a:ea typeface="+mn-ea"/>
                  <a:cs typeface="+mn-cs"/>
                </a:rPr>
                <a:t>Jan. 2024 </a:t>
              </a:r>
              <a:r>
                <a:rPr kumimoji="0" lang="en-GB" sz="1200" b="0" i="0" u="none" strike="noStrike" kern="1200" cap="none" spc="0" normalizeH="0" baseline="0" noProof="0" dirty="0">
                  <a:ln>
                    <a:noFill/>
                  </a:ln>
                  <a:solidFill>
                    <a:srgbClr val="F2E5FF"/>
                  </a:solidFill>
                  <a:effectLst/>
                  <a:uLnTx/>
                  <a:uFillTx/>
                  <a:latin typeface="Arial"/>
                  <a:ea typeface="+mn-ea"/>
                  <a:cs typeface="+mn-cs"/>
                </a:rPr>
                <a:t>– European Parliament Resolution of 17 January 2024 on virtual worlds  - opportunities, risks and policy implications for the single market </a:t>
              </a:r>
            </a:p>
          </p:txBody>
        </p:sp>
        <p:grpSp>
          <p:nvGrpSpPr>
            <p:cNvPr id="53" name="Group 52">
              <a:extLst>
                <a:ext uri="{FF2B5EF4-FFF2-40B4-BE49-F238E27FC236}">
                  <a16:creationId xmlns:a16="http://schemas.microsoft.com/office/drawing/2014/main" id="{7EAB86AC-D209-C1E5-C6AD-4CCAF9C47E65}"/>
                </a:ext>
              </a:extLst>
            </p:cNvPr>
            <p:cNvGrpSpPr/>
            <p:nvPr/>
          </p:nvGrpSpPr>
          <p:grpSpPr>
            <a:xfrm>
              <a:off x="1147194" y="6391748"/>
              <a:ext cx="432000" cy="432000"/>
              <a:chOff x="4280452" y="6162261"/>
              <a:chExt cx="432000" cy="432000"/>
            </a:xfrm>
          </p:grpSpPr>
          <p:sp>
            <p:nvSpPr>
              <p:cNvPr id="62" name="Oval 61">
                <a:extLst>
                  <a:ext uri="{FF2B5EF4-FFF2-40B4-BE49-F238E27FC236}">
                    <a16:creationId xmlns:a16="http://schemas.microsoft.com/office/drawing/2014/main" id="{3E9F1217-CFF6-8728-9586-5CD13C18EA3E}"/>
                  </a:ext>
                </a:extLst>
              </p:cNvPr>
              <p:cNvSpPr/>
              <p:nvPr/>
            </p:nvSpPr>
            <p:spPr>
              <a:xfrm>
                <a:off x="4280452" y="6162261"/>
                <a:ext cx="432000" cy="432000"/>
              </a:xfrm>
              <a:prstGeom prst="ellipse">
                <a:avLst/>
              </a:prstGeom>
              <a:noFill/>
              <a:ln w="31750">
                <a:solidFill>
                  <a:srgbClr val="A893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63" name="Oval 62">
                <a:extLst>
                  <a:ext uri="{FF2B5EF4-FFF2-40B4-BE49-F238E27FC236}">
                    <a16:creationId xmlns:a16="http://schemas.microsoft.com/office/drawing/2014/main" id="{E2E17EC2-C4DF-2848-836E-BD7F5EC0BB46}"/>
                  </a:ext>
                </a:extLst>
              </p:cNvPr>
              <p:cNvSpPr/>
              <p:nvPr/>
            </p:nvSpPr>
            <p:spPr>
              <a:xfrm>
                <a:off x="4370452" y="6252261"/>
                <a:ext cx="252000" cy="252000"/>
              </a:xfrm>
              <a:prstGeom prst="ellipse">
                <a:avLst/>
              </a:prstGeom>
              <a:solidFill>
                <a:srgbClr val="A893D9"/>
              </a:solidFill>
              <a:ln w="31750">
                <a:solidFill>
                  <a:srgbClr val="A893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sp>
          <p:nvSpPr>
            <p:cNvPr id="54" name="TextBox 53">
              <a:extLst>
                <a:ext uri="{FF2B5EF4-FFF2-40B4-BE49-F238E27FC236}">
                  <a16:creationId xmlns:a16="http://schemas.microsoft.com/office/drawing/2014/main" id="{AFB196EF-55E4-0DE7-5AD2-2DD1E981D1A9}"/>
                </a:ext>
              </a:extLst>
            </p:cNvPr>
            <p:cNvSpPr txBox="1"/>
            <p:nvPr/>
          </p:nvSpPr>
          <p:spPr>
            <a:xfrm>
              <a:off x="452521" y="5911079"/>
              <a:ext cx="2397337" cy="515206"/>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2E5FF"/>
                  </a:solidFill>
                  <a:effectLst/>
                  <a:uLnTx/>
                  <a:uFillTx/>
                  <a:latin typeface="Arial"/>
                  <a:ea typeface="+mn-ea"/>
                  <a:cs typeface="+mn-cs"/>
                </a:rPr>
                <a:t>Oct. 2021 </a:t>
              </a:r>
              <a:r>
                <a:rPr kumimoji="0" lang="en-GB" sz="1200" b="0" i="0" u="none" strike="noStrike" kern="1200" cap="none" spc="0" normalizeH="0" baseline="0" noProof="0" dirty="0">
                  <a:ln>
                    <a:noFill/>
                  </a:ln>
                  <a:solidFill>
                    <a:srgbClr val="F2E5FF"/>
                  </a:solidFill>
                  <a:effectLst/>
                  <a:uLnTx/>
                  <a:uFillTx/>
                  <a:latin typeface="Arial"/>
                  <a:ea typeface="+mn-ea"/>
                  <a:cs typeface="+mn-cs"/>
                </a:rPr>
                <a:t>– Meta Founder’s Letter</a:t>
              </a:r>
            </a:p>
          </p:txBody>
        </p:sp>
        <p:grpSp>
          <p:nvGrpSpPr>
            <p:cNvPr id="55" name="Group 54">
              <a:extLst>
                <a:ext uri="{FF2B5EF4-FFF2-40B4-BE49-F238E27FC236}">
                  <a16:creationId xmlns:a16="http://schemas.microsoft.com/office/drawing/2014/main" id="{281DD821-14B5-72A9-4035-E4D29A6A393F}"/>
                </a:ext>
              </a:extLst>
            </p:cNvPr>
            <p:cNvGrpSpPr/>
            <p:nvPr/>
          </p:nvGrpSpPr>
          <p:grpSpPr>
            <a:xfrm>
              <a:off x="15071308" y="6410778"/>
              <a:ext cx="432000" cy="432000"/>
              <a:chOff x="3792772" y="6162261"/>
              <a:chExt cx="432000" cy="432000"/>
            </a:xfrm>
          </p:grpSpPr>
          <p:sp>
            <p:nvSpPr>
              <p:cNvPr id="60" name="Oval 59">
                <a:extLst>
                  <a:ext uri="{FF2B5EF4-FFF2-40B4-BE49-F238E27FC236}">
                    <a16:creationId xmlns:a16="http://schemas.microsoft.com/office/drawing/2014/main" id="{5289F21B-5F22-7329-7FBE-BF2D19AB2801}"/>
                  </a:ext>
                </a:extLst>
              </p:cNvPr>
              <p:cNvSpPr/>
              <p:nvPr/>
            </p:nvSpPr>
            <p:spPr>
              <a:xfrm>
                <a:off x="3792772" y="6162261"/>
                <a:ext cx="432000" cy="432000"/>
              </a:xfrm>
              <a:prstGeom prst="ellipse">
                <a:avLst/>
              </a:prstGeom>
              <a:noFill/>
              <a:ln w="31750">
                <a:solidFill>
                  <a:srgbClr val="A893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61" name="Oval 60">
                <a:extLst>
                  <a:ext uri="{FF2B5EF4-FFF2-40B4-BE49-F238E27FC236}">
                    <a16:creationId xmlns:a16="http://schemas.microsoft.com/office/drawing/2014/main" id="{136DB8B6-0926-6A0F-649B-02DD7471BD20}"/>
                  </a:ext>
                </a:extLst>
              </p:cNvPr>
              <p:cNvSpPr/>
              <p:nvPr/>
            </p:nvSpPr>
            <p:spPr>
              <a:xfrm>
                <a:off x="3882772" y="6252261"/>
                <a:ext cx="252000" cy="252000"/>
              </a:xfrm>
              <a:prstGeom prst="ellipse">
                <a:avLst/>
              </a:prstGeom>
              <a:solidFill>
                <a:srgbClr val="A893D9"/>
              </a:solidFill>
              <a:ln w="31750">
                <a:solidFill>
                  <a:srgbClr val="A893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grpSp>
        <p:sp>
          <p:nvSpPr>
            <p:cNvPr id="56" name="TextBox 55">
              <a:extLst>
                <a:ext uri="{FF2B5EF4-FFF2-40B4-BE49-F238E27FC236}">
                  <a16:creationId xmlns:a16="http://schemas.microsoft.com/office/drawing/2014/main" id="{72613C41-A616-68F8-7A98-36842109A05B}"/>
                </a:ext>
              </a:extLst>
            </p:cNvPr>
            <p:cNvSpPr txBox="1"/>
            <p:nvPr/>
          </p:nvSpPr>
          <p:spPr>
            <a:xfrm>
              <a:off x="14596178" y="5838430"/>
              <a:ext cx="1333215" cy="515206"/>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F2E5FF"/>
                  </a:solidFill>
                  <a:effectLst/>
                  <a:uLnTx/>
                  <a:uFillTx/>
                  <a:latin typeface="Arial"/>
                  <a:ea typeface="+mn-ea"/>
                  <a:cs typeface="+mn-cs"/>
                </a:rPr>
                <a:t>Febr</a:t>
              </a:r>
              <a:r>
                <a:rPr kumimoji="0" lang="en-GB" sz="1200" b="1" i="0" u="none" strike="noStrike" kern="1200" cap="none" spc="0" normalizeH="0" baseline="0" noProof="0" dirty="0">
                  <a:ln>
                    <a:noFill/>
                  </a:ln>
                  <a:solidFill>
                    <a:srgbClr val="F2E5FF"/>
                  </a:solidFill>
                  <a:effectLst/>
                  <a:uLnTx/>
                  <a:uFillTx/>
                  <a:latin typeface="Arial"/>
                  <a:ea typeface="+mn-ea"/>
                  <a:cs typeface="+mn-cs"/>
                </a:rPr>
                <a:t>. 2024 </a:t>
              </a:r>
              <a:r>
                <a:rPr kumimoji="0" lang="en-GB" sz="1200" b="0" i="0" u="none" strike="noStrike" kern="1200" cap="none" spc="0" normalizeH="0" baseline="0" noProof="0" dirty="0">
                  <a:ln>
                    <a:noFill/>
                  </a:ln>
                  <a:solidFill>
                    <a:srgbClr val="F2E5FF"/>
                  </a:solidFill>
                  <a:effectLst/>
                  <a:uLnTx/>
                  <a:uFillTx/>
                  <a:latin typeface="Arial"/>
                  <a:ea typeface="+mn-ea"/>
                  <a:cs typeface="+mn-cs"/>
                </a:rPr>
                <a:t>– Apple Vision Pro</a:t>
              </a:r>
            </a:p>
          </p:txBody>
        </p:sp>
        <p:sp>
          <p:nvSpPr>
            <p:cNvPr id="57" name="TextBox 56">
              <a:extLst>
                <a:ext uri="{FF2B5EF4-FFF2-40B4-BE49-F238E27FC236}">
                  <a16:creationId xmlns:a16="http://schemas.microsoft.com/office/drawing/2014/main" id="{62A81E7A-A308-FCD1-AE99-068615B95020}"/>
                </a:ext>
              </a:extLst>
            </p:cNvPr>
            <p:cNvSpPr txBox="1"/>
            <p:nvPr/>
          </p:nvSpPr>
          <p:spPr>
            <a:xfrm>
              <a:off x="2405882" y="6347717"/>
              <a:ext cx="702994" cy="276807"/>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F2E5FF"/>
                  </a:solidFill>
                  <a:effectLst/>
                  <a:uLnTx/>
                  <a:uFillTx/>
                  <a:latin typeface="Arial"/>
                  <a:ea typeface="+mn-ea"/>
                  <a:cs typeface="+mn-cs"/>
                </a:rPr>
                <a:t>2022</a:t>
              </a:r>
            </a:p>
          </p:txBody>
        </p:sp>
        <p:sp>
          <p:nvSpPr>
            <p:cNvPr id="58" name="TextBox 57">
              <a:extLst>
                <a:ext uri="{FF2B5EF4-FFF2-40B4-BE49-F238E27FC236}">
                  <a16:creationId xmlns:a16="http://schemas.microsoft.com/office/drawing/2014/main" id="{E57257EA-3082-C4DE-A361-4A4FD58F42E1}"/>
                </a:ext>
              </a:extLst>
            </p:cNvPr>
            <p:cNvSpPr txBox="1"/>
            <p:nvPr/>
          </p:nvSpPr>
          <p:spPr>
            <a:xfrm>
              <a:off x="8322848" y="6327105"/>
              <a:ext cx="702994" cy="276807"/>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F2E5FF"/>
                  </a:solidFill>
                  <a:effectLst/>
                  <a:uLnTx/>
                  <a:uFillTx/>
                  <a:latin typeface="Arial"/>
                  <a:ea typeface="+mn-ea"/>
                  <a:cs typeface="+mn-cs"/>
                </a:rPr>
                <a:t>2023</a:t>
              </a:r>
            </a:p>
          </p:txBody>
        </p:sp>
        <p:sp>
          <p:nvSpPr>
            <p:cNvPr id="59" name="TextBox 58">
              <a:extLst>
                <a:ext uri="{FF2B5EF4-FFF2-40B4-BE49-F238E27FC236}">
                  <a16:creationId xmlns:a16="http://schemas.microsoft.com/office/drawing/2014/main" id="{1E1468F6-773E-91FA-839F-1D130097DA30}"/>
                </a:ext>
              </a:extLst>
            </p:cNvPr>
            <p:cNvSpPr txBox="1"/>
            <p:nvPr/>
          </p:nvSpPr>
          <p:spPr>
            <a:xfrm>
              <a:off x="13815462" y="6361914"/>
              <a:ext cx="702994" cy="276807"/>
            </a:xfrm>
            <a:prstGeom prst="rect">
              <a:avLst/>
            </a:prstGeom>
            <a:noFill/>
          </p:spPr>
          <p:txBody>
            <a:bodyPr wrap="square" rtlCol="0">
              <a:spAutoFit/>
            </a:bodyPr>
            <a:lstStyle/>
            <a:p>
              <a:pPr marL="0" marR="0" lvl="0" indent="0" algn="l" defTabSz="1300368" rtl="0" eaLnBrk="1" fontAlgn="auto" latinLnBrk="0" hangingPunct="1">
                <a:lnSpc>
                  <a:spcPct val="12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F2E5FF"/>
                  </a:solidFill>
                  <a:effectLst/>
                  <a:uLnTx/>
                  <a:uFillTx/>
                  <a:latin typeface="Arial"/>
                  <a:ea typeface="+mn-ea"/>
                  <a:cs typeface="+mn-cs"/>
                </a:rPr>
                <a:t>2024</a:t>
              </a:r>
            </a:p>
          </p:txBody>
        </p:sp>
        <p:sp>
          <p:nvSpPr>
            <p:cNvPr id="2" name="Oval 1">
              <a:extLst>
                <a:ext uri="{FF2B5EF4-FFF2-40B4-BE49-F238E27FC236}">
                  <a16:creationId xmlns:a16="http://schemas.microsoft.com/office/drawing/2014/main" id="{BAC0F1ED-B954-C9A9-E8D5-C5F8CEF452F6}"/>
                </a:ext>
              </a:extLst>
            </p:cNvPr>
            <p:cNvSpPr/>
            <p:nvPr/>
          </p:nvSpPr>
          <p:spPr>
            <a:xfrm>
              <a:off x="15792632" y="6409207"/>
              <a:ext cx="432000" cy="432000"/>
            </a:xfrm>
            <a:prstGeom prst="ellipse">
              <a:avLst/>
            </a:prstGeom>
            <a:no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3" name="Oval 2">
              <a:extLst>
                <a:ext uri="{FF2B5EF4-FFF2-40B4-BE49-F238E27FC236}">
                  <a16:creationId xmlns:a16="http://schemas.microsoft.com/office/drawing/2014/main" id="{BCB12126-B979-DE54-2580-8B4618476373}"/>
                </a:ext>
              </a:extLst>
            </p:cNvPr>
            <p:cNvSpPr/>
            <p:nvPr/>
          </p:nvSpPr>
          <p:spPr>
            <a:xfrm>
              <a:off x="15882632" y="6499207"/>
              <a:ext cx="252000" cy="252000"/>
            </a:xfrm>
            <a:prstGeom prst="ellipse">
              <a:avLst/>
            </a:prstGeom>
            <a:solidFill>
              <a:schemeClr val="tx2">
                <a:lumMod val="40000"/>
                <a:lumOff val="60000"/>
              </a:schemeClr>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GB" sz="256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77FF3BF0-5889-AFC8-A7CA-8561BDDF4B94}"/>
                </a:ext>
              </a:extLst>
            </p:cNvPr>
            <p:cNvSpPr txBox="1"/>
            <p:nvPr/>
          </p:nvSpPr>
          <p:spPr>
            <a:xfrm>
              <a:off x="13416566" y="4372289"/>
              <a:ext cx="3680570" cy="1401602"/>
            </a:xfrm>
            <a:prstGeom prst="rect">
              <a:avLst/>
            </a:prstGeom>
            <a:noFill/>
          </p:spPr>
          <p:txBody>
            <a:bodyPr wrap="square" rtlCol="0">
              <a:spAutoFit/>
            </a:bodyPr>
            <a:lstStyle>
              <a:defPPr>
                <a:defRPr lang="en-US"/>
              </a:defPPr>
              <a:lvl1pPr marR="0" lvl="0" indent="0" algn="just" fontAlgn="auto">
                <a:lnSpc>
                  <a:spcPct val="120000"/>
                </a:lnSpc>
                <a:spcBef>
                  <a:spcPts val="0"/>
                </a:spcBef>
                <a:spcAft>
                  <a:spcPts val="0"/>
                </a:spcAft>
                <a:buClrTx/>
                <a:buSzTx/>
                <a:buFontTx/>
                <a:buNone/>
                <a:tabLst/>
                <a:defRPr kumimoji="0" sz="1200" b="1" i="0" u="none" strike="noStrike" cap="none" spc="0" normalizeH="0" baseline="0">
                  <a:ln>
                    <a:noFill/>
                  </a:ln>
                  <a:solidFill>
                    <a:srgbClr val="1E64C8">
                      <a:lumMod val="40000"/>
                      <a:lumOff val="60000"/>
                    </a:srgbClr>
                  </a:solidFill>
                  <a:effectLst/>
                  <a:uLnTx/>
                  <a:uFillTx/>
                  <a:latin typeface="Arial"/>
                </a:defRPr>
              </a:lvl1pPr>
            </a:lstStyle>
            <a:p>
              <a:r>
                <a:rPr lang="en-GB" dirty="0"/>
                <a:t>July 2024 </a:t>
              </a:r>
              <a:r>
                <a:rPr lang="en-GB" b="0" dirty="0">
                  <a:solidFill>
                    <a:srgbClr val="F2E5FF"/>
                  </a:solidFill>
                </a:rPr>
                <a:t>– </a:t>
              </a:r>
              <a:r>
                <a:rPr lang="en-US" b="0" dirty="0">
                  <a:solidFill>
                    <a:srgbClr val="F2E5FF"/>
                  </a:solidFill>
                </a:rPr>
                <a:t>Scientific Foresight Unit (STOA) of the European Parliamentary Research Service (EPRS) (2024). The protection of mental privacy in the area of neuroscience. Societal, legal and ethical challenges [Study]. Brussels: 114.</a:t>
              </a:r>
              <a:endParaRPr lang="en-BE" b="0" dirty="0">
                <a:solidFill>
                  <a:srgbClr val="F2E5FF"/>
                </a:solidFill>
              </a:endParaRPr>
            </a:p>
            <a:p>
              <a:endParaRPr lang="en-GB" dirty="0"/>
            </a:p>
          </p:txBody>
        </p:sp>
        <p:cxnSp>
          <p:nvCxnSpPr>
            <p:cNvPr id="49" name="Straight Connector 48">
              <a:extLst>
                <a:ext uri="{FF2B5EF4-FFF2-40B4-BE49-F238E27FC236}">
                  <a16:creationId xmlns:a16="http://schemas.microsoft.com/office/drawing/2014/main" id="{A42A187A-F741-8A6C-B40F-2EDC1231E692}"/>
                </a:ext>
              </a:extLst>
            </p:cNvPr>
            <p:cNvCxnSpPr>
              <a:cxnSpLocks/>
            </p:cNvCxnSpPr>
            <p:nvPr/>
          </p:nvCxnSpPr>
          <p:spPr>
            <a:xfrm flipV="1">
              <a:off x="16018581" y="5388538"/>
              <a:ext cx="0" cy="1037313"/>
            </a:xfrm>
            <a:prstGeom prst="line">
              <a:avLst/>
            </a:prstGeom>
            <a:no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8518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707" b="0" i="0" u="none" strike="noStrike" kern="1200" cap="none" spc="0" normalizeH="0" baseline="0" noProof="0" smtClean="0">
                <a:ln>
                  <a:noFill/>
                </a:ln>
                <a:solidFill>
                  <a:srgbClr val="F2E5FF"/>
                </a:solidFill>
                <a:effectLst/>
                <a:uLnTx/>
                <a:uFillTx/>
                <a:latin typeface="Arial"/>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2</a:t>
            </a:fld>
            <a:endParaRPr kumimoji="0" lang="nl-BE" sz="1707" b="0" i="0" u="none" strike="noStrike" kern="1200" cap="none" spc="0" normalizeH="0" baseline="0" noProof="0" dirty="0">
              <a:ln>
                <a:noFill/>
              </a:ln>
              <a:solidFill>
                <a:srgbClr val="F2E5FF"/>
              </a:solidFill>
              <a:effectLst/>
              <a:uLnTx/>
              <a:uFillTx/>
              <a:latin typeface="Arial"/>
              <a:ea typeface="+mn-ea"/>
              <a:cs typeface="+mn-cs"/>
            </a:endParaRPr>
          </a:p>
        </p:txBody>
      </p:sp>
      <p:sp>
        <p:nvSpPr>
          <p:cNvPr id="2" name="TextBox 1">
            <a:extLst>
              <a:ext uri="{FF2B5EF4-FFF2-40B4-BE49-F238E27FC236}">
                <a16:creationId xmlns:a16="http://schemas.microsoft.com/office/drawing/2014/main" id="{27F300A3-FE47-F98A-53A6-B8FD0B17AFE4}"/>
              </a:ext>
            </a:extLst>
          </p:cNvPr>
          <p:cNvSpPr txBox="1"/>
          <p:nvPr/>
        </p:nvSpPr>
        <p:spPr>
          <a:xfrm>
            <a:off x="2438400" y="2615819"/>
            <a:ext cx="9845040" cy="897233"/>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2E5FF"/>
                </a:solidFill>
                <a:effectLst/>
                <a:uLnTx/>
                <a:uFillTx/>
                <a:latin typeface="Arial"/>
                <a:ea typeface="+mn-ea"/>
                <a:cs typeface="+mn-cs"/>
              </a:rPr>
              <a:t>PART 1 – </a:t>
            </a:r>
            <a:r>
              <a:rPr lang="en-US" sz="4800" dirty="0">
                <a:solidFill>
                  <a:srgbClr val="F2E5FF"/>
                </a:solidFill>
                <a:latin typeface="Arial"/>
              </a:rPr>
              <a:t>NEUROTECHNOLOGY</a:t>
            </a:r>
            <a:endParaRPr kumimoji="0" lang="en-GB" sz="4000" b="0" i="0" u="none" strike="noStrike" kern="1200" cap="none" spc="0" normalizeH="0" baseline="0" noProof="0" dirty="0">
              <a:ln>
                <a:noFill/>
              </a:ln>
              <a:solidFill>
                <a:srgbClr val="D5ABFF"/>
              </a:solidFill>
              <a:effectLst/>
              <a:uLnTx/>
              <a:uFillTx/>
              <a:latin typeface="Arial"/>
              <a:ea typeface="+mn-ea"/>
              <a:cs typeface="+mn-cs"/>
            </a:endParaRPr>
          </a:p>
        </p:txBody>
      </p:sp>
      <p:cxnSp>
        <p:nvCxnSpPr>
          <p:cNvPr id="3" name="Straight Connector 2">
            <a:extLst>
              <a:ext uri="{FF2B5EF4-FFF2-40B4-BE49-F238E27FC236}">
                <a16:creationId xmlns:a16="http://schemas.microsoft.com/office/drawing/2014/main" id="{6910BF7F-C8FB-B4A9-2A4A-7A0A3AFF95A9}"/>
              </a:ext>
            </a:extLst>
          </p:cNvPr>
          <p:cNvCxnSpPr>
            <a:cxnSpLocks/>
          </p:cNvCxnSpPr>
          <p:nvPr/>
        </p:nvCxnSpPr>
        <p:spPr>
          <a:xfrm>
            <a:off x="1524162" y="2424479"/>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4D9251D-239D-4EB3-892D-5324E68584A8}"/>
              </a:ext>
            </a:extLst>
          </p:cNvPr>
          <p:cNvGrpSpPr/>
          <p:nvPr/>
        </p:nvGrpSpPr>
        <p:grpSpPr>
          <a:xfrm rot="16200000">
            <a:off x="1674439" y="2810436"/>
            <a:ext cx="497410" cy="537026"/>
            <a:chOff x="9268803" y="6937829"/>
            <a:chExt cx="1045792" cy="733083"/>
          </a:xfrm>
        </p:grpSpPr>
        <p:sp>
          <p:nvSpPr>
            <p:cNvPr id="6" name="Isosceles Triangle 5">
              <a:extLst>
                <a:ext uri="{FF2B5EF4-FFF2-40B4-BE49-F238E27FC236}">
                  <a16:creationId xmlns:a16="http://schemas.microsoft.com/office/drawing/2014/main" id="{C72DC6C0-DD30-661E-3D88-AE702DD40CF9}"/>
                </a:ext>
              </a:extLst>
            </p:cNvPr>
            <p:cNvSpPr/>
            <p:nvPr/>
          </p:nvSpPr>
          <p:spPr>
            <a:xfrm flipH="1" flipV="1">
              <a:off x="9268803" y="7088498"/>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BE" sz="2560" b="0" i="0" u="none" strike="noStrike" kern="1200" cap="none" spc="0" normalizeH="0" baseline="0" noProof="0">
                <a:ln>
                  <a:noFill/>
                </a:ln>
                <a:solidFill>
                  <a:prstClr val="black"/>
                </a:solidFill>
                <a:effectLst/>
                <a:uLnTx/>
                <a:uFillTx/>
                <a:latin typeface="Arial"/>
                <a:ea typeface="+mn-ea"/>
                <a:cs typeface="+mn-cs"/>
              </a:endParaRPr>
            </a:p>
          </p:txBody>
        </p:sp>
        <p:sp>
          <p:nvSpPr>
            <p:cNvPr id="7" name="Isosceles Triangle 6">
              <a:extLst>
                <a:ext uri="{FF2B5EF4-FFF2-40B4-BE49-F238E27FC236}">
                  <a16:creationId xmlns:a16="http://schemas.microsoft.com/office/drawing/2014/main" id="{EEF0F3D0-9EE5-3704-76FF-5629D15AD6E4}"/>
                </a:ext>
              </a:extLst>
            </p:cNvPr>
            <p:cNvSpPr/>
            <p:nvPr/>
          </p:nvSpPr>
          <p:spPr>
            <a:xfrm flipH="1" flipV="1">
              <a:off x="9268803" y="6937829"/>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BE" sz="2560" b="0" i="0" u="none" strike="noStrike" kern="1200" cap="none" spc="0" normalizeH="0" baseline="0" noProof="0">
                <a:ln>
                  <a:noFill/>
                </a:ln>
                <a:solidFill>
                  <a:prstClr val="black"/>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3F9630BE-F327-4AA1-4E66-EB987B728C1A}"/>
              </a:ext>
            </a:extLst>
          </p:cNvPr>
          <p:cNvSpPr txBox="1"/>
          <p:nvPr/>
        </p:nvSpPr>
        <p:spPr>
          <a:xfrm>
            <a:off x="2438399" y="3749260"/>
            <a:ext cx="12235544" cy="897233"/>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2E5FF"/>
                </a:solidFill>
                <a:effectLst/>
                <a:uLnTx/>
                <a:uFillTx/>
                <a:latin typeface="Arial"/>
                <a:ea typeface="+mn-ea"/>
                <a:cs typeface="+mn-cs"/>
              </a:rPr>
              <a:t>PART 2 – THE METAVERSE</a:t>
            </a:r>
            <a:endParaRPr kumimoji="0" lang="en-GB" sz="4000" b="0" i="0" u="none" strike="noStrike" kern="1200" cap="none" spc="0" normalizeH="0" baseline="0" noProof="0" dirty="0">
              <a:ln>
                <a:noFill/>
              </a:ln>
              <a:solidFill>
                <a:srgbClr val="D5ABFF"/>
              </a:solidFill>
              <a:effectLst/>
              <a:uLnTx/>
              <a:uFillTx/>
              <a:latin typeface="Arial"/>
              <a:ea typeface="+mn-ea"/>
              <a:cs typeface="+mn-cs"/>
            </a:endParaRPr>
          </a:p>
        </p:txBody>
      </p:sp>
      <p:sp>
        <p:nvSpPr>
          <p:cNvPr id="10" name="TextBox 9">
            <a:extLst>
              <a:ext uri="{FF2B5EF4-FFF2-40B4-BE49-F238E27FC236}">
                <a16:creationId xmlns:a16="http://schemas.microsoft.com/office/drawing/2014/main" id="{88E315D5-B095-682C-E9CF-A92F51FBABF8}"/>
              </a:ext>
            </a:extLst>
          </p:cNvPr>
          <p:cNvSpPr txBox="1"/>
          <p:nvPr/>
        </p:nvSpPr>
        <p:spPr>
          <a:xfrm>
            <a:off x="2438398" y="4876800"/>
            <a:ext cx="13152121" cy="897233"/>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2E5FF"/>
                </a:solidFill>
                <a:effectLst/>
                <a:uLnTx/>
                <a:uFillTx/>
                <a:latin typeface="Arial"/>
                <a:ea typeface="+mn-ea"/>
                <a:cs typeface="+mn-cs"/>
              </a:rPr>
              <a:t>PART 3 – RESEARCH GAPS &amp; OBJECTIVES</a:t>
            </a:r>
            <a:endParaRPr kumimoji="0" lang="en-GB" sz="4000" b="0" i="0" u="none" strike="noStrike" kern="1200" cap="none" spc="0" normalizeH="0" baseline="0" noProof="0" dirty="0">
              <a:ln>
                <a:noFill/>
              </a:ln>
              <a:solidFill>
                <a:srgbClr val="D5AB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061481-C6C3-15F5-A807-D734E3439FD5}"/>
              </a:ext>
            </a:extLst>
          </p:cNvPr>
          <p:cNvGrpSpPr/>
          <p:nvPr/>
        </p:nvGrpSpPr>
        <p:grpSpPr>
          <a:xfrm rot="16200000">
            <a:off x="1674439" y="3958390"/>
            <a:ext cx="497410" cy="537026"/>
            <a:chOff x="9268803" y="6937829"/>
            <a:chExt cx="1045792" cy="733083"/>
          </a:xfrm>
        </p:grpSpPr>
        <p:sp>
          <p:nvSpPr>
            <p:cNvPr id="12" name="Isosceles Triangle 11">
              <a:extLst>
                <a:ext uri="{FF2B5EF4-FFF2-40B4-BE49-F238E27FC236}">
                  <a16:creationId xmlns:a16="http://schemas.microsoft.com/office/drawing/2014/main" id="{DAB75EFB-1944-98FA-53CD-0438C35D3768}"/>
                </a:ext>
              </a:extLst>
            </p:cNvPr>
            <p:cNvSpPr/>
            <p:nvPr/>
          </p:nvSpPr>
          <p:spPr>
            <a:xfrm flipH="1" flipV="1">
              <a:off x="9268803" y="7088498"/>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BE" sz="2560" b="0" i="0" u="none" strike="noStrike" kern="1200" cap="none" spc="0" normalizeH="0" baseline="0" noProof="0">
                <a:ln>
                  <a:noFill/>
                </a:ln>
                <a:solidFill>
                  <a:prstClr val="black"/>
                </a:solidFill>
                <a:effectLst/>
                <a:uLnTx/>
                <a:uFillTx/>
                <a:latin typeface="Arial"/>
                <a:ea typeface="+mn-ea"/>
                <a:cs typeface="+mn-cs"/>
              </a:endParaRPr>
            </a:p>
          </p:txBody>
        </p:sp>
        <p:sp>
          <p:nvSpPr>
            <p:cNvPr id="13" name="Isosceles Triangle 12">
              <a:extLst>
                <a:ext uri="{FF2B5EF4-FFF2-40B4-BE49-F238E27FC236}">
                  <a16:creationId xmlns:a16="http://schemas.microsoft.com/office/drawing/2014/main" id="{C91D9E1B-1FCC-B5F6-DE98-10DC4E1E6A58}"/>
                </a:ext>
              </a:extLst>
            </p:cNvPr>
            <p:cNvSpPr/>
            <p:nvPr/>
          </p:nvSpPr>
          <p:spPr>
            <a:xfrm flipH="1" flipV="1">
              <a:off x="9268803" y="6937829"/>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BE" sz="25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918870F0-E530-FFDC-7145-32E4C7C295BD}"/>
              </a:ext>
            </a:extLst>
          </p:cNvPr>
          <p:cNvGrpSpPr/>
          <p:nvPr/>
        </p:nvGrpSpPr>
        <p:grpSpPr>
          <a:xfrm rot="16200000">
            <a:off x="1674439" y="5093750"/>
            <a:ext cx="497410" cy="537026"/>
            <a:chOff x="9268803" y="6937829"/>
            <a:chExt cx="1045792" cy="733083"/>
          </a:xfrm>
        </p:grpSpPr>
        <p:sp>
          <p:nvSpPr>
            <p:cNvPr id="15" name="Isosceles Triangle 14">
              <a:extLst>
                <a:ext uri="{FF2B5EF4-FFF2-40B4-BE49-F238E27FC236}">
                  <a16:creationId xmlns:a16="http://schemas.microsoft.com/office/drawing/2014/main" id="{4469C781-B77B-CD8A-3C7F-72E2FD77D138}"/>
                </a:ext>
              </a:extLst>
            </p:cNvPr>
            <p:cNvSpPr/>
            <p:nvPr/>
          </p:nvSpPr>
          <p:spPr>
            <a:xfrm flipH="1" flipV="1">
              <a:off x="9268803" y="7088498"/>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BE" sz="2560" b="0" i="0" u="none" strike="noStrike" kern="1200" cap="none" spc="0" normalizeH="0" baseline="0" noProof="0">
                <a:ln>
                  <a:noFill/>
                </a:ln>
                <a:solidFill>
                  <a:prstClr val="black"/>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58A27B78-CED4-23C3-9E8E-99FCB73D5824}"/>
                </a:ext>
              </a:extLst>
            </p:cNvPr>
            <p:cNvSpPr/>
            <p:nvPr/>
          </p:nvSpPr>
          <p:spPr>
            <a:xfrm flipH="1" flipV="1">
              <a:off x="9268803" y="6937829"/>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BE" sz="256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17" name="Straight Connector 16">
            <a:extLst>
              <a:ext uri="{FF2B5EF4-FFF2-40B4-BE49-F238E27FC236}">
                <a16:creationId xmlns:a16="http://schemas.microsoft.com/office/drawing/2014/main" id="{BAAF2894-254E-E47C-0439-2C42F0B03181}"/>
              </a:ext>
            </a:extLst>
          </p:cNvPr>
          <p:cNvCxnSpPr>
            <a:cxnSpLocks/>
          </p:cNvCxnSpPr>
          <p:nvPr/>
        </p:nvCxnSpPr>
        <p:spPr>
          <a:xfrm>
            <a:off x="1560675" y="6060308"/>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BBFEF9F1-1246-A74D-322E-3EE91FE84E93}"/>
              </a:ext>
            </a:extLst>
          </p:cNvPr>
          <p:cNvSpPr>
            <a:spLocks noGrp="1"/>
          </p:cNvSpPr>
          <p:nvPr>
            <p:ph type="title"/>
          </p:nvPr>
        </p:nvSpPr>
        <p:spPr>
          <a:xfrm>
            <a:off x="1560675" y="1499500"/>
            <a:ext cx="13487399" cy="863693"/>
          </a:xfrm>
        </p:spPr>
        <p:txBody>
          <a:bodyPr/>
          <a:lstStyle/>
          <a:p>
            <a:r>
              <a:rPr lang="en-US" u="none" dirty="0">
                <a:solidFill>
                  <a:srgbClr val="F2E5FF"/>
                </a:solidFill>
                <a:uFill>
                  <a:solidFill>
                    <a:srgbClr val="F2E5FF"/>
                  </a:solidFill>
                </a:uFill>
              </a:rPr>
              <a:t>AGENDA</a:t>
            </a:r>
            <a:endParaRPr lang="en-BE" u="none" dirty="0">
              <a:solidFill>
                <a:srgbClr val="F2E5FF"/>
              </a:solidFill>
              <a:uFill>
                <a:solidFill>
                  <a:srgbClr val="F2E5FF"/>
                </a:solidFill>
              </a:uFill>
            </a:endParaRPr>
          </a:p>
        </p:txBody>
      </p:sp>
      <p:sp>
        <p:nvSpPr>
          <p:cNvPr id="19" name="TextBox 18">
            <a:extLst>
              <a:ext uri="{FF2B5EF4-FFF2-40B4-BE49-F238E27FC236}">
                <a16:creationId xmlns:a16="http://schemas.microsoft.com/office/drawing/2014/main" id="{00DDD982-4E94-062A-D123-FA1AB671F65B}"/>
              </a:ext>
            </a:extLst>
          </p:cNvPr>
          <p:cNvSpPr txBox="1"/>
          <p:nvPr/>
        </p:nvSpPr>
        <p:spPr>
          <a:xfrm>
            <a:off x="1629989" y="6099208"/>
            <a:ext cx="8418285" cy="494751"/>
          </a:xfrm>
          <a:prstGeom prst="rect">
            <a:avLst/>
          </a:prstGeom>
          <a:noFill/>
        </p:spPr>
        <p:txBody>
          <a:bodyPr wrap="square" rtlCol="0">
            <a:spAutoFit/>
          </a:bodyPr>
          <a:lstStyle/>
          <a:p>
            <a:pPr marL="0" marR="0" lvl="0" indent="0" algn="just" defTabSz="1300368" rtl="0" eaLnBrk="1" fontAlgn="auto" latinLnBrk="0" hangingPunct="1">
              <a:lnSpc>
                <a:spcPct val="12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D5ABFF"/>
                </a:solidFill>
                <a:effectLst/>
                <a:uLnTx/>
                <a:uFillTx/>
                <a:latin typeface="Arial"/>
                <a:ea typeface="+mn-ea"/>
                <a:cs typeface="+mn-cs"/>
              </a:rPr>
              <a:t>Select to continue</a:t>
            </a:r>
            <a:endParaRPr kumimoji="0" lang="en-GB" sz="1800" b="0" i="1" u="none" strike="noStrike" kern="1200" cap="none" spc="0" normalizeH="0" baseline="0" noProof="0" dirty="0">
              <a:ln>
                <a:noFill/>
              </a:ln>
              <a:solidFill>
                <a:srgbClr val="D5ABFF"/>
              </a:solidFill>
              <a:effectLst/>
              <a:uLnTx/>
              <a:uFillTx/>
              <a:latin typeface="Arial"/>
              <a:ea typeface="+mn-ea"/>
              <a:cs typeface="+mn-cs"/>
            </a:endParaRPr>
          </a:p>
        </p:txBody>
      </p:sp>
    </p:spTree>
    <p:extLst>
      <p:ext uri="{BB962C8B-B14F-4D97-AF65-F5344CB8AC3E}">
        <p14:creationId xmlns:p14="http://schemas.microsoft.com/office/powerpoint/2010/main" val="107167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FC612752-DF3E-6190-75E1-C8F4AC1E820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AD07357-AA7D-343E-9266-92298954B58F}"/>
              </a:ext>
            </a:extLst>
          </p:cNvPr>
          <p:cNvSpPr txBox="1"/>
          <p:nvPr/>
        </p:nvSpPr>
        <p:spPr>
          <a:xfrm>
            <a:off x="681031" y="3892630"/>
            <a:ext cx="7235687" cy="2653868"/>
          </a:xfrm>
          <a:prstGeom prst="rect">
            <a:avLst/>
          </a:prstGeom>
          <a:noFill/>
        </p:spPr>
        <p:txBody>
          <a:bodyPr wrap="square" rtlCol="0">
            <a:spAutoFit/>
          </a:bodyPr>
          <a:lstStyle>
            <a:defPPr>
              <a:defRPr lang="en-US"/>
            </a:defPPr>
            <a:lvl1pPr algn="just">
              <a:lnSpc>
                <a:spcPct val="120000"/>
              </a:lnSpc>
              <a:defRPr sz="1400" i="0">
                <a:solidFill>
                  <a:srgbClr val="1E64C8"/>
                </a:solidFill>
                <a:effectLst/>
              </a:defRPr>
            </a:lvl1pPr>
          </a:lstStyle>
          <a:p>
            <a:r>
              <a:rPr lang="en-GB" b="1" dirty="0">
                <a:solidFill>
                  <a:srgbClr val="F2E5FF"/>
                </a:solidFill>
              </a:rPr>
              <a:t>EUROPEAN COMMISSION</a:t>
            </a:r>
          </a:p>
          <a:p>
            <a:r>
              <a:rPr lang="en-GB" dirty="0">
                <a:solidFill>
                  <a:srgbClr val="DDFFFF"/>
                </a:solidFill>
              </a:rPr>
              <a:t>The EU has a robust, future-oriented legislative framework that already applies to several aspects of the development of virtual worlds and Web 4.0.</a:t>
            </a:r>
          </a:p>
          <a:p>
            <a:r>
              <a:rPr lang="en-GB" dirty="0">
                <a:solidFill>
                  <a:srgbClr val="DDFFFF"/>
                </a:solidFill>
              </a:rPr>
              <a:t>In relation to the protection and enforcement of the rights of individuals and companies operating in virtual worlds, </a:t>
            </a:r>
            <a:r>
              <a:rPr lang="en-GB" u="sng" dirty="0">
                <a:solidFill>
                  <a:srgbClr val="DDFFFF"/>
                </a:solidFill>
              </a:rPr>
              <a:t>the Digital Services Act (DSA) and the Digital Markets Act (DMA) introduce a comprehensive system of accountability and obligations for online platforms</a:t>
            </a:r>
            <a:r>
              <a:rPr lang="en-GB" dirty="0">
                <a:solidFill>
                  <a:srgbClr val="DDFFFF"/>
                </a:solidFill>
              </a:rPr>
              <a:t>. The Data Governance Act and Data Act establish horizontal rules for </a:t>
            </a:r>
            <a:r>
              <a:rPr lang="en-GB" dirty="0" err="1">
                <a:solidFill>
                  <a:srgbClr val="DDFFFF"/>
                </a:solidFill>
              </a:rPr>
              <a:t>datasharing</a:t>
            </a:r>
            <a:r>
              <a:rPr lang="en-GB" dirty="0">
                <a:solidFill>
                  <a:srgbClr val="DDFFFF"/>
                </a:solidFill>
              </a:rPr>
              <a:t> and give users control over the data generated by their connected devices. The proposed AI Act will tackle risks emerging from artificial intelligence (AI) and will promote innovation in trustworthy AI. </a:t>
            </a:r>
          </a:p>
        </p:txBody>
      </p:sp>
      <p:sp>
        <p:nvSpPr>
          <p:cNvPr id="4" name="Slide Number Placeholder 3">
            <a:extLst>
              <a:ext uri="{FF2B5EF4-FFF2-40B4-BE49-F238E27FC236}">
                <a16:creationId xmlns:a16="http://schemas.microsoft.com/office/drawing/2014/main" id="{B8A77349-7B81-60A2-3940-DF12C90B250A}"/>
              </a:ext>
            </a:extLst>
          </p:cNvPr>
          <p:cNvSpPr>
            <a:spLocks noGrp="1"/>
          </p:cNvSpPr>
          <p:nvPr>
            <p:ph type="sldNum" sz="quarter" idx="12"/>
          </p:nvPr>
        </p:nvSpPr>
        <p:spPr/>
        <p:txBody>
          <a:bodyPr/>
          <a:lstStyle/>
          <a:p>
            <a:fld id="{7AE184E0-0BD4-4705-A12B-9B71DDE63301}" type="slidenum">
              <a:rPr lang="nl-BE" noProof="0" smtClean="0"/>
              <a:t>20</a:t>
            </a:fld>
            <a:endParaRPr lang="nl-BE" noProof="0" dirty="0"/>
          </a:p>
        </p:txBody>
      </p:sp>
      <p:grpSp>
        <p:nvGrpSpPr>
          <p:cNvPr id="20" name="Group 19">
            <a:extLst>
              <a:ext uri="{FF2B5EF4-FFF2-40B4-BE49-F238E27FC236}">
                <a16:creationId xmlns:a16="http://schemas.microsoft.com/office/drawing/2014/main" id="{27C7FD9C-96F8-EFE6-D9DA-5B09F78367D7}"/>
              </a:ext>
            </a:extLst>
          </p:cNvPr>
          <p:cNvGrpSpPr/>
          <p:nvPr/>
        </p:nvGrpSpPr>
        <p:grpSpPr>
          <a:xfrm>
            <a:off x="391226" y="426305"/>
            <a:ext cx="1994396" cy="1833417"/>
            <a:chOff x="2729345" y="2299854"/>
            <a:chExt cx="4710546" cy="5278582"/>
          </a:xfrm>
        </p:grpSpPr>
        <p:sp>
          <p:nvSpPr>
            <p:cNvPr id="21" name="Isosceles Triangle 20">
              <a:extLst>
                <a:ext uri="{FF2B5EF4-FFF2-40B4-BE49-F238E27FC236}">
                  <a16:creationId xmlns:a16="http://schemas.microsoft.com/office/drawing/2014/main" id="{4A4EE3B6-D41F-E30E-A3D7-5F43F48063B5}"/>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155A8D59-5C82-C40E-BE7A-B048B2B24D27}"/>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28" name="Title 1">
            <a:extLst>
              <a:ext uri="{FF2B5EF4-FFF2-40B4-BE49-F238E27FC236}">
                <a16:creationId xmlns:a16="http://schemas.microsoft.com/office/drawing/2014/main" id="{537052CC-D338-DC67-F054-166BB3F1E16D}"/>
              </a:ext>
            </a:extLst>
          </p:cNvPr>
          <p:cNvSpPr>
            <a:spLocks noGrp="1"/>
          </p:cNvSpPr>
          <p:nvPr>
            <p:ph type="title"/>
          </p:nvPr>
        </p:nvSpPr>
        <p:spPr>
          <a:xfrm>
            <a:off x="3048000" y="252000"/>
            <a:ext cx="13487399" cy="863693"/>
          </a:xfrm>
        </p:spPr>
        <p:txBody>
          <a:bodyPr/>
          <a:lstStyle/>
          <a:p>
            <a:pPr marL="0" marR="0" lvl="0" indent="0" algn="l" defTabSz="1300368" rtl="0" eaLnBrk="1" fontAlgn="auto" latinLnBrk="0" hangingPunct="1">
              <a:lnSpc>
                <a:spcPct val="100000"/>
              </a:lnSpc>
              <a:spcBef>
                <a:spcPts val="0"/>
              </a:spcBef>
              <a:spcAft>
                <a:spcPts val="400"/>
              </a:spcAft>
              <a:buClrTx/>
              <a:buSzTx/>
              <a:buFontTx/>
              <a:buNone/>
              <a:tabLst/>
              <a:defRPr/>
            </a:pPr>
            <a:r>
              <a:rPr kumimoji="0" lang="en-US" sz="5000" b="0" i="0" strike="noStrike" kern="1200" spc="0" normalizeH="0" noProof="0" dirty="0">
                <a:ln>
                  <a:noFill/>
                </a:ln>
                <a:solidFill>
                  <a:srgbClr val="F2E5FF"/>
                </a:solidFill>
                <a:effectLst/>
                <a:uLnTx/>
                <a:uFillTx/>
                <a:latin typeface="Arial"/>
                <a:ea typeface="+mn-ea"/>
                <a:cs typeface="+mn-cs"/>
              </a:rPr>
              <a:t>4| EU Digital Regulatory Framework</a:t>
            </a:r>
          </a:p>
        </p:txBody>
      </p:sp>
      <p:sp>
        <p:nvSpPr>
          <p:cNvPr id="26" name="TextBox 25">
            <a:extLst>
              <a:ext uri="{FF2B5EF4-FFF2-40B4-BE49-F238E27FC236}">
                <a16:creationId xmlns:a16="http://schemas.microsoft.com/office/drawing/2014/main" id="{6CA7E7C3-32AA-0326-133D-6252E8AA29E5}"/>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3</a:t>
            </a:r>
            <a:endParaRPr lang="en-BE" sz="3200" dirty="0">
              <a:solidFill>
                <a:srgbClr val="F2E5FF"/>
              </a:solidFill>
            </a:endParaRPr>
          </a:p>
        </p:txBody>
      </p:sp>
      <p:sp>
        <p:nvSpPr>
          <p:cNvPr id="6" name="TextBox 5">
            <a:extLst>
              <a:ext uri="{FF2B5EF4-FFF2-40B4-BE49-F238E27FC236}">
                <a16:creationId xmlns:a16="http://schemas.microsoft.com/office/drawing/2014/main" id="{BE90D209-75AF-621A-3D8D-53CB13A27D32}"/>
              </a:ext>
            </a:extLst>
          </p:cNvPr>
          <p:cNvSpPr txBox="1"/>
          <p:nvPr/>
        </p:nvSpPr>
        <p:spPr>
          <a:xfrm>
            <a:off x="9448801" y="1854824"/>
            <a:ext cx="7235687" cy="3170933"/>
          </a:xfrm>
          <a:prstGeom prst="rect">
            <a:avLst/>
          </a:prstGeom>
          <a:noFill/>
        </p:spPr>
        <p:txBody>
          <a:bodyPr wrap="square" rtlCol="0">
            <a:spAutoFit/>
          </a:bodyPr>
          <a:lstStyle>
            <a:defPPr>
              <a:defRPr lang="en-US"/>
            </a:defPPr>
            <a:lvl1pPr algn="just">
              <a:lnSpc>
                <a:spcPct val="120000"/>
              </a:lnSpc>
              <a:defRPr sz="1400" i="0">
                <a:solidFill>
                  <a:srgbClr val="1E64C8"/>
                </a:solidFill>
                <a:effectLst/>
              </a:defRPr>
            </a:lvl1pPr>
          </a:lstStyle>
          <a:p>
            <a:r>
              <a:rPr lang="en-GB" b="1" dirty="0">
                <a:solidFill>
                  <a:srgbClr val="F2E5FF"/>
                </a:solidFill>
              </a:rPr>
              <a:t>EUROPEAN COUNCIL (2022)</a:t>
            </a:r>
          </a:p>
          <a:p>
            <a:r>
              <a:rPr lang="en-GB" u="sng" dirty="0">
                <a:solidFill>
                  <a:srgbClr val="D5ABFF"/>
                </a:solidFill>
              </a:rPr>
              <a:t>It is unclear if the current EU toolbox is fit for the challenge of responding to the new realities brought forward by the Metaverse. </a:t>
            </a:r>
            <a:r>
              <a:rPr lang="en-GB" dirty="0">
                <a:solidFill>
                  <a:srgbClr val="D5ABFF"/>
                </a:solidFill>
              </a:rPr>
              <a:t>According to Vice-President Margrethe Vestager, the Commission does not want to add provisions for the "metaverse" in the ongoing negotiations on the "Digital Markets Act" (DMA) and "Digital Services Act" (DSA). Although the DMA deals with aspects of competition law, Vestager announced that at this stage, there would only be a process of monitoring "There will be a marketplace where someone may have a dominant position," (...) "Things are happening that we need to be able to follow." She told Politico in January 2022 that: "We're trying to figure out how to ask the right questions" to the companies. </a:t>
            </a:r>
            <a:r>
              <a:rPr lang="en-GB" u="sng" dirty="0">
                <a:solidFill>
                  <a:srgbClr val="D5ABFF"/>
                </a:solidFill>
              </a:rPr>
              <a:t>It would be useful to assess if current legislation (privacy, competition, broadband-related issues...) or future legislation such as the Al Act could apply to the Metaverse</a:t>
            </a:r>
            <a:r>
              <a:rPr lang="en-GB" dirty="0">
                <a:solidFill>
                  <a:srgbClr val="D5ABFF"/>
                </a:solidFill>
              </a:rPr>
              <a:t>.</a:t>
            </a:r>
          </a:p>
        </p:txBody>
      </p:sp>
      <p:sp>
        <p:nvSpPr>
          <p:cNvPr id="7" name="TextBox 6">
            <a:extLst>
              <a:ext uri="{FF2B5EF4-FFF2-40B4-BE49-F238E27FC236}">
                <a16:creationId xmlns:a16="http://schemas.microsoft.com/office/drawing/2014/main" id="{6971B566-1DDF-79F3-BC79-DD0872C5D2CF}"/>
              </a:ext>
            </a:extLst>
          </p:cNvPr>
          <p:cNvSpPr txBox="1"/>
          <p:nvPr/>
        </p:nvSpPr>
        <p:spPr>
          <a:xfrm>
            <a:off x="9448800" y="5239117"/>
            <a:ext cx="7086599" cy="2653868"/>
          </a:xfrm>
          <a:prstGeom prst="rect">
            <a:avLst/>
          </a:prstGeom>
          <a:noFill/>
        </p:spPr>
        <p:txBody>
          <a:bodyPr wrap="square" rtlCol="0">
            <a:spAutoFit/>
          </a:bodyPr>
          <a:lstStyle>
            <a:defPPr>
              <a:defRPr lang="en-US"/>
            </a:defPPr>
            <a:lvl1pPr algn="just">
              <a:lnSpc>
                <a:spcPct val="120000"/>
              </a:lnSpc>
              <a:defRPr sz="1400" i="0">
                <a:solidFill>
                  <a:srgbClr val="9933FF"/>
                </a:solidFill>
                <a:effectLst/>
              </a:defRPr>
            </a:lvl1pPr>
          </a:lstStyle>
          <a:p>
            <a:r>
              <a:rPr lang="en-GB" b="1" dirty="0">
                <a:solidFill>
                  <a:srgbClr val="F2E5FF"/>
                </a:solidFill>
              </a:rPr>
              <a:t>EUROPEAN PARLIAMENT (2022)</a:t>
            </a:r>
          </a:p>
          <a:p>
            <a:r>
              <a:rPr lang="en-GB" u="sng" dirty="0">
                <a:solidFill>
                  <a:srgbClr val="9EC0F0"/>
                </a:solidFill>
              </a:rPr>
              <a:t>The question as to whether the EU content moderation rules currently being amended would apply to illegal or harmful metaverse content is unsettled. </a:t>
            </a:r>
            <a:r>
              <a:rPr lang="en-GB" dirty="0">
                <a:solidFill>
                  <a:srgbClr val="9EC0F0"/>
                </a:solidFill>
              </a:rPr>
              <a:t>Some argue that it is likely that the digital services act (DSA) will apply to numerous developers and businesses operating in a metaverse and that the draft artificial intelligence act (AI act) may regulate the use of biometrics as well as the implementation of subliminal, manipulative or exploitative techniques in a metaverse environment. The need to further amend EU law to keep users safe online cannot be ruled out, while the topic of virtual reality is not specifically addressed in the DSA, in the draft AI act, or under the forthcoming liability framework for emerging digital technologies. (…).</a:t>
            </a:r>
          </a:p>
        </p:txBody>
      </p:sp>
      <p:grpSp>
        <p:nvGrpSpPr>
          <p:cNvPr id="50" name="Group 49">
            <a:extLst>
              <a:ext uri="{FF2B5EF4-FFF2-40B4-BE49-F238E27FC236}">
                <a16:creationId xmlns:a16="http://schemas.microsoft.com/office/drawing/2014/main" id="{76A062F5-3573-8C30-D097-A2DCBAFDBD07}"/>
              </a:ext>
            </a:extLst>
          </p:cNvPr>
          <p:cNvGrpSpPr/>
          <p:nvPr/>
        </p:nvGrpSpPr>
        <p:grpSpPr>
          <a:xfrm rot="16200000">
            <a:off x="8315011" y="4734582"/>
            <a:ext cx="735496" cy="582350"/>
            <a:chOff x="5446643" y="3074504"/>
            <a:chExt cx="735496" cy="582350"/>
          </a:xfrm>
        </p:grpSpPr>
        <p:sp>
          <p:nvSpPr>
            <p:cNvPr id="51" name="Isosceles Triangle 50">
              <a:extLst>
                <a:ext uri="{FF2B5EF4-FFF2-40B4-BE49-F238E27FC236}">
                  <a16:creationId xmlns:a16="http://schemas.microsoft.com/office/drawing/2014/main" id="{679EE2DC-C07D-1CD0-027F-B6D1706976CD}"/>
                </a:ext>
              </a:extLst>
            </p:cNvPr>
            <p:cNvSpPr/>
            <p:nvPr/>
          </p:nvSpPr>
          <p:spPr>
            <a:xfrm>
              <a:off x="5446643" y="3074504"/>
              <a:ext cx="569844" cy="337433"/>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6" name="Isosceles Triangle 75">
              <a:extLst>
                <a:ext uri="{FF2B5EF4-FFF2-40B4-BE49-F238E27FC236}">
                  <a16:creationId xmlns:a16="http://schemas.microsoft.com/office/drawing/2014/main" id="{B9286B18-ACBD-662D-E449-83FDB12CB9F2}"/>
                </a:ext>
              </a:extLst>
            </p:cNvPr>
            <p:cNvSpPr/>
            <p:nvPr/>
          </p:nvSpPr>
          <p:spPr>
            <a:xfrm flipV="1">
              <a:off x="5612295" y="3319421"/>
              <a:ext cx="569844" cy="337433"/>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grpSp>
    </p:spTree>
    <p:extLst>
      <p:ext uri="{BB962C8B-B14F-4D97-AF65-F5344CB8AC3E}">
        <p14:creationId xmlns:p14="http://schemas.microsoft.com/office/powerpoint/2010/main" val="90958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21</a:t>
            </a:fld>
            <a:endParaRPr lang="nl-BE" noProof="0" dirty="0"/>
          </a:p>
        </p:txBody>
      </p:sp>
      <p:sp>
        <p:nvSpPr>
          <p:cNvPr id="9" name="Google Shape;503;p53">
            <a:extLst>
              <a:ext uri="{FF2B5EF4-FFF2-40B4-BE49-F238E27FC236}">
                <a16:creationId xmlns:a16="http://schemas.microsoft.com/office/drawing/2014/main" id="{15615AA6-F1AF-5711-D887-41B822FB7F84}"/>
              </a:ext>
            </a:extLst>
          </p:cNvPr>
          <p:cNvSpPr txBox="1">
            <a:spLocks noGrp="1"/>
          </p:cNvSpPr>
          <p:nvPr>
            <p:ph type="title"/>
          </p:nvPr>
        </p:nvSpPr>
        <p:spPr>
          <a:xfrm>
            <a:off x="1440943" y="3348078"/>
            <a:ext cx="14529813" cy="2327564"/>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US" sz="3500" i="1" u="none" dirty="0">
                <a:solidFill>
                  <a:srgbClr val="F2E5FF"/>
                </a:solidFill>
              </a:rPr>
              <a:t>To what extent does the current EU Digital Regulatory Framework* adequately address the challenges posed by neuroreading and neuromanipulation through direct-to-consumer neurotechnology devices in the metaverse?</a:t>
            </a:r>
            <a:endParaRPr lang="en-US" sz="3500" b="0" i="1" u="none" dirty="0">
              <a:solidFill>
                <a:srgbClr val="F2E5FF"/>
              </a:solidFill>
              <a:latin typeface="Abril Fatface"/>
              <a:ea typeface="Abril Fatface"/>
              <a:cs typeface="Abril Fatface"/>
              <a:sym typeface="Abril Fatface"/>
            </a:endParaRPr>
          </a:p>
        </p:txBody>
      </p:sp>
      <p:cxnSp>
        <p:nvCxnSpPr>
          <p:cNvPr id="11" name="Straight Connector 10">
            <a:extLst>
              <a:ext uri="{FF2B5EF4-FFF2-40B4-BE49-F238E27FC236}">
                <a16:creationId xmlns:a16="http://schemas.microsoft.com/office/drawing/2014/main" id="{77ECAF8A-3B08-C55E-A7F7-60D65340A1BF}"/>
              </a:ext>
            </a:extLst>
          </p:cNvPr>
          <p:cNvCxnSpPr>
            <a:cxnSpLocks/>
          </p:cNvCxnSpPr>
          <p:nvPr/>
        </p:nvCxnSpPr>
        <p:spPr>
          <a:xfrm>
            <a:off x="1524162" y="6217823"/>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678289-8A07-31E5-0ED4-FCE463C5D2C8}"/>
              </a:ext>
            </a:extLst>
          </p:cNvPr>
          <p:cNvCxnSpPr>
            <a:cxnSpLocks/>
          </p:cNvCxnSpPr>
          <p:nvPr/>
        </p:nvCxnSpPr>
        <p:spPr>
          <a:xfrm>
            <a:off x="1468906" y="2629496"/>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FE1867A-DA8A-9DA3-CDBF-91AC99B2EB17}"/>
              </a:ext>
            </a:extLst>
          </p:cNvPr>
          <p:cNvGrpSpPr/>
          <p:nvPr/>
        </p:nvGrpSpPr>
        <p:grpSpPr>
          <a:xfrm>
            <a:off x="11106726" y="3565957"/>
            <a:ext cx="5939992" cy="5902035"/>
            <a:chOff x="2729345" y="2299854"/>
            <a:chExt cx="4710546" cy="5278582"/>
          </a:xfrm>
        </p:grpSpPr>
        <p:sp>
          <p:nvSpPr>
            <p:cNvPr id="21" name="Isosceles Triangle 20">
              <a:extLst>
                <a:ext uri="{FF2B5EF4-FFF2-40B4-BE49-F238E27FC236}">
                  <a16:creationId xmlns:a16="http://schemas.microsoft.com/office/drawing/2014/main" id="{6476CECE-43ED-A7F1-2FD1-F9E97F9B1290}"/>
                </a:ext>
              </a:extLst>
            </p:cNvPr>
            <p:cNvSpPr/>
            <p:nvPr/>
          </p:nvSpPr>
          <p:spPr>
            <a:xfrm>
              <a:off x="2729345" y="2299854"/>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8B2DC23D-6247-28D4-5DED-73FC8565A4F5}"/>
                </a:ext>
              </a:extLst>
            </p:cNvPr>
            <p:cNvSpPr/>
            <p:nvPr/>
          </p:nvSpPr>
          <p:spPr>
            <a:xfrm>
              <a:off x="2729345" y="3269672"/>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2" name="TextBox 1">
            <a:extLst>
              <a:ext uri="{FF2B5EF4-FFF2-40B4-BE49-F238E27FC236}">
                <a16:creationId xmlns:a16="http://schemas.microsoft.com/office/drawing/2014/main" id="{F31364C5-6DC2-A3B4-F93A-A4AAE16A8FA0}"/>
              </a:ext>
            </a:extLst>
          </p:cNvPr>
          <p:cNvSpPr txBox="1"/>
          <p:nvPr/>
        </p:nvSpPr>
        <p:spPr>
          <a:xfrm>
            <a:off x="2547018" y="8790884"/>
            <a:ext cx="13965382" cy="677108"/>
          </a:xfrm>
          <a:prstGeom prst="rect">
            <a:avLst/>
          </a:prstGeom>
          <a:noFill/>
          <a:ln w="28575">
            <a:noFill/>
          </a:ln>
        </p:spPr>
        <p:txBody>
          <a:bodyPr wrap="square">
            <a:spAutoFit/>
          </a:bodyPr>
          <a:lstStyle>
            <a:defPPr>
              <a:defRPr lang="en-US"/>
            </a:defPPr>
            <a:lvl1pPr algn="just">
              <a:defRPr sz="1600" i="1">
                <a:solidFill>
                  <a:schemeClr val="tx2"/>
                </a:solidFill>
              </a:defRPr>
            </a:lvl1pPr>
          </a:lstStyle>
          <a:p>
            <a:r>
              <a:rPr lang="en-GB" sz="2000" b="1" dirty="0">
                <a:solidFill>
                  <a:srgbClr val="F2E5FF"/>
                </a:solidFill>
              </a:rPr>
              <a:t>*EU Digital Regulatory Framework </a:t>
            </a:r>
            <a:r>
              <a:rPr lang="en-GB" sz="1800" dirty="0">
                <a:solidFill>
                  <a:srgbClr val="F2E5FF"/>
                </a:solidFill>
              </a:rPr>
              <a:t>= Data Governance Act, Digital Services Act, AI Act, and  “EU Data Protection Law” (General Data Protection Regulation, Law Enforcement Directive &amp; e-Privacy Directive)</a:t>
            </a:r>
            <a:endParaRPr lang="en-GB" sz="2000" dirty="0">
              <a:solidFill>
                <a:srgbClr val="F2E5FF"/>
              </a:solidFill>
            </a:endParaRPr>
          </a:p>
        </p:txBody>
      </p:sp>
      <p:graphicFrame>
        <p:nvGraphicFramePr>
          <p:cNvPr id="3" name="Table 2">
            <a:extLst>
              <a:ext uri="{FF2B5EF4-FFF2-40B4-BE49-F238E27FC236}">
                <a16:creationId xmlns:a16="http://schemas.microsoft.com/office/drawing/2014/main" id="{21C23D0E-5180-978A-77B4-3C968444C060}"/>
              </a:ext>
            </a:extLst>
          </p:cNvPr>
          <p:cNvGraphicFramePr>
            <a:graphicFrameLocks noGrp="1"/>
          </p:cNvGraphicFramePr>
          <p:nvPr>
            <p:extLst>
              <p:ext uri="{D42A27DB-BD31-4B8C-83A1-F6EECF244321}">
                <p14:modId xmlns:p14="http://schemas.microsoft.com/office/powerpoint/2010/main" val="2160699176"/>
              </p:ext>
            </p:extLst>
          </p:nvPr>
        </p:nvGraphicFramePr>
        <p:xfrm>
          <a:off x="3576880" y="7026865"/>
          <a:ext cx="12768021" cy="1371600"/>
        </p:xfrm>
        <a:graphic>
          <a:graphicData uri="http://schemas.openxmlformats.org/drawingml/2006/table">
            <a:tbl>
              <a:tblPr firstRow="1" bandRow="1">
                <a:tableStyleId>{5940675A-B579-460E-94D1-54222C63F5DA}</a:tableStyleId>
              </a:tblPr>
              <a:tblGrid>
                <a:gridCol w="2214982">
                  <a:extLst>
                    <a:ext uri="{9D8B030D-6E8A-4147-A177-3AD203B41FA5}">
                      <a16:colId xmlns:a16="http://schemas.microsoft.com/office/drawing/2014/main" val="888498793"/>
                    </a:ext>
                  </a:extLst>
                </a:gridCol>
                <a:gridCol w="305748">
                  <a:extLst>
                    <a:ext uri="{9D8B030D-6E8A-4147-A177-3AD203B41FA5}">
                      <a16:colId xmlns:a16="http://schemas.microsoft.com/office/drawing/2014/main" val="3085811676"/>
                    </a:ext>
                  </a:extLst>
                </a:gridCol>
                <a:gridCol w="10247291">
                  <a:extLst>
                    <a:ext uri="{9D8B030D-6E8A-4147-A177-3AD203B41FA5}">
                      <a16:colId xmlns:a16="http://schemas.microsoft.com/office/drawing/2014/main" val="3438024527"/>
                    </a:ext>
                  </a:extLst>
                </a:gridCol>
              </a:tblGrid>
              <a:tr h="370840">
                <a:tc>
                  <a:txBody>
                    <a:bodyPr/>
                    <a:lstStyle/>
                    <a:p>
                      <a:pPr algn="r"/>
                      <a:r>
                        <a:rPr lang="en-US" sz="2400" b="1" u="none" strike="noStrike" kern="1200" baseline="0" dirty="0">
                          <a:solidFill>
                            <a:srgbClr val="D5ABFF"/>
                          </a:solidFill>
                        </a:rPr>
                        <a:t>LEVEL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400" b="0" u="none" strike="noStrike" kern="1200" baseline="0" dirty="0">
                        <a:solidFill>
                          <a:srgbClr val="F2E5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u="none" strike="noStrike" kern="1200" baseline="0" dirty="0">
                          <a:solidFill>
                            <a:srgbClr val="F2E5FF"/>
                          </a:solidFill>
                        </a:rPr>
                        <a:t>The concept &amp; delineation of neural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7675166"/>
                  </a:ext>
                </a:extLst>
              </a:tr>
              <a:tr h="370840">
                <a:tc>
                  <a:txBody>
                    <a:bodyPr/>
                    <a:lstStyle/>
                    <a:p>
                      <a:pPr algn="r"/>
                      <a:r>
                        <a:rPr lang="en-US" sz="2400" b="1" dirty="0">
                          <a:solidFill>
                            <a:srgbClr val="D5ABFF"/>
                          </a:solidFill>
                        </a:rPr>
                        <a:t>LEVEL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400" b="0" dirty="0">
                        <a:solidFill>
                          <a:srgbClr val="F2E5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dirty="0">
                          <a:solidFill>
                            <a:srgbClr val="F2E5FF"/>
                          </a:solidFill>
                        </a:rPr>
                        <a:t>Neuroreading &amp; -processing in the metaverse </a:t>
                      </a:r>
                      <a:r>
                        <a:rPr lang="en-US" sz="2400" b="0" i="1" dirty="0">
                          <a:solidFill>
                            <a:srgbClr val="F2E5FF"/>
                          </a:solidFill>
                        </a:rPr>
                        <a:t>(incl. use cases)</a:t>
                      </a:r>
                      <a:endParaRPr lang="en-US" sz="2400" b="1" i="1" dirty="0">
                        <a:solidFill>
                          <a:srgbClr val="D5AB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0553220"/>
                  </a:ext>
                </a:extLst>
              </a:tr>
              <a:tr h="370840">
                <a:tc>
                  <a:txBody>
                    <a:bodyPr/>
                    <a:lstStyle/>
                    <a:p>
                      <a:pPr algn="r"/>
                      <a:r>
                        <a:rPr lang="en-US" sz="2400" b="1" dirty="0">
                          <a:solidFill>
                            <a:srgbClr val="D5ABFF"/>
                          </a:solidFill>
                        </a:rPr>
                        <a:t>LEVEL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400" b="0" dirty="0">
                        <a:solidFill>
                          <a:srgbClr val="F2E5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0" dirty="0">
                          <a:solidFill>
                            <a:srgbClr val="F2E5FF"/>
                          </a:solidFill>
                        </a:rPr>
                        <a:t>Neuromanipulation in the metaverse </a:t>
                      </a:r>
                      <a:r>
                        <a:rPr lang="en-US" sz="2400" b="0" i="1" dirty="0">
                          <a:solidFill>
                            <a:srgbClr val="F2E5FF"/>
                          </a:solidFill>
                        </a:rPr>
                        <a:t>(incl. use cases)</a:t>
                      </a:r>
                      <a:endParaRPr lang="en-US" sz="2400" b="0" dirty="0">
                        <a:solidFill>
                          <a:srgbClr val="F2E5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3875875"/>
                  </a:ext>
                </a:extLst>
              </a:tr>
            </a:tbl>
          </a:graphicData>
        </a:graphic>
      </p:graphicFrame>
      <p:sp>
        <p:nvSpPr>
          <p:cNvPr id="5" name="Google Shape;1147;p77">
            <a:extLst>
              <a:ext uri="{FF2B5EF4-FFF2-40B4-BE49-F238E27FC236}">
                <a16:creationId xmlns:a16="http://schemas.microsoft.com/office/drawing/2014/main" id="{95F9DA71-FE1A-8B04-0151-769BC94BAA4F}"/>
              </a:ext>
            </a:extLst>
          </p:cNvPr>
          <p:cNvSpPr/>
          <p:nvPr/>
        </p:nvSpPr>
        <p:spPr>
          <a:xfrm>
            <a:off x="4237487" y="7120299"/>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47;p77">
            <a:extLst>
              <a:ext uri="{FF2B5EF4-FFF2-40B4-BE49-F238E27FC236}">
                <a16:creationId xmlns:a16="http://schemas.microsoft.com/office/drawing/2014/main" id="{23A7BCA9-CBED-6128-A535-5EF3D85061F6}"/>
              </a:ext>
            </a:extLst>
          </p:cNvPr>
          <p:cNvSpPr/>
          <p:nvPr/>
        </p:nvSpPr>
        <p:spPr>
          <a:xfrm>
            <a:off x="4237487" y="7565907"/>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7;p77">
            <a:extLst>
              <a:ext uri="{FF2B5EF4-FFF2-40B4-BE49-F238E27FC236}">
                <a16:creationId xmlns:a16="http://schemas.microsoft.com/office/drawing/2014/main" id="{D2A698B8-1050-983C-D312-327A80CC373A}"/>
              </a:ext>
            </a:extLst>
          </p:cNvPr>
          <p:cNvSpPr/>
          <p:nvPr/>
        </p:nvSpPr>
        <p:spPr>
          <a:xfrm>
            <a:off x="4237487" y="8011515"/>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Isosceles Triangle 7">
            <a:extLst>
              <a:ext uri="{FF2B5EF4-FFF2-40B4-BE49-F238E27FC236}">
                <a16:creationId xmlns:a16="http://schemas.microsoft.com/office/drawing/2014/main" id="{6003E2F3-BE69-4FF7-2F9C-ED8C3CDB2078}"/>
              </a:ext>
            </a:extLst>
          </p:cNvPr>
          <p:cNvSpPr/>
          <p:nvPr/>
        </p:nvSpPr>
        <p:spPr>
          <a:xfrm flipV="1">
            <a:off x="8459565" y="6588471"/>
            <a:ext cx="492567" cy="230412"/>
          </a:xfrm>
          <a:prstGeom prst="triangl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spTree>
    <p:extLst>
      <p:ext uri="{BB962C8B-B14F-4D97-AF65-F5344CB8AC3E}">
        <p14:creationId xmlns:p14="http://schemas.microsoft.com/office/powerpoint/2010/main" val="350842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a:extLst>
            <a:ext uri="{FF2B5EF4-FFF2-40B4-BE49-F238E27FC236}">
              <a16:creationId xmlns:a16="http://schemas.microsoft.com/office/drawing/2014/main" id="{F5038E35-56CA-C6FC-C9D8-6288513E9652}"/>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C1F5789-8202-13A0-90C7-9A58FF984D54}"/>
              </a:ext>
            </a:extLst>
          </p:cNvPr>
          <p:cNvGraphicFramePr>
            <a:graphicFrameLocks noGrp="1"/>
          </p:cNvGraphicFramePr>
          <p:nvPr>
            <p:extLst>
              <p:ext uri="{D42A27DB-BD31-4B8C-83A1-F6EECF244321}">
                <p14:modId xmlns:p14="http://schemas.microsoft.com/office/powerpoint/2010/main" val="2020211342"/>
              </p:ext>
            </p:extLst>
          </p:nvPr>
        </p:nvGraphicFramePr>
        <p:xfrm>
          <a:off x="533400" y="1315381"/>
          <a:ext cx="16139160" cy="6705600"/>
        </p:xfrm>
        <a:graphic>
          <a:graphicData uri="http://schemas.openxmlformats.org/drawingml/2006/table">
            <a:tbl>
              <a:tblPr firstRow="1" bandRow="1">
                <a:tableStyleId>{2D5ABB26-0587-4C30-8999-92F81FD0307C}</a:tableStyleId>
              </a:tblPr>
              <a:tblGrid>
                <a:gridCol w="245394">
                  <a:extLst>
                    <a:ext uri="{9D8B030D-6E8A-4147-A177-3AD203B41FA5}">
                      <a16:colId xmlns:a16="http://schemas.microsoft.com/office/drawing/2014/main" val="3648710190"/>
                    </a:ext>
                  </a:extLst>
                </a:gridCol>
                <a:gridCol w="4624262">
                  <a:extLst>
                    <a:ext uri="{9D8B030D-6E8A-4147-A177-3AD203B41FA5}">
                      <a16:colId xmlns:a16="http://schemas.microsoft.com/office/drawing/2014/main" val="3457158586"/>
                    </a:ext>
                  </a:extLst>
                </a:gridCol>
                <a:gridCol w="5005908">
                  <a:extLst>
                    <a:ext uri="{9D8B030D-6E8A-4147-A177-3AD203B41FA5}">
                      <a16:colId xmlns:a16="http://schemas.microsoft.com/office/drawing/2014/main" val="2186776409"/>
                    </a:ext>
                  </a:extLst>
                </a:gridCol>
                <a:gridCol w="6263596">
                  <a:extLst>
                    <a:ext uri="{9D8B030D-6E8A-4147-A177-3AD203B41FA5}">
                      <a16:colId xmlns:a16="http://schemas.microsoft.com/office/drawing/2014/main" val="2171532267"/>
                    </a:ext>
                  </a:extLst>
                </a:gridCol>
              </a:tblGrid>
              <a:tr h="370840">
                <a:tc gridSpan="2">
                  <a:txBody>
                    <a:bodyPr/>
                    <a:lstStyle/>
                    <a:p>
                      <a:pPr algn="ctr"/>
                      <a:r>
                        <a:rPr lang="en-US" sz="1800" b="1" dirty="0">
                          <a:solidFill>
                            <a:srgbClr val="D5ABFF"/>
                          </a:solidFill>
                        </a:rPr>
                        <a:t>WP</a:t>
                      </a:r>
                    </a:p>
                    <a:p>
                      <a:pPr algn="ctr"/>
                      <a:endParaRPr lang="en-BE" sz="1800" b="1" dirty="0">
                        <a:solidFill>
                          <a:srgbClr val="D5ABFF"/>
                        </a:solidFill>
                      </a:endParaRPr>
                    </a:p>
                  </a:txBody>
                  <a:tcPr/>
                </a:tc>
                <a:tc hMerge="1">
                  <a:txBody>
                    <a:bodyPr/>
                    <a:lstStyle/>
                    <a:p>
                      <a:endParaRPr dirty="0"/>
                    </a:p>
                  </a:txBody>
                  <a:tcPr/>
                </a:tc>
                <a:tc>
                  <a:txBody>
                    <a:bodyPr/>
                    <a:lstStyle/>
                    <a:p>
                      <a:pPr algn="ctr"/>
                      <a:r>
                        <a:rPr lang="en-US" sz="1800" b="1" cap="all" baseline="0" dirty="0">
                          <a:solidFill>
                            <a:srgbClr val="D5ABFF"/>
                          </a:solidFill>
                        </a:rPr>
                        <a:t>Research GAP addressed</a:t>
                      </a:r>
                      <a:endParaRPr lang="en-BE" sz="1800" b="1" cap="all" baseline="0" dirty="0">
                        <a:solidFill>
                          <a:srgbClr val="D5ABFF"/>
                        </a:solidFill>
                      </a:endParaRPr>
                    </a:p>
                  </a:txBody>
                  <a:tcPr/>
                </a:tc>
                <a:tc>
                  <a:txBody>
                    <a:bodyPr/>
                    <a:lstStyle/>
                    <a:p>
                      <a:pPr algn="ctr"/>
                      <a:r>
                        <a:rPr lang="en-US" sz="1800" b="1" cap="all" baseline="0" dirty="0">
                          <a:solidFill>
                            <a:srgbClr val="D5ABFF"/>
                          </a:solidFill>
                        </a:rPr>
                        <a:t>Output</a:t>
                      </a:r>
                      <a:endParaRPr lang="en-BE" sz="1800" b="1" cap="all" baseline="0" dirty="0">
                        <a:solidFill>
                          <a:srgbClr val="D5ABFF"/>
                        </a:solidFill>
                      </a:endParaRPr>
                    </a:p>
                  </a:txBody>
                  <a:tcPr/>
                </a:tc>
                <a:extLst>
                  <a:ext uri="{0D108BD9-81ED-4DB2-BD59-A6C34878D82A}">
                    <a16:rowId xmlns:a16="http://schemas.microsoft.com/office/drawing/2014/main" val="1988993497"/>
                  </a:ext>
                </a:extLst>
              </a:tr>
              <a:tr h="370840">
                <a:tc>
                  <a:txBody>
                    <a:bodyPr/>
                    <a:lstStyle/>
                    <a:p>
                      <a:r>
                        <a:rPr lang="en-US" sz="1600" dirty="0">
                          <a:solidFill>
                            <a:srgbClr val="F2E5FF"/>
                          </a:solidFill>
                        </a:rPr>
                        <a:t>1</a:t>
                      </a:r>
                      <a:endParaRPr lang="en-BE" sz="1600" dirty="0">
                        <a:solidFill>
                          <a:srgbClr val="F2E5FF"/>
                        </a:solidFill>
                      </a:endParaRPr>
                    </a:p>
                  </a:txBody>
                  <a:tcPr/>
                </a:tc>
                <a:tc>
                  <a:txBody>
                    <a:bodyPr/>
                    <a:lstStyle/>
                    <a:p>
                      <a:r>
                        <a:rPr lang="en-US" sz="1600" b="1" dirty="0">
                          <a:solidFill>
                            <a:srgbClr val="F2E5FF"/>
                          </a:solidFill>
                        </a:rPr>
                        <a:t>The concept &amp; delineation of neural data</a:t>
                      </a:r>
                      <a:endParaRPr lang="en-BE" sz="1600" b="1" dirty="0">
                        <a:solidFill>
                          <a:srgbClr val="F2E5FF"/>
                        </a:solidFill>
                      </a:endParaRPr>
                    </a:p>
                  </a:txBody>
                  <a:tcPr/>
                </a:tc>
                <a:tc>
                  <a:txBody>
                    <a:bodyPr/>
                    <a:lstStyle/>
                    <a:p>
                      <a:r>
                        <a:rPr lang="en-US" sz="1600" b="1" dirty="0">
                          <a:solidFill>
                            <a:srgbClr val="9EC0F0"/>
                          </a:solidFill>
                        </a:rPr>
                        <a:t>[GAP 2] </a:t>
                      </a:r>
                      <a:r>
                        <a:rPr lang="en-US" sz="1600" dirty="0">
                          <a:solidFill>
                            <a:srgbClr val="F2E5FF"/>
                          </a:solidFill>
                        </a:rPr>
                        <a:t>No clear delineation of neural data.</a:t>
                      </a:r>
                      <a:endParaRPr lang="en-BE" sz="1600" dirty="0">
                        <a:solidFill>
                          <a:srgbClr val="F2E5FF"/>
                        </a:solidFill>
                      </a:endParaRPr>
                    </a:p>
                  </a:txBody>
                  <a:tcPr/>
                </a:tc>
                <a:tc>
                  <a:txBody>
                    <a:bodyPr/>
                    <a:lstStyle/>
                    <a:p>
                      <a:pPr marL="285750" indent="-285750" algn="just">
                        <a:buFontTx/>
                        <a:buChar char="-"/>
                      </a:pPr>
                      <a:r>
                        <a:rPr lang="en-US" sz="1600" dirty="0">
                          <a:solidFill>
                            <a:srgbClr val="F2E5FF"/>
                          </a:solidFill>
                        </a:rPr>
                        <a:t>Comprehensive regulatory definition of neural data</a:t>
                      </a:r>
                    </a:p>
                    <a:p>
                      <a:pPr marL="285750" indent="-285750" algn="just">
                        <a:buFontTx/>
                        <a:buChar char="-"/>
                      </a:pPr>
                      <a:r>
                        <a:rPr lang="en-US" sz="1600" dirty="0">
                          <a:solidFill>
                            <a:srgbClr val="F2E5FF"/>
                          </a:solidFill>
                        </a:rPr>
                        <a:t>Delineation of biometric data, in itself and in relation to neural data</a:t>
                      </a:r>
                    </a:p>
                    <a:p>
                      <a:pPr marL="285750" indent="-285750" algn="just">
                        <a:buFontTx/>
                        <a:buChar char="-"/>
                      </a:pPr>
                      <a:r>
                        <a:rPr lang="en-US" sz="1600" dirty="0" err="1">
                          <a:solidFill>
                            <a:srgbClr val="F2E5FF"/>
                          </a:solidFill>
                        </a:rPr>
                        <a:t>Categorisation</a:t>
                      </a:r>
                      <a:r>
                        <a:rPr lang="en-US" sz="1600" dirty="0">
                          <a:solidFill>
                            <a:srgbClr val="F2E5FF"/>
                          </a:solidFill>
                        </a:rPr>
                        <a:t> of neural versus non-neural data</a:t>
                      </a:r>
                    </a:p>
                    <a:p>
                      <a:pPr marL="285750" indent="-285750" algn="just">
                        <a:buFontTx/>
                        <a:buChar char="-"/>
                      </a:pPr>
                      <a:r>
                        <a:rPr lang="en-US" sz="1600" dirty="0">
                          <a:solidFill>
                            <a:srgbClr val="F2E5FF"/>
                          </a:solidFill>
                        </a:rPr>
                        <a:t>'</a:t>
                      </a:r>
                      <a:r>
                        <a:rPr lang="en-US" sz="1600" dirty="0" err="1">
                          <a:solidFill>
                            <a:srgbClr val="F2E5FF"/>
                          </a:solidFill>
                        </a:rPr>
                        <a:t>Categorisation</a:t>
                      </a:r>
                      <a:r>
                        <a:rPr lang="en-US" sz="1600" dirty="0">
                          <a:solidFill>
                            <a:srgbClr val="F2E5FF"/>
                          </a:solidFill>
                        </a:rPr>
                        <a:t> of neural under EU Data Protection Law</a:t>
                      </a:r>
                    </a:p>
                    <a:p>
                      <a:pPr marL="285750" indent="-285750" algn="just">
                        <a:buFontTx/>
                        <a:buChar char="-"/>
                      </a:pPr>
                      <a:endParaRPr lang="en-BE" sz="1600" dirty="0">
                        <a:solidFill>
                          <a:srgbClr val="F2E5FF"/>
                        </a:solidFill>
                      </a:endParaRPr>
                    </a:p>
                  </a:txBody>
                  <a:tcPr/>
                </a:tc>
                <a:extLst>
                  <a:ext uri="{0D108BD9-81ED-4DB2-BD59-A6C34878D82A}">
                    <a16:rowId xmlns:a16="http://schemas.microsoft.com/office/drawing/2014/main" val="2125339780"/>
                  </a:ext>
                </a:extLst>
              </a:tr>
              <a:tr h="370840">
                <a:tc rowSpan="2">
                  <a:txBody>
                    <a:bodyPr/>
                    <a:lstStyle/>
                    <a:p>
                      <a:r>
                        <a:rPr lang="en-US" sz="1600" dirty="0">
                          <a:solidFill>
                            <a:srgbClr val="F2E5FF"/>
                          </a:solidFill>
                        </a:rPr>
                        <a:t>2</a:t>
                      </a:r>
                      <a:endParaRPr lang="en-BE" sz="1600" dirty="0">
                        <a:solidFill>
                          <a:srgbClr val="F2E5FF"/>
                        </a:solidFill>
                      </a:endParaRPr>
                    </a:p>
                  </a:txBody>
                  <a:tcPr/>
                </a:tc>
                <a:tc rowSpan="2">
                  <a:txBody>
                    <a:bodyPr/>
                    <a:lstStyle/>
                    <a:p>
                      <a:r>
                        <a:rPr lang="en-US" sz="1600" b="1" dirty="0">
                          <a:solidFill>
                            <a:srgbClr val="F2E5FF"/>
                          </a:solidFill>
                        </a:rPr>
                        <a:t>Neuroreading &amp; -processing in the metaverse</a:t>
                      </a:r>
                      <a:endParaRPr lang="en-BE" sz="1600" b="1" dirty="0">
                        <a:solidFill>
                          <a:srgbClr val="F2E5FF"/>
                        </a:solidFill>
                      </a:endParaRPr>
                    </a:p>
                  </a:txBody>
                  <a:tcPr/>
                </a:tc>
                <a:tc>
                  <a:txBody>
                    <a:bodyPr/>
                    <a:lstStyle/>
                    <a:p>
                      <a:r>
                        <a:rPr lang="en-US" sz="1600" b="1" dirty="0">
                          <a:solidFill>
                            <a:srgbClr val="9EC0F0"/>
                          </a:solidFill>
                        </a:rPr>
                        <a:t>[GAP 1] </a:t>
                      </a:r>
                      <a:r>
                        <a:rPr lang="en-US" sz="1600" dirty="0">
                          <a:solidFill>
                            <a:srgbClr val="F2E5FF"/>
                          </a:solidFill>
                        </a:rPr>
                        <a:t>Absence of a uniform metaverse definition</a:t>
                      </a:r>
                    </a:p>
                    <a:p>
                      <a:endParaRPr lang="en-BE" sz="1600" dirty="0">
                        <a:solidFill>
                          <a:srgbClr val="F2E5FF"/>
                        </a:solidFill>
                      </a:endParaRPr>
                    </a:p>
                  </a:txBody>
                  <a:tcPr/>
                </a:tc>
                <a:tc>
                  <a:txBody>
                    <a:bodyPr/>
                    <a:lstStyle/>
                    <a:p>
                      <a:pPr marL="285750" indent="-285750">
                        <a:buFontTx/>
                        <a:buChar char="-"/>
                      </a:pPr>
                      <a:r>
                        <a:rPr lang="en-US" sz="1600" dirty="0">
                          <a:solidFill>
                            <a:srgbClr val="F2E5FF"/>
                          </a:solidFill>
                        </a:rPr>
                        <a:t>Comprehensive definition of the metaverse for the EU</a:t>
                      </a:r>
                    </a:p>
                  </a:txBody>
                  <a:tcPr/>
                </a:tc>
                <a:extLst>
                  <a:ext uri="{0D108BD9-81ED-4DB2-BD59-A6C34878D82A}">
                    <a16:rowId xmlns:a16="http://schemas.microsoft.com/office/drawing/2014/main" val="1615873537"/>
                  </a:ext>
                </a:extLst>
              </a:tr>
              <a:tr h="370840">
                <a:tc vMerge="1">
                  <a:txBody>
                    <a:bodyPr/>
                    <a:lstStyle/>
                    <a:p>
                      <a:endParaRPr lang="en-BE" sz="1600" dirty="0">
                        <a:solidFill>
                          <a:srgbClr val="F2E5FF"/>
                        </a:solidFill>
                      </a:endParaRPr>
                    </a:p>
                  </a:txBody>
                  <a:tcPr/>
                </a:tc>
                <a:tc vMerge="1">
                  <a:txBody>
                    <a:bodyPr/>
                    <a:lstStyle/>
                    <a:p>
                      <a:endParaRPr lang="en-BE" sz="1600" dirty="0">
                        <a:solidFill>
                          <a:srgbClr val="F2E5FF"/>
                        </a:solidFill>
                      </a:endParaRPr>
                    </a:p>
                  </a:txBody>
                  <a:tcPr/>
                </a:tc>
                <a:tc>
                  <a:txBody>
                    <a:bodyPr/>
                    <a:lstStyle/>
                    <a:p>
                      <a:r>
                        <a:rPr lang="en-US" sz="1600" b="1" dirty="0">
                          <a:solidFill>
                            <a:srgbClr val="9EC0F0"/>
                          </a:solidFill>
                        </a:rPr>
                        <a:t>[GAP 3] </a:t>
                      </a:r>
                      <a:r>
                        <a:rPr lang="en-US" sz="1600" dirty="0">
                          <a:solidFill>
                            <a:srgbClr val="F2E5FF"/>
                          </a:solidFill>
                        </a:rPr>
                        <a:t>No focus on direct-to-consumer market</a:t>
                      </a:r>
                    </a:p>
                    <a:p>
                      <a:r>
                        <a:rPr lang="en-US" sz="1600" b="1" dirty="0">
                          <a:solidFill>
                            <a:srgbClr val="9EC0F0"/>
                          </a:solidFill>
                        </a:rPr>
                        <a:t>[GAP 4] </a:t>
                      </a:r>
                      <a:r>
                        <a:rPr lang="en-US" sz="1600" dirty="0">
                          <a:solidFill>
                            <a:srgbClr val="F2E5FF"/>
                          </a:solidFill>
                        </a:rPr>
                        <a:t>EU Digital Regulatory Framework application</a:t>
                      </a:r>
                      <a:endParaRPr lang="en-BE" sz="1600" dirty="0">
                        <a:solidFill>
                          <a:srgbClr val="F2E5FF"/>
                        </a:solidFill>
                      </a:endParaRPr>
                    </a:p>
                  </a:txBody>
                  <a:tcPr/>
                </a:tc>
                <a:tc>
                  <a:txBody>
                    <a:bodyPr/>
                    <a:lstStyle/>
                    <a:p>
                      <a:pPr marL="285750" indent="-285750">
                        <a:buFontTx/>
                        <a:buChar char="-"/>
                      </a:pPr>
                      <a:r>
                        <a:rPr lang="en-US" sz="1600" dirty="0">
                          <a:solidFill>
                            <a:srgbClr val="F2E5FF"/>
                          </a:solidFill>
                        </a:rPr>
                        <a:t>Two use cases (min.) demonstrating whether the EU Digital Regulatory Framework accommodates neuroreading and -processing in the metaverse (direct-to-consumer market)</a:t>
                      </a:r>
                    </a:p>
                    <a:p>
                      <a:pPr marL="285750" indent="-285750">
                        <a:buFontTx/>
                        <a:buChar char="-"/>
                      </a:pPr>
                      <a:r>
                        <a:rPr lang="en-US" sz="1600" dirty="0">
                          <a:solidFill>
                            <a:srgbClr val="F2E5FF"/>
                          </a:solidFill>
                        </a:rPr>
                        <a:t>Recommendations to address any deficiencies within the framework</a:t>
                      </a:r>
                    </a:p>
                    <a:p>
                      <a:pPr marL="285750" indent="-285750">
                        <a:buFontTx/>
                        <a:buChar char="-"/>
                      </a:pPr>
                      <a:endParaRPr lang="en-BE" sz="1600" dirty="0">
                        <a:solidFill>
                          <a:srgbClr val="F2E5FF"/>
                        </a:solidFill>
                      </a:endParaRPr>
                    </a:p>
                  </a:txBody>
                  <a:tcPr/>
                </a:tc>
                <a:extLst>
                  <a:ext uri="{0D108BD9-81ED-4DB2-BD59-A6C34878D82A}">
                    <a16:rowId xmlns:a16="http://schemas.microsoft.com/office/drawing/2014/main" val="3608803718"/>
                  </a:ext>
                </a:extLst>
              </a:tr>
              <a:tr h="370840">
                <a:tc rowSpan="2">
                  <a:txBody>
                    <a:bodyPr/>
                    <a:lstStyle/>
                    <a:p>
                      <a:r>
                        <a:rPr lang="en-US" sz="1600" dirty="0">
                          <a:solidFill>
                            <a:srgbClr val="F2E5FF"/>
                          </a:solidFill>
                        </a:rPr>
                        <a:t>3</a:t>
                      </a:r>
                      <a:endParaRPr lang="en-BE" sz="1600" dirty="0">
                        <a:solidFill>
                          <a:srgbClr val="F2E5FF"/>
                        </a:solidFill>
                      </a:endParaRPr>
                    </a:p>
                  </a:txBody>
                  <a:tcPr/>
                </a:tc>
                <a:tc rowSpan="2">
                  <a:txBody>
                    <a:bodyPr/>
                    <a:lstStyle/>
                    <a:p>
                      <a:r>
                        <a:rPr lang="en-US" sz="1600" b="1" dirty="0">
                          <a:solidFill>
                            <a:srgbClr val="F2E5FF"/>
                          </a:solidFill>
                        </a:rPr>
                        <a:t>Neuromanipulation in the metaverse</a:t>
                      </a:r>
                      <a:endParaRPr lang="en-BE" sz="1600" b="1" dirty="0">
                        <a:solidFill>
                          <a:srgbClr val="F2E5FF"/>
                        </a:solidFill>
                      </a:endParaRPr>
                    </a:p>
                  </a:txBody>
                  <a:tcPr/>
                </a:tc>
                <a:tc>
                  <a:txBody>
                    <a:bodyPr/>
                    <a:lstStyle/>
                    <a:p>
                      <a:r>
                        <a:rPr lang="en-US" sz="1600" b="1" dirty="0">
                          <a:solidFill>
                            <a:srgbClr val="9EC0F0"/>
                          </a:solidFill>
                        </a:rPr>
                        <a:t>[GAP 3] </a:t>
                      </a:r>
                      <a:r>
                        <a:rPr lang="en-US" sz="1600" dirty="0">
                          <a:solidFill>
                            <a:srgbClr val="F2E5FF"/>
                          </a:solidFill>
                        </a:rPr>
                        <a:t>No focus on direct-to-consumer market</a:t>
                      </a:r>
                    </a:p>
                    <a:p>
                      <a:r>
                        <a:rPr lang="en-US" sz="1600" b="1" dirty="0">
                          <a:solidFill>
                            <a:srgbClr val="9EC0F0"/>
                          </a:solidFill>
                        </a:rPr>
                        <a:t>[GAP 4] </a:t>
                      </a:r>
                      <a:r>
                        <a:rPr lang="en-US" sz="1600" dirty="0">
                          <a:solidFill>
                            <a:srgbClr val="F2E5FF"/>
                          </a:solidFill>
                        </a:rPr>
                        <a:t>EU Digital Regulatory Framework application</a:t>
                      </a:r>
                      <a:endParaRPr lang="en-BE" sz="1600" dirty="0">
                        <a:solidFill>
                          <a:srgbClr val="F2E5FF"/>
                        </a:solidFill>
                      </a:endParaRPr>
                    </a:p>
                  </a:txBody>
                  <a:tcPr/>
                </a:tc>
                <a:tc>
                  <a:txBody>
                    <a:bodyPr/>
                    <a:lstStyle/>
                    <a:p>
                      <a:pPr marL="285750" indent="-285750">
                        <a:buFontTx/>
                        <a:buChar char="-"/>
                      </a:pPr>
                      <a:r>
                        <a:rPr lang="en-US" sz="1600" dirty="0">
                          <a:solidFill>
                            <a:srgbClr val="F2E5FF"/>
                          </a:solidFill>
                        </a:rPr>
                        <a:t>Two use cases (min.) demonstrating whether the EU Digital Regulatory Framework provides adequate protection against neuromanipulation in the metaverse (direct-to-consumer market)</a:t>
                      </a:r>
                    </a:p>
                    <a:p>
                      <a:pPr marL="285750" indent="-285750">
                        <a:buFontTx/>
                        <a:buChar char="-"/>
                      </a:pPr>
                      <a:r>
                        <a:rPr lang="en-US" sz="1600" dirty="0">
                          <a:solidFill>
                            <a:srgbClr val="F2E5FF"/>
                          </a:solidFill>
                        </a:rPr>
                        <a:t>Recommendations to address any deficiencies within the framework</a:t>
                      </a:r>
                      <a:endParaRPr lang="en-BE" sz="1600" dirty="0">
                        <a:solidFill>
                          <a:srgbClr val="F2E5FF"/>
                        </a:solidFill>
                      </a:endParaRPr>
                    </a:p>
                  </a:txBody>
                  <a:tcPr/>
                </a:tc>
                <a:extLst>
                  <a:ext uri="{0D108BD9-81ED-4DB2-BD59-A6C34878D82A}">
                    <a16:rowId xmlns:a16="http://schemas.microsoft.com/office/drawing/2014/main" val="2494148507"/>
                  </a:ext>
                </a:extLst>
              </a:tr>
              <a:tr h="370840">
                <a:tc vMerge="1">
                  <a:txBody>
                    <a:bodyPr/>
                    <a:lstStyle/>
                    <a:p>
                      <a:endParaRPr lang="en-BE" sz="1600" dirty="0">
                        <a:solidFill>
                          <a:srgbClr val="F2E5FF"/>
                        </a:solidFill>
                      </a:endParaRPr>
                    </a:p>
                  </a:txBody>
                  <a:tcPr/>
                </a:tc>
                <a:tc vMerge="1">
                  <a:txBody>
                    <a:bodyPr/>
                    <a:lstStyle/>
                    <a:p>
                      <a:endParaRPr lang="en-BE" sz="1600" dirty="0">
                        <a:solidFill>
                          <a:srgbClr val="F2E5FF"/>
                        </a:solidFill>
                      </a:endParaRPr>
                    </a:p>
                  </a:txBody>
                  <a:tcPr/>
                </a:tc>
                <a:tc>
                  <a:txBody>
                    <a:bodyPr/>
                    <a:lstStyle/>
                    <a:p>
                      <a:r>
                        <a:rPr lang="en-US" sz="1600" b="1" dirty="0">
                          <a:solidFill>
                            <a:srgbClr val="9EC0F0"/>
                          </a:solidFill>
                        </a:rPr>
                        <a:t>[GAP 5] </a:t>
                      </a:r>
                      <a:r>
                        <a:rPr lang="en-US" sz="1600" dirty="0">
                          <a:solidFill>
                            <a:srgbClr val="F2E5FF"/>
                          </a:solidFill>
                        </a:rPr>
                        <a:t>Neuromanipulation within the wider debate of enabling personality rights</a:t>
                      </a:r>
                      <a:endParaRPr lang="en-BE" sz="1600" dirty="0">
                        <a:solidFill>
                          <a:srgbClr val="F2E5FF"/>
                        </a:solidFill>
                      </a:endParaRPr>
                    </a:p>
                  </a:txBody>
                  <a:tcPr/>
                </a:tc>
                <a:tc>
                  <a:txBody>
                    <a:bodyPr/>
                    <a:lstStyle/>
                    <a:p>
                      <a:pPr marL="285750" indent="-285750">
                        <a:buFontTx/>
                        <a:buChar char="-"/>
                      </a:pPr>
                      <a:r>
                        <a:rPr lang="en-US" sz="1600" dirty="0">
                          <a:solidFill>
                            <a:srgbClr val="F2E5FF"/>
                          </a:solidFill>
                        </a:rPr>
                        <a:t>Analysis of the human rights framework with respect to personality and (informational) self-determination, based on the “enabling personality rights”-approach</a:t>
                      </a:r>
                    </a:p>
                  </a:txBody>
                  <a:tcPr/>
                </a:tc>
                <a:extLst>
                  <a:ext uri="{0D108BD9-81ED-4DB2-BD59-A6C34878D82A}">
                    <a16:rowId xmlns:a16="http://schemas.microsoft.com/office/drawing/2014/main" val="1272321712"/>
                  </a:ext>
                </a:extLst>
              </a:tr>
            </a:tbl>
          </a:graphicData>
        </a:graphic>
      </p:graphicFrame>
      <p:sp>
        <p:nvSpPr>
          <p:cNvPr id="4" name="Slide Number Placeholder 3">
            <a:extLst>
              <a:ext uri="{FF2B5EF4-FFF2-40B4-BE49-F238E27FC236}">
                <a16:creationId xmlns:a16="http://schemas.microsoft.com/office/drawing/2014/main" id="{9ED35C1F-8009-7C81-27E6-E1F18201F5F7}"/>
              </a:ext>
            </a:extLst>
          </p:cNvPr>
          <p:cNvSpPr>
            <a:spLocks noGrp="1"/>
          </p:cNvSpPr>
          <p:nvPr>
            <p:ph type="sldNum" sz="quarter" idx="12"/>
          </p:nvPr>
        </p:nvSpPr>
        <p:spPr/>
        <p:txBody>
          <a:bodyPr/>
          <a:lstStyle/>
          <a:p>
            <a:fld id="{7AE184E0-0BD4-4705-A12B-9B71DDE63301}" type="slidenum">
              <a:rPr lang="nl-BE" noProof="0" smtClean="0"/>
              <a:t>22</a:t>
            </a:fld>
            <a:endParaRPr lang="nl-BE" noProof="0" dirty="0"/>
          </a:p>
        </p:txBody>
      </p:sp>
      <p:sp>
        <p:nvSpPr>
          <p:cNvPr id="28" name="Title 1">
            <a:extLst>
              <a:ext uri="{FF2B5EF4-FFF2-40B4-BE49-F238E27FC236}">
                <a16:creationId xmlns:a16="http://schemas.microsoft.com/office/drawing/2014/main" id="{9DE80EE3-4FE2-9A2C-ECB3-BA6D4295BBD6}"/>
              </a:ext>
            </a:extLst>
          </p:cNvPr>
          <p:cNvSpPr>
            <a:spLocks noGrp="1"/>
          </p:cNvSpPr>
          <p:nvPr>
            <p:ph type="title"/>
          </p:nvPr>
        </p:nvSpPr>
        <p:spPr>
          <a:xfrm>
            <a:off x="3048000" y="252000"/>
            <a:ext cx="13487399" cy="863693"/>
          </a:xfrm>
        </p:spPr>
        <p:txBody>
          <a:bodyPr/>
          <a:lstStyle/>
          <a:p>
            <a:pPr marL="0" marR="0" lvl="0" indent="0" algn="l" defTabSz="1300368" rtl="0" eaLnBrk="1" fontAlgn="auto" latinLnBrk="0" hangingPunct="1">
              <a:lnSpc>
                <a:spcPct val="100000"/>
              </a:lnSpc>
              <a:spcBef>
                <a:spcPts val="0"/>
              </a:spcBef>
              <a:spcAft>
                <a:spcPts val="400"/>
              </a:spcAft>
              <a:buClrTx/>
              <a:buSzTx/>
              <a:buFontTx/>
              <a:buNone/>
              <a:tabLst/>
              <a:defRPr/>
            </a:pPr>
            <a:r>
              <a:rPr kumimoji="0" lang="en-US" sz="5000" b="0" i="0" strike="noStrike" kern="1200" spc="0" normalizeH="0" noProof="0" dirty="0">
                <a:ln>
                  <a:noFill/>
                </a:ln>
                <a:solidFill>
                  <a:srgbClr val="F2E5FF"/>
                </a:solidFill>
                <a:effectLst/>
                <a:uLnTx/>
                <a:uFillTx/>
                <a:latin typeface="Arial"/>
                <a:ea typeface="+mn-ea"/>
                <a:cs typeface="+mn-cs"/>
              </a:rPr>
              <a:t>OVERVIEW</a:t>
            </a:r>
          </a:p>
        </p:txBody>
      </p:sp>
      <p:cxnSp>
        <p:nvCxnSpPr>
          <p:cNvPr id="5" name="Straight Connector 4">
            <a:extLst>
              <a:ext uri="{FF2B5EF4-FFF2-40B4-BE49-F238E27FC236}">
                <a16:creationId xmlns:a16="http://schemas.microsoft.com/office/drawing/2014/main" id="{6B9293FE-D81F-D323-2B87-5E0246A4BFA9}"/>
              </a:ext>
            </a:extLst>
          </p:cNvPr>
          <p:cNvCxnSpPr>
            <a:cxnSpLocks/>
          </p:cNvCxnSpPr>
          <p:nvPr/>
        </p:nvCxnSpPr>
        <p:spPr>
          <a:xfrm>
            <a:off x="-335280" y="1783080"/>
            <a:ext cx="18455640" cy="0"/>
          </a:xfrm>
          <a:prstGeom prst="line">
            <a:avLst/>
          </a:prstGeom>
          <a:ln w="1905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79E41A-F8DF-4F4D-3D26-0EC6EBB83418}"/>
              </a:ext>
            </a:extLst>
          </p:cNvPr>
          <p:cNvCxnSpPr>
            <a:cxnSpLocks/>
          </p:cNvCxnSpPr>
          <p:nvPr/>
        </p:nvCxnSpPr>
        <p:spPr>
          <a:xfrm>
            <a:off x="614997" y="3337560"/>
            <a:ext cx="16108680" cy="0"/>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7D2CB-9147-F8B1-4C5A-F34C53D2C732}"/>
              </a:ext>
            </a:extLst>
          </p:cNvPr>
          <p:cNvCxnSpPr>
            <a:cxnSpLocks/>
          </p:cNvCxnSpPr>
          <p:nvPr/>
        </p:nvCxnSpPr>
        <p:spPr>
          <a:xfrm>
            <a:off x="651510" y="5455920"/>
            <a:ext cx="16108680" cy="0"/>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78CF67-060E-7126-FFD0-A947304A600B}"/>
              </a:ext>
            </a:extLst>
          </p:cNvPr>
          <p:cNvCxnSpPr>
            <a:cxnSpLocks/>
          </p:cNvCxnSpPr>
          <p:nvPr/>
        </p:nvCxnSpPr>
        <p:spPr>
          <a:xfrm>
            <a:off x="5334000" y="3566160"/>
            <a:ext cx="0" cy="1722120"/>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B93BFA-2366-7A0B-ADF4-21EE9A8F8256}"/>
              </a:ext>
            </a:extLst>
          </p:cNvPr>
          <p:cNvCxnSpPr>
            <a:cxnSpLocks/>
          </p:cNvCxnSpPr>
          <p:nvPr/>
        </p:nvCxnSpPr>
        <p:spPr>
          <a:xfrm>
            <a:off x="10317480" y="3566160"/>
            <a:ext cx="0" cy="1722120"/>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D92543-4016-3888-15C1-C6200B14DFD3}"/>
              </a:ext>
            </a:extLst>
          </p:cNvPr>
          <p:cNvCxnSpPr>
            <a:cxnSpLocks/>
          </p:cNvCxnSpPr>
          <p:nvPr/>
        </p:nvCxnSpPr>
        <p:spPr>
          <a:xfrm>
            <a:off x="10317480" y="5684520"/>
            <a:ext cx="0" cy="2336461"/>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2F5B9E-9820-CA06-3915-B284A0CA784E}"/>
              </a:ext>
            </a:extLst>
          </p:cNvPr>
          <p:cNvCxnSpPr>
            <a:cxnSpLocks/>
          </p:cNvCxnSpPr>
          <p:nvPr/>
        </p:nvCxnSpPr>
        <p:spPr>
          <a:xfrm>
            <a:off x="5334000" y="5634059"/>
            <a:ext cx="0" cy="2336461"/>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B1C34E-5711-9823-C8A9-D9DF2CA2DD31}"/>
              </a:ext>
            </a:extLst>
          </p:cNvPr>
          <p:cNvCxnSpPr>
            <a:cxnSpLocks/>
          </p:cNvCxnSpPr>
          <p:nvPr/>
        </p:nvCxnSpPr>
        <p:spPr>
          <a:xfrm>
            <a:off x="10317480" y="1996440"/>
            <a:ext cx="0" cy="1173480"/>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25F1D7-7103-3047-3617-A1084FF33E49}"/>
              </a:ext>
            </a:extLst>
          </p:cNvPr>
          <p:cNvCxnSpPr>
            <a:cxnSpLocks/>
          </p:cNvCxnSpPr>
          <p:nvPr/>
        </p:nvCxnSpPr>
        <p:spPr>
          <a:xfrm>
            <a:off x="5334000" y="1996440"/>
            <a:ext cx="0" cy="1173480"/>
          </a:xfrm>
          <a:prstGeom prst="line">
            <a:avLst/>
          </a:prstGeom>
          <a:ln w="19050">
            <a:solidFill>
              <a:srgbClr val="F2E5FF">
                <a:alpha val="74000"/>
              </a:srgbClr>
            </a:solidFill>
            <a:prstDash val="lgDash"/>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grpSp>
        <p:nvGrpSpPr>
          <p:cNvPr id="37" name="Google Shape;8915;p82">
            <a:extLst>
              <a:ext uri="{FF2B5EF4-FFF2-40B4-BE49-F238E27FC236}">
                <a16:creationId xmlns:a16="http://schemas.microsoft.com/office/drawing/2014/main" id="{D1C29338-2A48-F92A-9EDC-B434076FD1BE}"/>
              </a:ext>
            </a:extLst>
          </p:cNvPr>
          <p:cNvGrpSpPr/>
          <p:nvPr/>
        </p:nvGrpSpPr>
        <p:grpSpPr>
          <a:xfrm>
            <a:off x="930701" y="2355809"/>
            <a:ext cx="2241164" cy="204511"/>
            <a:chOff x="3200660" y="2180272"/>
            <a:chExt cx="2274923" cy="378237"/>
          </a:xfrm>
          <a:effectLst>
            <a:glow rad="127000">
              <a:srgbClr val="F2E5FF">
                <a:alpha val="30000"/>
              </a:srgbClr>
            </a:glow>
          </a:effectLst>
        </p:grpSpPr>
        <p:sp>
          <p:nvSpPr>
            <p:cNvPr id="38" name="Google Shape;8916;p82">
              <a:extLst>
                <a:ext uri="{FF2B5EF4-FFF2-40B4-BE49-F238E27FC236}">
                  <a16:creationId xmlns:a16="http://schemas.microsoft.com/office/drawing/2014/main" id="{A132A286-EE69-7E49-3C68-9173B0A96B9A}"/>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917;p82">
              <a:extLst>
                <a:ext uri="{FF2B5EF4-FFF2-40B4-BE49-F238E27FC236}">
                  <a16:creationId xmlns:a16="http://schemas.microsoft.com/office/drawing/2014/main" id="{93823844-001A-F1ED-38A4-11827AB68166}"/>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18;p82">
              <a:extLst>
                <a:ext uri="{FF2B5EF4-FFF2-40B4-BE49-F238E27FC236}">
                  <a16:creationId xmlns:a16="http://schemas.microsoft.com/office/drawing/2014/main" id="{F2DB1E2E-0DDC-12A0-6BF8-C412683EF380}"/>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919;p82">
              <a:extLst>
                <a:ext uri="{FF2B5EF4-FFF2-40B4-BE49-F238E27FC236}">
                  <a16:creationId xmlns:a16="http://schemas.microsoft.com/office/drawing/2014/main" id="{F9AD817D-A94D-298A-B1F8-E026F5ADB935}"/>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920;p82">
              <a:extLst>
                <a:ext uri="{FF2B5EF4-FFF2-40B4-BE49-F238E27FC236}">
                  <a16:creationId xmlns:a16="http://schemas.microsoft.com/office/drawing/2014/main" id="{A5993671-8CDF-5BC6-D654-F636CD74C857}"/>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921;p82">
              <a:extLst>
                <a:ext uri="{FF2B5EF4-FFF2-40B4-BE49-F238E27FC236}">
                  <a16:creationId xmlns:a16="http://schemas.microsoft.com/office/drawing/2014/main" id="{96ED5771-2622-F72D-6B56-4395201068E9}"/>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922;p82">
              <a:extLst>
                <a:ext uri="{FF2B5EF4-FFF2-40B4-BE49-F238E27FC236}">
                  <a16:creationId xmlns:a16="http://schemas.microsoft.com/office/drawing/2014/main" id="{30AB7104-D74E-CD9F-005C-39EBCFB15C26}"/>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923;p82">
              <a:extLst>
                <a:ext uri="{FF2B5EF4-FFF2-40B4-BE49-F238E27FC236}">
                  <a16:creationId xmlns:a16="http://schemas.microsoft.com/office/drawing/2014/main" id="{DFD55E4B-A5C3-BB56-7D2B-739C561CC2DC}"/>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924;p82">
              <a:extLst>
                <a:ext uri="{FF2B5EF4-FFF2-40B4-BE49-F238E27FC236}">
                  <a16:creationId xmlns:a16="http://schemas.microsoft.com/office/drawing/2014/main" id="{DB2B1416-FAB0-5ADE-ADC3-1D07830CD296}"/>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925;p82">
              <a:extLst>
                <a:ext uri="{FF2B5EF4-FFF2-40B4-BE49-F238E27FC236}">
                  <a16:creationId xmlns:a16="http://schemas.microsoft.com/office/drawing/2014/main" id="{196626D8-5345-9B04-C4E3-3E2D60D4FA92}"/>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926;p82">
              <a:extLst>
                <a:ext uri="{FF2B5EF4-FFF2-40B4-BE49-F238E27FC236}">
                  <a16:creationId xmlns:a16="http://schemas.microsoft.com/office/drawing/2014/main" id="{4B33C3B9-A59C-8337-D3CA-6BC399B46111}"/>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927;p82">
              <a:extLst>
                <a:ext uri="{FF2B5EF4-FFF2-40B4-BE49-F238E27FC236}">
                  <a16:creationId xmlns:a16="http://schemas.microsoft.com/office/drawing/2014/main" id="{B86FCF8F-D729-051D-E409-068C9DE26D0F}"/>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28;p82">
              <a:extLst>
                <a:ext uri="{FF2B5EF4-FFF2-40B4-BE49-F238E27FC236}">
                  <a16:creationId xmlns:a16="http://schemas.microsoft.com/office/drawing/2014/main" id="{71832EF6-DA2E-5F85-C70E-D49A5FDDB5AA}"/>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929;p82">
              <a:extLst>
                <a:ext uri="{FF2B5EF4-FFF2-40B4-BE49-F238E27FC236}">
                  <a16:creationId xmlns:a16="http://schemas.microsoft.com/office/drawing/2014/main" id="{42273E6B-0BAC-CE9A-831E-C594DD6641E5}"/>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930;p82">
              <a:extLst>
                <a:ext uri="{FF2B5EF4-FFF2-40B4-BE49-F238E27FC236}">
                  <a16:creationId xmlns:a16="http://schemas.microsoft.com/office/drawing/2014/main" id="{134056B3-9753-8F8D-9957-C75003E8F09C}"/>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931;p82">
              <a:extLst>
                <a:ext uri="{FF2B5EF4-FFF2-40B4-BE49-F238E27FC236}">
                  <a16:creationId xmlns:a16="http://schemas.microsoft.com/office/drawing/2014/main" id="{D88C4C28-8691-B179-469C-7C4CE8B15E71}"/>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8915;p82">
            <a:extLst>
              <a:ext uri="{FF2B5EF4-FFF2-40B4-BE49-F238E27FC236}">
                <a16:creationId xmlns:a16="http://schemas.microsoft.com/office/drawing/2014/main" id="{8875031E-1E30-2D62-BB15-EC744AAF0A13}"/>
              </a:ext>
            </a:extLst>
          </p:cNvPr>
          <p:cNvGrpSpPr/>
          <p:nvPr/>
        </p:nvGrpSpPr>
        <p:grpSpPr>
          <a:xfrm>
            <a:off x="877384" y="3931845"/>
            <a:ext cx="2241164" cy="204511"/>
            <a:chOff x="3200660" y="2180272"/>
            <a:chExt cx="2274923" cy="378237"/>
          </a:xfrm>
          <a:effectLst>
            <a:glow rad="127000">
              <a:srgbClr val="F2E5FF">
                <a:alpha val="30000"/>
              </a:srgbClr>
            </a:glow>
          </a:effectLst>
        </p:grpSpPr>
        <p:sp>
          <p:nvSpPr>
            <p:cNvPr id="57" name="Google Shape;8916;p82">
              <a:extLst>
                <a:ext uri="{FF2B5EF4-FFF2-40B4-BE49-F238E27FC236}">
                  <a16:creationId xmlns:a16="http://schemas.microsoft.com/office/drawing/2014/main" id="{6BA58F5A-5604-116B-0D76-6DAD4B2328C8}"/>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917;p82">
              <a:extLst>
                <a:ext uri="{FF2B5EF4-FFF2-40B4-BE49-F238E27FC236}">
                  <a16:creationId xmlns:a16="http://schemas.microsoft.com/office/drawing/2014/main" id="{C72F596A-7BE5-B40A-C9CD-6578C72A5E8F}"/>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918;p82">
              <a:extLst>
                <a:ext uri="{FF2B5EF4-FFF2-40B4-BE49-F238E27FC236}">
                  <a16:creationId xmlns:a16="http://schemas.microsoft.com/office/drawing/2014/main" id="{EFABBEC8-D8F7-8EDA-0494-C0F37FE20225}"/>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919;p82">
              <a:extLst>
                <a:ext uri="{FF2B5EF4-FFF2-40B4-BE49-F238E27FC236}">
                  <a16:creationId xmlns:a16="http://schemas.microsoft.com/office/drawing/2014/main" id="{55ED9562-C077-CE42-532B-F76DF8F57A4B}"/>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920;p82">
              <a:extLst>
                <a:ext uri="{FF2B5EF4-FFF2-40B4-BE49-F238E27FC236}">
                  <a16:creationId xmlns:a16="http://schemas.microsoft.com/office/drawing/2014/main" id="{15A5C12C-2C51-06F5-9108-D0A7CAF87606}"/>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921;p82">
              <a:extLst>
                <a:ext uri="{FF2B5EF4-FFF2-40B4-BE49-F238E27FC236}">
                  <a16:creationId xmlns:a16="http://schemas.microsoft.com/office/drawing/2014/main" id="{59D2EC71-7997-498E-9CB8-5F93F082DCB4}"/>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922;p82">
              <a:extLst>
                <a:ext uri="{FF2B5EF4-FFF2-40B4-BE49-F238E27FC236}">
                  <a16:creationId xmlns:a16="http://schemas.microsoft.com/office/drawing/2014/main" id="{DEAFB968-C8BE-1CE7-D606-AC4C6F73681D}"/>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923;p82">
              <a:extLst>
                <a:ext uri="{FF2B5EF4-FFF2-40B4-BE49-F238E27FC236}">
                  <a16:creationId xmlns:a16="http://schemas.microsoft.com/office/drawing/2014/main" id="{52C917E4-7FEC-23D6-0A2F-DFD6FF8B7913}"/>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924;p82">
              <a:extLst>
                <a:ext uri="{FF2B5EF4-FFF2-40B4-BE49-F238E27FC236}">
                  <a16:creationId xmlns:a16="http://schemas.microsoft.com/office/drawing/2014/main" id="{8B075C7B-AE5B-1A23-B2F6-55A37904E144}"/>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925;p82">
              <a:extLst>
                <a:ext uri="{FF2B5EF4-FFF2-40B4-BE49-F238E27FC236}">
                  <a16:creationId xmlns:a16="http://schemas.microsoft.com/office/drawing/2014/main" id="{EF7037C4-6176-70C2-CFA6-C26BD43000B3}"/>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926;p82">
              <a:extLst>
                <a:ext uri="{FF2B5EF4-FFF2-40B4-BE49-F238E27FC236}">
                  <a16:creationId xmlns:a16="http://schemas.microsoft.com/office/drawing/2014/main" id="{0052DECF-A56E-BC5D-3F52-CDABD6103BB1}"/>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27;p82">
              <a:extLst>
                <a:ext uri="{FF2B5EF4-FFF2-40B4-BE49-F238E27FC236}">
                  <a16:creationId xmlns:a16="http://schemas.microsoft.com/office/drawing/2014/main" id="{12EEF3C0-EF83-066A-251F-020B92276648}"/>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28;p82">
              <a:extLst>
                <a:ext uri="{FF2B5EF4-FFF2-40B4-BE49-F238E27FC236}">
                  <a16:creationId xmlns:a16="http://schemas.microsoft.com/office/drawing/2014/main" id="{B9DBECC1-1A32-FCD6-4CF7-3E781F8F6BCD}"/>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929;p82">
              <a:extLst>
                <a:ext uri="{FF2B5EF4-FFF2-40B4-BE49-F238E27FC236}">
                  <a16:creationId xmlns:a16="http://schemas.microsoft.com/office/drawing/2014/main" id="{027CC9EC-A0ED-46BA-1073-BE54C2D3EBD4}"/>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930;p82">
              <a:extLst>
                <a:ext uri="{FF2B5EF4-FFF2-40B4-BE49-F238E27FC236}">
                  <a16:creationId xmlns:a16="http://schemas.microsoft.com/office/drawing/2014/main" id="{E462A4DD-B025-6FEC-07FF-48970A6D6065}"/>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31;p82">
              <a:extLst>
                <a:ext uri="{FF2B5EF4-FFF2-40B4-BE49-F238E27FC236}">
                  <a16:creationId xmlns:a16="http://schemas.microsoft.com/office/drawing/2014/main" id="{EA72AF42-C19B-751A-A163-C0952A62C898}"/>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8915;p82">
            <a:extLst>
              <a:ext uri="{FF2B5EF4-FFF2-40B4-BE49-F238E27FC236}">
                <a16:creationId xmlns:a16="http://schemas.microsoft.com/office/drawing/2014/main" id="{0E76026B-B569-445A-ECF1-6DBB44B5111B}"/>
              </a:ext>
            </a:extLst>
          </p:cNvPr>
          <p:cNvGrpSpPr/>
          <p:nvPr/>
        </p:nvGrpSpPr>
        <p:grpSpPr>
          <a:xfrm>
            <a:off x="877384" y="6028572"/>
            <a:ext cx="2241164" cy="204511"/>
            <a:chOff x="3200660" y="2180272"/>
            <a:chExt cx="2274923" cy="378237"/>
          </a:xfrm>
          <a:effectLst>
            <a:glow rad="127000">
              <a:srgbClr val="F2E5FF">
                <a:alpha val="30000"/>
              </a:srgbClr>
            </a:glow>
          </a:effectLst>
        </p:grpSpPr>
        <p:sp>
          <p:nvSpPr>
            <p:cNvPr id="74" name="Google Shape;8916;p82">
              <a:extLst>
                <a:ext uri="{FF2B5EF4-FFF2-40B4-BE49-F238E27FC236}">
                  <a16:creationId xmlns:a16="http://schemas.microsoft.com/office/drawing/2014/main" id="{10CAD19F-62A0-07E7-97AC-1267D98E0E25}"/>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917;p82">
              <a:extLst>
                <a:ext uri="{FF2B5EF4-FFF2-40B4-BE49-F238E27FC236}">
                  <a16:creationId xmlns:a16="http://schemas.microsoft.com/office/drawing/2014/main" id="{0815B807-D7F5-CCEE-05F3-F4305BCEE1BA}"/>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18;p82">
              <a:extLst>
                <a:ext uri="{FF2B5EF4-FFF2-40B4-BE49-F238E27FC236}">
                  <a16:creationId xmlns:a16="http://schemas.microsoft.com/office/drawing/2014/main" id="{1E8B5883-6615-B5CF-8236-F25A544FD4F2}"/>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19;p82">
              <a:extLst>
                <a:ext uri="{FF2B5EF4-FFF2-40B4-BE49-F238E27FC236}">
                  <a16:creationId xmlns:a16="http://schemas.microsoft.com/office/drawing/2014/main" id="{1578A77D-98F1-FCE8-B551-518F0D4914C4}"/>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20;p82">
              <a:extLst>
                <a:ext uri="{FF2B5EF4-FFF2-40B4-BE49-F238E27FC236}">
                  <a16:creationId xmlns:a16="http://schemas.microsoft.com/office/drawing/2014/main" id="{3C7B6894-5A31-221B-4D54-D2B198B7C255}"/>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21;p82">
              <a:extLst>
                <a:ext uri="{FF2B5EF4-FFF2-40B4-BE49-F238E27FC236}">
                  <a16:creationId xmlns:a16="http://schemas.microsoft.com/office/drawing/2014/main" id="{D083AC77-715B-3775-A995-0D1653061104}"/>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922;p82">
              <a:extLst>
                <a:ext uri="{FF2B5EF4-FFF2-40B4-BE49-F238E27FC236}">
                  <a16:creationId xmlns:a16="http://schemas.microsoft.com/office/drawing/2014/main" id="{D8730A5C-2030-A3B5-2A7E-D5D0AA10C5D5}"/>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923;p82">
              <a:extLst>
                <a:ext uri="{FF2B5EF4-FFF2-40B4-BE49-F238E27FC236}">
                  <a16:creationId xmlns:a16="http://schemas.microsoft.com/office/drawing/2014/main" id="{3E0C5023-AE42-C0F0-3339-CFFC909945FE}"/>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24;p82">
              <a:extLst>
                <a:ext uri="{FF2B5EF4-FFF2-40B4-BE49-F238E27FC236}">
                  <a16:creationId xmlns:a16="http://schemas.microsoft.com/office/drawing/2014/main" id="{49189ED5-F806-7D13-66F1-FE7AF6509023}"/>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925;p82">
              <a:extLst>
                <a:ext uri="{FF2B5EF4-FFF2-40B4-BE49-F238E27FC236}">
                  <a16:creationId xmlns:a16="http://schemas.microsoft.com/office/drawing/2014/main" id="{CF0EBE27-DB6E-D109-BDC9-E408D7B6F2A0}"/>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926;p82">
              <a:extLst>
                <a:ext uri="{FF2B5EF4-FFF2-40B4-BE49-F238E27FC236}">
                  <a16:creationId xmlns:a16="http://schemas.microsoft.com/office/drawing/2014/main" id="{513537E5-E871-F575-32C2-7ED0C255F908}"/>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927;p82">
              <a:extLst>
                <a:ext uri="{FF2B5EF4-FFF2-40B4-BE49-F238E27FC236}">
                  <a16:creationId xmlns:a16="http://schemas.microsoft.com/office/drawing/2014/main" id="{626ACA2F-A0E0-9C74-0647-4E3B68C5DA77}"/>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928;p82">
              <a:extLst>
                <a:ext uri="{FF2B5EF4-FFF2-40B4-BE49-F238E27FC236}">
                  <a16:creationId xmlns:a16="http://schemas.microsoft.com/office/drawing/2014/main" id="{2BEBC783-998B-B5AC-071D-30B4BF063135}"/>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929;p82">
              <a:extLst>
                <a:ext uri="{FF2B5EF4-FFF2-40B4-BE49-F238E27FC236}">
                  <a16:creationId xmlns:a16="http://schemas.microsoft.com/office/drawing/2014/main" id="{7F04B086-1B75-E21A-88BA-E43D21894AE4}"/>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30;p82">
              <a:extLst>
                <a:ext uri="{FF2B5EF4-FFF2-40B4-BE49-F238E27FC236}">
                  <a16:creationId xmlns:a16="http://schemas.microsoft.com/office/drawing/2014/main" id="{66E7895A-C721-8B53-7197-E2204F9343D1}"/>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931;p82">
              <a:extLst>
                <a:ext uri="{FF2B5EF4-FFF2-40B4-BE49-F238E27FC236}">
                  <a16:creationId xmlns:a16="http://schemas.microsoft.com/office/drawing/2014/main" id="{5FD052B5-E3E3-3B82-23B7-DBB805721FFB}"/>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3434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243575A-5648-F7DD-24A7-11D4D6819AD7}"/>
              </a:ext>
            </a:extLst>
          </p:cNvPr>
          <p:cNvGrpSpPr/>
          <p:nvPr/>
        </p:nvGrpSpPr>
        <p:grpSpPr>
          <a:xfrm>
            <a:off x="2064327" y="1357745"/>
            <a:ext cx="5939992" cy="5902035"/>
            <a:chOff x="2729345" y="2299854"/>
            <a:chExt cx="4710546" cy="5278582"/>
          </a:xfrm>
        </p:grpSpPr>
        <p:sp>
          <p:nvSpPr>
            <p:cNvPr id="22" name="Isosceles Triangle 21">
              <a:extLst>
                <a:ext uri="{FF2B5EF4-FFF2-40B4-BE49-F238E27FC236}">
                  <a16:creationId xmlns:a16="http://schemas.microsoft.com/office/drawing/2014/main" id="{1E714AFB-B9BF-0F92-4D3D-2ADEDFD3CB29}"/>
                </a:ext>
              </a:extLst>
            </p:cNvPr>
            <p:cNvSpPr/>
            <p:nvPr/>
          </p:nvSpPr>
          <p:spPr>
            <a:xfrm>
              <a:off x="2729345" y="2299854"/>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3" name="Isosceles Triangle 22">
              <a:extLst>
                <a:ext uri="{FF2B5EF4-FFF2-40B4-BE49-F238E27FC236}">
                  <a16:creationId xmlns:a16="http://schemas.microsoft.com/office/drawing/2014/main" id="{7CE002E5-56BF-BD1B-A73D-3BDA30D7A605}"/>
                </a:ext>
              </a:extLst>
            </p:cNvPr>
            <p:cNvSpPr/>
            <p:nvPr/>
          </p:nvSpPr>
          <p:spPr>
            <a:xfrm>
              <a:off x="2729345" y="3269672"/>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24" name="Rectangle 23">
            <a:extLst>
              <a:ext uri="{FF2B5EF4-FFF2-40B4-BE49-F238E27FC236}">
                <a16:creationId xmlns:a16="http://schemas.microsoft.com/office/drawing/2014/main" id="{EB425B22-5E75-E9CF-D757-738E1F786445}"/>
              </a:ext>
            </a:extLst>
          </p:cNvPr>
          <p:cNvSpPr/>
          <p:nvPr/>
        </p:nvSpPr>
        <p:spPr>
          <a:xfrm>
            <a:off x="360220" y="3996555"/>
            <a:ext cx="9364352" cy="1025237"/>
          </a:xfrm>
          <a:prstGeom prst="rect">
            <a:avLst/>
          </a:prstGeom>
          <a:noFill/>
          <a:ln w="31750">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solidFill>
                  <a:srgbClr val="F2E5FF"/>
                </a:solidFill>
              </a:rPr>
              <a:t>THANK YOU</a:t>
            </a:r>
            <a:endParaRPr lang="en-BE" sz="3600" dirty="0">
              <a:solidFill>
                <a:srgbClr val="F2E5FF"/>
              </a:solidFill>
            </a:endParaRPr>
          </a:p>
        </p:txBody>
      </p:sp>
      <p:sp>
        <p:nvSpPr>
          <p:cNvPr id="33" name="Ondertitel 17">
            <a:extLst>
              <a:ext uri="{FF2B5EF4-FFF2-40B4-BE49-F238E27FC236}">
                <a16:creationId xmlns:a16="http://schemas.microsoft.com/office/drawing/2014/main" id="{82AD7C77-031A-7990-D697-50FFD1705C4E}"/>
              </a:ext>
            </a:extLst>
          </p:cNvPr>
          <p:cNvSpPr txBox="1">
            <a:spLocks/>
          </p:cNvSpPr>
          <p:nvPr/>
        </p:nvSpPr>
        <p:spPr>
          <a:xfrm>
            <a:off x="12210032" y="8462844"/>
            <a:ext cx="5590287" cy="1290756"/>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nl-NL" sz="2000" b="1" dirty="0">
                <a:solidFill>
                  <a:srgbClr val="F2E5FF"/>
                </a:solidFill>
                <a:latin typeface="+mj-lt"/>
              </a:rPr>
              <a:t>Julie Van Pée </a:t>
            </a:r>
          </a:p>
          <a:p>
            <a:pPr marL="85725" indent="0">
              <a:buNone/>
            </a:pPr>
            <a:r>
              <a:rPr lang="nl-NL" sz="2000" dirty="0">
                <a:solidFill>
                  <a:srgbClr val="F2E5FF"/>
                </a:solidFill>
                <a:latin typeface="+mj-lt"/>
              </a:rPr>
              <a:t>Julie.vanpee@ugent.be</a:t>
            </a:r>
          </a:p>
          <a:p>
            <a:pPr marL="85725" indent="0">
              <a:buNone/>
            </a:pPr>
            <a:r>
              <a:rPr lang="nl-NL" sz="1800" dirty="0" err="1">
                <a:solidFill>
                  <a:srgbClr val="F2E5FF"/>
                </a:solidFill>
                <a:latin typeface="+mj-lt"/>
              </a:rPr>
              <a:t>Faculty</a:t>
            </a:r>
            <a:r>
              <a:rPr lang="nl-NL" sz="1800" dirty="0">
                <a:solidFill>
                  <a:srgbClr val="F2E5FF"/>
                </a:solidFill>
                <a:latin typeface="+mj-lt"/>
              </a:rPr>
              <a:t> Research Day - 15 November 2024</a:t>
            </a:r>
          </a:p>
        </p:txBody>
      </p:sp>
    </p:spTree>
    <p:extLst>
      <p:ext uri="{BB962C8B-B14F-4D97-AF65-F5344CB8AC3E}">
        <p14:creationId xmlns:p14="http://schemas.microsoft.com/office/powerpoint/2010/main" val="182200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3</a:t>
            </a:fld>
            <a:endParaRPr lang="nl-BE" noProof="0" dirty="0"/>
          </a:p>
        </p:txBody>
      </p:sp>
      <p:sp>
        <p:nvSpPr>
          <p:cNvPr id="2" name="TextBox 1">
            <a:extLst>
              <a:ext uri="{FF2B5EF4-FFF2-40B4-BE49-F238E27FC236}">
                <a16:creationId xmlns:a16="http://schemas.microsoft.com/office/drawing/2014/main" id="{27F300A3-FE47-F98A-53A6-B8FD0B17AFE4}"/>
              </a:ext>
            </a:extLst>
          </p:cNvPr>
          <p:cNvSpPr txBox="1"/>
          <p:nvPr/>
        </p:nvSpPr>
        <p:spPr>
          <a:xfrm>
            <a:off x="2438400" y="2615819"/>
            <a:ext cx="9681029" cy="897233"/>
          </a:xfrm>
          <a:prstGeom prst="rect">
            <a:avLst/>
          </a:prstGeom>
          <a:noFill/>
        </p:spPr>
        <p:txBody>
          <a:bodyPr wrap="square" rtlCol="0">
            <a:spAutoFit/>
          </a:bodyPr>
          <a:lstStyle/>
          <a:p>
            <a:pPr algn="just">
              <a:lnSpc>
                <a:spcPct val="120000"/>
              </a:lnSpc>
            </a:pPr>
            <a:r>
              <a:rPr lang="en-US" sz="4800" dirty="0">
                <a:solidFill>
                  <a:srgbClr val="F2E5FF"/>
                </a:solidFill>
                <a:effectLst/>
              </a:rPr>
              <a:t>PART 1 – </a:t>
            </a:r>
            <a:r>
              <a:rPr lang="en-US" sz="4800" dirty="0">
                <a:solidFill>
                  <a:srgbClr val="F2E5FF"/>
                </a:solidFill>
              </a:rPr>
              <a:t>NEUROTECHNOLOGY</a:t>
            </a:r>
            <a:endParaRPr lang="en-GB" sz="4000" dirty="0">
              <a:solidFill>
                <a:srgbClr val="D5ABFF"/>
              </a:solidFill>
            </a:endParaRPr>
          </a:p>
        </p:txBody>
      </p:sp>
      <p:cxnSp>
        <p:nvCxnSpPr>
          <p:cNvPr id="3" name="Straight Connector 2">
            <a:extLst>
              <a:ext uri="{FF2B5EF4-FFF2-40B4-BE49-F238E27FC236}">
                <a16:creationId xmlns:a16="http://schemas.microsoft.com/office/drawing/2014/main" id="{6910BF7F-C8FB-B4A9-2A4A-7A0A3AFF95A9}"/>
              </a:ext>
            </a:extLst>
          </p:cNvPr>
          <p:cNvCxnSpPr>
            <a:cxnSpLocks/>
          </p:cNvCxnSpPr>
          <p:nvPr/>
        </p:nvCxnSpPr>
        <p:spPr>
          <a:xfrm>
            <a:off x="1560675" y="3585622"/>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4D9251D-239D-4EB3-892D-5324E68584A8}"/>
              </a:ext>
            </a:extLst>
          </p:cNvPr>
          <p:cNvGrpSpPr/>
          <p:nvPr/>
        </p:nvGrpSpPr>
        <p:grpSpPr>
          <a:xfrm rot="16200000">
            <a:off x="1674439" y="2810436"/>
            <a:ext cx="497410" cy="537026"/>
            <a:chOff x="9268803" y="6937829"/>
            <a:chExt cx="1045792" cy="733083"/>
          </a:xfrm>
        </p:grpSpPr>
        <p:sp>
          <p:nvSpPr>
            <p:cNvPr id="6" name="Isosceles Triangle 5">
              <a:extLst>
                <a:ext uri="{FF2B5EF4-FFF2-40B4-BE49-F238E27FC236}">
                  <a16:creationId xmlns:a16="http://schemas.microsoft.com/office/drawing/2014/main" id="{C72DC6C0-DD30-661E-3D88-AE702DD40CF9}"/>
                </a:ext>
              </a:extLst>
            </p:cNvPr>
            <p:cNvSpPr/>
            <p:nvPr/>
          </p:nvSpPr>
          <p:spPr>
            <a:xfrm flipH="1" flipV="1">
              <a:off x="9268803" y="7088498"/>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7" name="Isosceles Triangle 6">
              <a:extLst>
                <a:ext uri="{FF2B5EF4-FFF2-40B4-BE49-F238E27FC236}">
                  <a16:creationId xmlns:a16="http://schemas.microsoft.com/office/drawing/2014/main" id="{EEF0F3D0-9EE5-3704-76FF-5629D15AD6E4}"/>
                </a:ext>
              </a:extLst>
            </p:cNvPr>
            <p:cNvSpPr/>
            <p:nvPr/>
          </p:nvSpPr>
          <p:spPr>
            <a:xfrm flipH="1" flipV="1">
              <a:off x="9268803" y="6937829"/>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8" name="TextBox 7">
            <a:extLst>
              <a:ext uri="{FF2B5EF4-FFF2-40B4-BE49-F238E27FC236}">
                <a16:creationId xmlns:a16="http://schemas.microsoft.com/office/drawing/2014/main" id="{2F1D0D36-0361-DA92-C16F-7735C96C32C2}"/>
              </a:ext>
            </a:extLst>
          </p:cNvPr>
          <p:cNvSpPr txBox="1"/>
          <p:nvPr/>
        </p:nvSpPr>
        <p:spPr>
          <a:xfrm>
            <a:off x="2438399" y="3596215"/>
            <a:ext cx="8418285" cy="494751"/>
          </a:xfrm>
          <a:prstGeom prst="rect">
            <a:avLst/>
          </a:prstGeom>
          <a:noFill/>
        </p:spPr>
        <p:txBody>
          <a:bodyPr wrap="square" rtlCol="0">
            <a:spAutoFit/>
          </a:bodyPr>
          <a:lstStyle/>
          <a:p>
            <a:pPr algn="just">
              <a:lnSpc>
                <a:spcPct val="120000"/>
              </a:lnSpc>
            </a:pPr>
            <a:r>
              <a:rPr lang="en-US" sz="2400" i="1" dirty="0">
                <a:solidFill>
                  <a:srgbClr val="D5ABFF"/>
                </a:solidFill>
                <a:effectLst/>
              </a:rPr>
              <a:t>To the brain and beyond</a:t>
            </a:r>
            <a:endParaRPr lang="en-GB" sz="1800" i="1" dirty="0">
              <a:solidFill>
                <a:srgbClr val="D5ABFF"/>
              </a:solidFill>
            </a:endParaRPr>
          </a:p>
        </p:txBody>
      </p:sp>
    </p:spTree>
    <p:extLst>
      <p:ext uri="{BB962C8B-B14F-4D97-AF65-F5344CB8AC3E}">
        <p14:creationId xmlns:p14="http://schemas.microsoft.com/office/powerpoint/2010/main" val="11656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4</a:t>
            </a:fld>
            <a:endParaRPr lang="nl-BE" noProof="0" dirty="0"/>
          </a:p>
        </p:txBody>
      </p:sp>
      <p:sp>
        <p:nvSpPr>
          <p:cNvPr id="5" name="Title 1">
            <a:extLst>
              <a:ext uri="{FF2B5EF4-FFF2-40B4-BE49-F238E27FC236}">
                <a16:creationId xmlns:a16="http://schemas.microsoft.com/office/drawing/2014/main" id="{B3D88406-04B7-D70C-BB2F-0ABBB1C569B3}"/>
              </a:ext>
            </a:extLst>
          </p:cNvPr>
          <p:cNvSpPr>
            <a:spLocks noGrp="1"/>
          </p:cNvSpPr>
          <p:nvPr>
            <p:ph type="title"/>
          </p:nvPr>
        </p:nvSpPr>
        <p:spPr>
          <a:xfrm>
            <a:off x="3048000" y="252000"/>
            <a:ext cx="13487399" cy="863693"/>
          </a:xfrm>
        </p:spPr>
        <p:txBody>
          <a:bodyPr/>
          <a:lstStyle/>
          <a:p>
            <a:r>
              <a:rPr lang="en-US" dirty="0">
                <a:solidFill>
                  <a:srgbClr val="F2E5FF"/>
                </a:solidFill>
                <a:uFill>
                  <a:solidFill>
                    <a:schemeClr val="bg2"/>
                  </a:solidFill>
                </a:uFill>
              </a:rPr>
              <a:t>Neural data</a:t>
            </a:r>
            <a:endParaRPr lang="en-BE" dirty="0">
              <a:solidFill>
                <a:srgbClr val="F2E5FF"/>
              </a:solidFill>
              <a:uFill>
                <a:solidFill>
                  <a:schemeClr val="bg2"/>
                </a:solidFill>
              </a:uFill>
            </a:endParaRPr>
          </a:p>
        </p:txBody>
      </p:sp>
      <p:sp>
        <p:nvSpPr>
          <p:cNvPr id="6" name="Content Placeholder 4">
            <a:extLst>
              <a:ext uri="{FF2B5EF4-FFF2-40B4-BE49-F238E27FC236}">
                <a16:creationId xmlns:a16="http://schemas.microsoft.com/office/drawing/2014/main" id="{F8370BD2-2DA1-554D-EDF3-5C311CFA0625}"/>
              </a:ext>
            </a:extLst>
          </p:cNvPr>
          <p:cNvSpPr txBox="1">
            <a:spLocks/>
          </p:cNvSpPr>
          <p:nvPr/>
        </p:nvSpPr>
        <p:spPr>
          <a:xfrm>
            <a:off x="4283439" y="1434556"/>
            <a:ext cx="12828985" cy="622852"/>
          </a:xfrm>
          <a:prstGeom prst="rect">
            <a:avLst/>
          </a:prstGeom>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en-US" sz="2400" b="1" dirty="0">
                <a:solidFill>
                  <a:srgbClr val="F2E5FF"/>
                </a:solidFill>
              </a:rPr>
              <a:t>No consensus on terminology and definition </a:t>
            </a:r>
          </a:p>
          <a:p>
            <a:pPr marL="85725" indent="0">
              <a:buNone/>
            </a:pPr>
            <a:endParaRPr lang="en-GB" sz="2800" b="1"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Font typeface="Arial" panose="020B0604020202020204" pitchFamily="34" charset="0"/>
              <a:buNone/>
            </a:pPr>
            <a:endParaRPr lang="en-GB" sz="4000" dirty="0">
              <a:solidFill>
                <a:srgbClr val="F2E5FF"/>
              </a:solidFill>
            </a:endParaRPr>
          </a:p>
        </p:txBody>
      </p:sp>
      <p:sp>
        <p:nvSpPr>
          <p:cNvPr id="11" name="Rectangle: Rounded Corners 10">
            <a:extLst>
              <a:ext uri="{FF2B5EF4-FFF2-40B4-BE49-F238E27FC236}">
                <a16:creationId xmlns:a16="http://schemas.microsoft.com/office/drawing/2014/main" id="{5E993A8E-8E51-D222-C8FC-F1D93C3020F2}"/>
              </a:ext>
            </a:extLst>
          </p:cNvPr>
          <p:cNvSpPr/>
          <p:nvPr/>
        </p:nvSpPr>
        <p:spPr>
          <a:xfrm>
            <a:off x="1498630" y="2526132"/>
            <a:ext cx="12300497" cy="622852"/>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dirty="0">
                <a:solidFill>
                  <a:srgbClr val="F2E5FF"/>
                </a:solidFill>
              </a:rPr>
              <a:t>Characteristics:</a:t>
            </a:r>
          </a:p>
        </p:txBody>
      </p:sp>
      <p:sp>
        <p:nvSpPr>
          <p:cNvPr id="12" name="TextBox 11">
            <a:extLst>
              <a:ext uri="{FF2B5EF4-FFF2-40B4-BE49-F238E27FC236}">
                <a16:creationId xmlns:a16="http://schemas.microsoft.com/office/drawing/2014/main" id="{D8068CEB-96CD-8BAF-E6BF-384121775375}"/>
              </a:ext>
            </a:extLst>
          </p:cNvPr>
          <p:cNvSpPr txBox="1"/>
          <p:nvPr/>
        </p:nvSpPr>
        <p:spPr>
          <a:xfrm>
            <a:off x="9277974" y="2133633"/>
            <a:ext cx="7230583" cy="646331"/>
          </a:xfrm>
          <a:prstGeom prst="rect">
            <a:avLst/>
          </a:prstGeom>
          <a:noFill/>
        </p:spPr>
        <p:txBody>
          <a:bodyPr wrap="square">
            <a:spAutoFit/>
          </a:bodyPr>
          <a:lstStyle/>
          <a:p>
            <a:pPr algn="just"/>
            <a:r>
              <a:rPr lang="en-GB" sz="2000" i="1" dirty="0">
                <a:solidFill>
                  <a:srgbClr val="F2E5FF"/>
                </a:solidFill>
              </a:rPr>
              <a:t>“Most intimate and private information of all information”</a:t>
            </a:r>
          </a:p>
          <a:p>
            <a:pPr algn="just"/>
            <a:r>
              <a:rPr lang="en-GB" sz="1600" i="1" dirty="0">
                <a:solidFill>
                  <a:srgbClr val="D5ABFF"/>
                </a:solidFill>
              </a:rPr>
              <a:t>Source: IBC UNESCO (2021)</a:t>
            </a:r>
          </a:p>
        </p:txBody>
      </p:sp>
      <p:sp>
        <p:nvSpPr>
          <p:cNvPr id="14" name="TextBox 13">
            <a:extLst>
              <a:ext uri="{FF2B5EF4-FFF2-40B4-BE49-F238E27FC236}">
                <a16:creationId xmlns:a16="http://schemas.microsoft.com/office/drawing/2014/main" id="{7BBDB412-D54A-7A7D-2CE0-DE8877F22B5B}"/>
              </a:ext>
            </a:extLst>
          </p:cNvPr>
          <p:cNvSpPr txBox="1"/>
          <p:nvPr/>
        </p:nvSpPr>
        <p:spPr>
          <a:xfrm>
            <a:off x="10336469" y="3784794"/>
            <a:ext cx="3547248" cy="2585323"/>
          </a:xfrm>
          <a:prstGeom prst="rect">
            <a:avLst/>
          </a:prstGeom>
          <a:noFill/>
        </p:spPr>
        <p:txBody>
          <a:bodyPr wrap="square">
            <a:spAutoFit/>
          </a:bodyPr>
          <a:lstStyle>
            <a:defPPr>
              <a:defRPr lang="en-US"/>
            </a:defPPr>
            <a:lvl1pPr algn="just">
              <a:defRPr sz="1600" i="1">
                <a:solidFill>
                  <a:schemeClr val="tx2"/>
                </a:solidFill>
              </a:defRPr>
            </a:lvl1pPr>
          </a:lstStyle>
          <a:p>
            <a:pPr algn="ctr"/>
            <a:r>
              <a:rPr lang="en-GB" sz="1800" b="1" dirty="0">
                <a:solidFill>
                  <a:schemeClr val="bg2"/>
                </a:solidFill>
              </a:rPr>
              <a:t>Movements</a:t>
            </a:r>
            <a:br>
              <a:rPr lang="en-GB" sz="1800" b="1" dirty="0">
                <a:solidFill>
                  <a:schemeClr val="bg2"/>
                </a:solidFill>
              </a:rPr>
            </a:br>
            <a:r>
              <a:rPr lang="en-GB" sz="1800" b="1" dirty="0">
                <a:solidFill>
                  <a:schemeClr val="bg2"/>
                </a:solidFill>
              </a:rPr>
              <a:t>Physical state</a:t>
            </a:r>
            <a:br>
              <a:rPr lang="en-GB" sz="1800" b="1" dirty="0">
                <a:solidFill>
                  <a:schemeClr val="bg2"/>
                </a:solidFill>
              </a:rPr>
            </a:br>
            <a:r>
              <a:rPr lang="en-GB" sz="1800" b="1" dirty="0">
                <a:solidFill>
                  <a:schemeClr val="bg2"/>
                </a:solidFill>
              </a:rPr>
              <a:t>Emotions</a:t>
            </a:r>
          </a:p>
          <a:p>
            <a:pPr algn="ctr"/>
            <a:r>
              <a:rPr lang="en-GB" sz="1800" b="1" dirty="0">
                <a:solidFill>
                  <a:schemeClr val="bg2"/>
                </a:solidFill>
              </a:rPr>
              <a:t>Abilities</a:t>
            </a:r>
          </a:p>
          <a:p>
            <a:pPr algn="ctr"/>
            <a:r>
              <a:rPr lang="en-GB" sz="1800" b="1" dirty="0">
                <a:solidFill>
                  <a:schemeClr val="bg2"/>
                </a:solidFill>
              </a:rPr>
              <a:t>Desires</a:t>
            </a:r>
          </a:p>
          <a:p>
            <a:pPr algn="ctr"/>
            <a:r>
              <a:rPr lang="en-GB" sz="1800" b="1" dirty="0">
                <a:solidFill>
                  <a:schemeClr val="bg2"/>
                </a:solidFill>
              </a:rPr>
              <a:t>Sexual orientation</a:t>
            </a:r>
          </a:p>
          <a:p>
            <a:pPr algn="ctr"/>
            <a:r>
              <a:rPr lang="en-GB" sz="1800" b="1" dirty="0">
                <a:solidFill>
                  <a:schemeClr val="bg2"/>
                </a:solidFill>
              </a:rPr>
              <a:t>Political Affirmation</a:t>
            </a:r>
          </a:p>
          <a:p>
            <a:pPr algn="ctr"/>
            <a:r>
              <a:rPr lang="en-GB" sz="1800" b="1" dirty="0">
                <a:solidFill>
                  <a:schemeClr val="bg2"/>
                </a:solidFill>
              </a:rPr>
              <a:t>Beliefs</a:t>
            </a:r>
          </a:p>
          <a:p>
            <a:pPr algn="ctr"/>
            <a:r>
              <a:rPr lang="en-GB" sz="1800" b="1" dirty="0">
                <a:solidFill>
                  <a:schemeClr val="bg2"/>
                </a:solidFill>
              </a:rPr>
              <a:t>…</a:t>
            </a:r>
          </a:p>
        </p:txBody>
      </p:sp>
      <p:grpSp>
        <p:nvGrpSpPr>
          <p:cNvPr id="15" name="Group 14">
            <a:extLst>
              <a:ext uri="{FF2B5EF4-FFF2-40B4-BE49-F238E27FC236}">
                <a16:creationId xmlns:a16="http://schemas.microsoft.com/office/drawing/2014/main" id="{866383E7-AF6E-CFAA-70AB-169DBEB78A52}"/>
              </a:ext>
            </a:extLst>
          </p:cNvPr>
          <p:cNvGrpSpPr/>
          <p:nvPr/>
        </p:nvGrpSpPr>
        <p:grpSpPr>
          <a:xfrm>
            <a:off x="10577185" y="2958875"/>
            <a:ext cx="3065815" cy="636036"/>
            <a:chOff x="673497" y="3911322"/>
            <a:chExt cx="3065815" cy="636036"/>
          </a:xfrm>
          <a:noFill/>
        </p:grpSpPr>
        <p:sp>
          <p:nvSpPr>
            <p:cNvPr id="16" name="Round Same Side Corner Rectangle 8">
              <a:extLst>
                <a:ext uri="{FF2B5EF4-FFF2-40B4-BE49-F238E27FC236}">
                  <a16:creationId xmlns:a16="http://schemas.microsoft.com/office/drawing/2014/main" id="{45FBF1CB-97CA-CB91-25CC-E5DF8D6EBDD8}"/>
                </a:ext>
              </a:extLst>
            </p:cNvPr>
            <p:cNvSpPr/>
            <p:nvPr/>
          </p:nvSpPr>
          <p:spPr>
            <a:xfrm>
              <a:off x="67349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sp>
          <p:nvSpPr>
            <p:cNvPr id="17" name="Round Same Side Corner Rectangle 8">
              <a:extLst>
                <a:ext uri="{FF2B5EF4-FFF2-40B4-BE49-F238E27FC236}">
                  <a16:creationId xmlns:a16="http://schemas.microsoft.com/office/drawing/2014/main" id="{B1484FC9-10E8-C142-4AF4-59B308AA1332}"/>
                </a:ext>
              </a:extLst>
            </p:cNvPr>
            <p:cNvSpPr/>
            <p:nvPr/>
          </p:nvSpPr>
          <p:spPr>
            <a:xfrm>
              <a:off x="102653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sp>
          <p:nvSpPr>
            <p:cNvPr id="18" name="Round Same Side Corner Rectangle 8">
              <a:extLst>
                <a:ext uri="{FF2B5EF4-FFF2-40B4-BE49-F238E27FC236}">
                  <a16:creationId xmlns:a16="http://schemas.microsoft.com/office/drawing/2014/main" id="{47797BE4-2C3C-D692-9EE3-D828B2F2A66E}"/>
                </a:ext>
              </a:extLst>
            </p:cNvPr>
            <p:cNvSpPr/>
            <p:nvPr/>
          </p:nvSpPr>
          <p:spPr>
            <a:xfrm>
              <a:off x="137957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sp>
          <p:nvSpPr>
            <p:cNvPr id="19" name="Round Same Side Corner Rectangle 8">
              <a:extLst>
                <a:ext uri="{FF2B5EF4-FFF2-40B4-BE49-F238E27FC236}">
                  <a16:creationId xmlns:a16="http://schemas.microsoft.com/office/drawing/2014/main" id="{68D60BA7-3B72-9A13-1137-B13392510A57}"/>
                </a:ext>
              </a:extLst>
            </p:cNvPr>
            <p:cNvSpPr/>
            <p:nvPr/>
          </p:nvSpPr>
          <p:spPr>
            <a:xfrm>
              <a:off x="173261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sp>
          <p:nvSpPr>
            <p:cNvPr id="20" name="Round Same Side Corner Rectangle 8">
              <a:extLst>
                <a:ext uri="{FF2B5EF4-FFF2-40B4-BE49-F238E27FC236}">
                  <a16:creationId xmlns:a16="http://schemas.microsoft.com/office/drawing/2014/main" id="{DDE455BE-760D-A438-6E43-C751D56018F8}"/>
                </a:ext>
              </a:extLst>
            </p:cNvPr>
            <p:cNvSpPr/>
            <p:nvPr/>
          </p:nvSpPr>
          <p:spPr>
            <a:xfrm>
              <a:off x="208565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F2E5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A893D9"/>
                </a:solidFill>
              </a:endParaRPr>
            </a:p>
          </p:txBody>
        </p:sp>
        <p:sp>
          <p:nvSpPr>
            <p:cNvPr id="21" name="Round Same Side Corner Rectangle 8">
              <a:extLst>
                <a:ext uri="{FF2B5EF4-FFF2-40B4-BE49-F238E27FC236}">
                  <a16:creationId xmlns:a16="http://schemas.microsoft.com/office/drawing/2014/main" id="{9E371DD5-1307-FCE4-2BA7-31D22A823142}"/>
                </a:ext>
              </a:extLst>
            </p:cNvPr>
            <p:cNvSpPr/>
            <p:nvPr/>
          </p:nvSpPr>
          <p:spPr>
            <a:xfrm>
              <a:off x="243869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sp>
          <p:nvSpPr>
            <p:cNvPr id="22" name="Round Same Side Corner Rectangle 8">
              <a:extLst>
                <a:ext uri="{FF2B5EF4-FFF2-40B4-BE49-F238E27FC236}">
                  <a16:creationId xmlns:a16="http://schemas.microsoft.com/office/drawing/2014/main" id="{DD89E093-A9E8-CB87-D977-96CCC3AD0215}"/>
                </a:ext>
              </a:extLst>
            </p:cNvPr>
            <p:cNvSpPr/>
            <p:nvPr/>
          </p:nvSpPr>
          <p:spPr>
            <a:xfrm>
              <a:off x="279173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sp>
          <p:nvSpPr>
            <p:cNvPr id="23" name="Round Same Side Corner Rectangle 8">
              <a:extLst>
                <a:ext uri="{FF2B5EF4-FFF2-40B4-BE49-F238E27FC236}">
                  <a16:creationId xmlns:a16="http://schemas.microsoft.com/office/drawing/2014/main" id="{CA4CE96A-0C9E-6EAE-0F31-BFC25944C84C}"/>
                </a:ext>
              </a:extLst>
            </p:cNvPr>
            <p:cNvSpPr/>
            <p:nvPr/>
          </p:nvSpPr>
          <p:spPr>
            <a:xfrm>
              <a:off x="314477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sp>
          <p:nvSpPr>
            <p:cNvPr id="24" name="Round Same Side Corner Rectangle 8">
              <a:extLst>
                <a:ext uri="{FF2B5EF4-FFF2-40B4-BE49-F238E27FC236}">
                  <a16:creationId xmlns:a16="http://schemas.microsoft.com/office/drawing/2014/main" id="{7CDD5F05-B2D8-CC48-EE31-E788A6D887B3}"/>
                </a:ext>
              </a:extLst>
            </p:cNvPr>
            <p:cNvSpPr/>
            <p:nvPr/>
          </p:nvSpPr>
          <p:spPr>
            <a:xfrm>
              <a:off x="3497817" y="3911322"/>
              <a:ext cx="241495" cy="636036"/>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rgbClr val="110DA2"/>
                </a:solidFill>
              </a:endParaRPr>
            </a:p>
          </p:txBody>
        </p:sp>
      </p:grpSp>
      <p:sp>
        <p:nvSpPr>
          <p:cNvPr id="26" name="Rectangle: Rounded Corners 25">
            <a:extLst>
              <a:ext uri="{FF2B5EF4-FFF2-40B4-BE49-F238E27FC236}">
                <a16:creationId xmlns:a16="http://schemas.microsoft.com/office/drawing/2014/main" id="{DBA26C45-39B3-BA1E-703C-DED663CBF0B8}"/>
              </a:ext>
            </a:extLst>
          </p:cNvPr>
          <p:cNvSpPr/>
          <p:nvPr/>
        </p:nvSpPr>
        <p:spPr>
          <a:xfrm>
            <a:off x="8982578" y="7342341"/>
            <a:ext cx="3038886" cy="454504"/>
          </a:xfrm>
          <a:prstGeom prst="roundRect">
            <a:avLst/>
          </a:pr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a:solidFill>
                  <a:schemeClr val="bg2"/>
                </a:solidFill>
              </a:rPr>
              <a:t>‘Read’</a:t>
            </a:r>
            <a:endParaRPr lang="en-GB" sz="1400" dirty="0">
              <a:solidFill>
                <a:schemeClr val="bg2"/>
              </a:solidFill>
            </a:endParaRPr>
          </a:p>
        </p:txBody>
      </p:sp>
      <p:sp>
        <p:nvSpPr>
          <p:cNvPr id="27" name="Rectangle: Rounded Corners 26">
            <a:extLst>
              <a:ext uri="{FF2B5EF4-FFF2-40B4-BE49-F238E27FC236}">
                <a16:creationId xmlns:a16="http://schemas.microsoft.com/office/drawing/2014/main" id="{5BDC0DDA-401A-76CA-B0D4-65E84F508FB2}"/>
              </a:ext>
            </a:extLst>
          </p:cNvPr>
          <p:cNvSpPr/>
          <p:nvPr/>
        </p:nvSpPr>
        <p:spPr>
          <a:xfrm>
            <a:off x="12240223" y="7346504"/>
            <a:ext cx="3038886" cy="454504"/>
          </a:xfrm>
          <a:prstGeom prst="roundRect">
            <a:avLst/>
          </a:pr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a:solidFill>
                  <a:schemeClr val="bg2"/>
                </a:solidFill>
              </a:rPr>
              <a:t>‘Write’</a:t>
            </a:r>
            <a:endParaRPr lang="en-GB" sz="1400" dirty="0">
              <a:solidFill>
                <a:schemeClr val="bg2"/>
              </a:solidFill>
            </a:endParaRPr>
          </a:p>
        </p:txBody>
      </p:sp>
      <p:sp>
        <p:nvSpPr>
          <p:cNvPr id="28" name="Rectangle: Rounded Corners 27">
            <a:extLst>
              <a:ext uri="{FF2B5EF4-FFF2-40B4-BE49-F238E27FC236}">
                <a16:creationId xmlns:a16="http://schemas.microsoft.com/office/drawing/2014/main" id="{C47051BF-F3B1-ED55-0E1A-756D69CDDA2B}"/>
              </a:ext>
            </a:extLst>
          </p:cNvPr>
          <p:cNvSpPr/>
          <p:nvPr/>
        </p:nvSpPr>
        <p:spPr>
          <a:xfrm>
            <a:off x="12240222" y="8195451"/>
            <a:ext cx="3038886" cy="715078"/>
          </a:xfrm>
          <a:prstGeom prst="roundRect">
            <a:avLst/>
          </a:prstGeom>
          <a:solidFill>
            <a:srgbClr val="432264">
              <a:alpha val="26000"/>
            </a:srgbClr>
          </a:solidFill>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a:solidFill>
                  <a:srgbClr val="D5ABFF"/>
                </a:solidFill>
              </a:rPr>
              <a:t>Neuromanipulation</a:t>
            </a:r>
            <a:endParaRPr lang="en-GB" sz="1800" b="1" dirty="0">
              <a:solidFill>
                <a:srgbClr val="D5ABFF"/>
              </a:solidFill>
            </a:endParaRPr>
          </a:p>
        </p:txBody>
      </p:sp>
      <p:sp>
        <p:nvSpPr>
          <p:cNvPr id="29" name="Isosceles Triangle 28">
            <a:extLst>
              <a:ext uri="{FF2B5EF4-FFF2-40B4-BE49-F238E27FC236}">
                <a16:creationId xmlns:a16="http://schemas.microsoft.com/office/drawing/2014/main" id="{3A9B768E-7B72-2B8E-2E05-6A07F79CFD9E}"/>
              </a:ext>
            </a:extLst>
          </p:cNvPr>
          <p:cNvSpPr/>
          <p:nvPr/>
        </p:nvSpPr>
        <p:spPr>
          <a:xfrm flipV="1">
            <a:off x="13513381" y="7853278"/>
            <a:ext cx="492567" cy="230412"/>
          </a:xfrm>
          <a:prstGeom prst="triangl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sp>
        <p:nvSpPr>
          <p:cNvPr id="30" name="Rectangle: Rounded Corners 29">
            <a:extLst>
              <a:ext uri="{FF2B5EF4-FFF2-40B4-BE49-F238E27FC236}">
                <a16:creationId xmlns:a16="http://schemas.microsoft.com/office/drawing/2014/main" id="{4E981026-46EB-7F2F-F98F-0FDC2C717DF8}"/>
              </a:ext>
            </a:extLst>
          </p:cNvPr>
          <p:cNvSpPr/>
          <p:nvPr/>
        </p:nvSpPr>
        <p:spPr>
          <a:xfrm>
            <a:off x="8981138" y="8192830"/>
            <a:ext cx="3038886" cy="715078"/>
          </a:xfrm>
          <a:prstGeom prst="roundRect">
            <a:avLst/>
          </a:prstGeom>
          <a:solidFill>
            <a:srgbClr val="432264">
              <a:alpha val="26000"/>
            </a:srgbClr>
          </a:solidFill>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rgbClr val="D5ABFF"/>
                </a:solidFill>
              </a:rPr>
              <a:t>Neuroreading</a:t>
            </a:r>
          </a:p>
        </p:txBody>
      </p:sp>
      <p:sp>
        <p:nvSpPr>
          <p:cNvPr id="31" name="Isosceles Triangle 30">
            <a:extLst>
              <a:ext uri="{FF2B5EF4-FFF2-40B4-BE49-F238E27FC236}">
                <a16:creationId xmlns:a16="http://schemas.microsoft.com/office/drawing/2014/main" id="{C1B7E34D-6673-C9FB-BDA1-AF4B9C05CB36}"/>
              </a:ext>
            </a:extLst>
          </p:cNvPr>
          <p:cNvSpPr/>
          <p:nvPr/>
        </p:nvSpPr>
        <p:spPr>
          <a:xfrm flipV="1">
            <a:off x="10254297" y="7851921"/>
            <a:ext cx="492567" cy="230412"/>
          </a:xfrm>
          <a:prstGeom prst="triangl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cxnSp>
        <p:nvCxnSpPr>
          <p:cNvPr id="32" name="Straight Connector 31">
            <a:extLst>
              <a:ext uri="{FF2B5EF4-FFF2-40B4-BE49-F238E27FC236}">
                <a16:creationId xmlns:a16="http://schemas.microsoft.com/office/drawing/2014/main" id="{F10BFBED-416E-8426-B279-FDA484F8406D}"/>
              </a:ext>
            </a:extLst>
          </p:cNvPr>
          <p:cNvCxnSpPr>
            <a:cxnSpLocks/>
          </p:cNvCxnSpPr>
          <p:nvPr/>
        </p:nvCxnSpPr>
        <p:spPr>
          <a:xfrm>
            <a:off x="8981138" y="6947098"/>
            <a:ext cx="6297970" cy="0"/>
          </a:xfrm>
          <a:prstGeom prst="line">
            <a:avLst/>
          </a:pr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cxnSp>
      <p:sp>
        <p:nvSpPr>
          <p:cNvPr id="33" name="Isosceles Triangle 32">
            <a:extLst>
              <a:ext uri="{FF2B5EF4-FFF2-40B4-BE49-F238E27FC236}">
                <a16:creationId xmlns:a16="http://schemas.microsoft.com/office/drawing/2014/main" id="{01AAD5F5-9EF1-B028-2E48-B9FD397ED767}"/>
              </a:ext>
            </a:extLst>
          </p:cNvPr>
          <p:cNvSpPr/>
          <p:nvPr/>
        </p:nvSpPr>
        <p:spPr>
          <a:xfrm flipV="1">
            <a:off x="11913229" y="6551113"/>
            <a:ext cx="492567" cy="230412"/>
          </a:xfrm>
          <a:prstGeom prst="triangl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pic>
        <p:nvPicPr>
          <p:cNvPr id="34" name="Content Placeholder 7" descr="A black background with a black square&#10;&#10;Description automatically generated with medium confidence">
            <a:extLst>
              <a:ext uri="{FF2B5EF4-FFF2-40B4-BE49-F238E27FC236}">
                <a16:creationId xmlns:a16="http://schemas.microsoft.com/office/drawing/2014/main" id="{8B25749A-2914-4423-DB24-95C1D407953F}"/>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11364" t="25415" r="12702" b="39204"/>
          <a:stretch/>
        </p:blipFill>
        <p:spPr>
          <a:xfrm>
            <a:off x="3263386" y="1518438"/>
            <a:ext cx="720761" cy="335832"/>
          </a:xfrm>
          <a:prstGeom prst="rect">
            <a:avLst/>
          </a:prstGeom>
          <a:noFill/>
          <a:effectLst>
            <a:glow rad="76200">
              <a:srgbClr val="F2E5FF">
                <a:alpha val="29000"/>
              </a:srgbClr>
            </a:glow>
          </a:effectLst>
        </p:spPr>
      </p:pic>
      <p:sp>
        <p:nvSpPr>
          <p:cNvPr id="35" name="TextBox 34">
            <a:extLst>
              <a:ext uri="{FF2B5EF4-FFF2-40B4-BE49-F238E27FC236}">
                <a16:creationId xmlns:a16="http://schemas.microsoft.com/office/drawing/2014/main" id="{9F9C3543-0740-6BB7-B580-C14EA0233AC7}"/>
              </a:ext>
            </a:extLst>
          </p:cNvPr>
          <p:cNvSpPr txBox="1"/>
          <p:nvPr/>
        </p:nvSpPr>
        <p:spPr>
          <a:xfrm>
            <a:off x="1700632" y="8171828"/>
            <a:ext cx="7301715" cy="400110"/>
          </a:xfrm>
          <a:prstGeom prst="rect">
            <a:avLst/>
          </a:prstGeom>
          <a:noFill/>
        </p:spPr>
        <p:txBody>
          <a:bodyPr wrap="square">
            <a:spAutoFit/>
          </a:bodyPr>
          <a:lstStyle/>
          <a:p>
            <a:pPr marL="85725" indent="0">
              <a:buNone/>
            </a:pPr>
            <a:r>
              <a:rPr lang="en-GB" sz="2000" b="1" u="sng" dirty="0">
                <a:solidFill>
                  <a:srgbClr val="D5ABFF"/>
                </a:solidFill>
              </a:rPr>
              <a:t>Medical, criminal justice, law enforcement, commercial</a:t>
            </a:r>
          </a:p>
        </p:txBody>
      </p:sp>
      <p:grpSp>
        <p:nvGrpSpPr>
          <p:cNvPr id="51" name="Group 50">
            <a:extLst>
              <a:ext uri="{FF2B5EF4-FFF2-40B4-BE49-F238E27FC236}">
                <a16:creationId xmlns:a16="http://schemas.microsoft.com/office/drawing/2014/main" id="{80292C0C-781C-9625-F6DA-23B8A436B909}"/>
              </a:ext>
            </a:extLst>
          </p:cNvPr>
          <p:cNvGrpSpPr/>
          <p:nvPr/>
        </p:nvGrpSpPr>
        <p:grpSpPr>
          <a:xfrm>
            <a:off x="391226" y="426305"/>
            <a:ext cx="1994396" cy="1833417"/>
            <a:chOff x="2729345" y="2299854"/>
            <a:chExt cx="4710546" cy="5278582"/>
          </a:xfrm>
        </p:grpSpPr>
        <p:sp>
          <p:nvSpPr>
            <p:cNvPr id="52" name="Isosceles Triangle 51">
              <a:extLst>
                <a:ext uri="{FF2B5EF4-FFF2-40B4-BE49-F238E27FC236}">
                  <a16:creationId xmlns:a16="http://schemas.microsoft.com/office/drawing/2014/main" id="{37552A94-0F13-EC55-9945-0BB7F6D4ADC2}"/>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53" name="Isosceles Triangle 52">
              <a:extLst>
                <a:ext uri="{FF2B5EF4-FFF2-40B4-BE49-F238E27FC236}">
                  <a16:creationId xmlns:a16="http://schemas.microsoft.com/office/drawing/2014/main" id="{10B4183B-400D-E504-6450-F5BE3E453FD3}"/>
                </a:ext>
              </a:extLst>
            </p:cNvPr>
            <p:cNvSpPr/>
            <p:nvPr/>
          </p:nvSpPr>
          <p:spPr>
            <a:xfrm>
              <a:off x="2729345" y="3269672"/>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54" name="TextBox 53">
            <a:extLst>
              <a:ext uri="{FF2B5EF4-FFF2-40B4-BE49-F238E27FC236}">
                <a16:creationId xmlns:a16="http://schemas.microsoft.com/office/drawing/2014/main" id="{23682BDF-299F-31E1-DBF6-3E28492FC18E}"/>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1</a:t>
            </a:r>
            <a:endParaRPr lang="en-BE" sz="3200" dirty="0">
              <a:solidFill>
                <a:srgbClr val="F2E5FF"/>
              </a:solidFill>
            </a:endParaRPr>
          </a:p>
        </p:txBody>
      </p:sp>
      <p:grpSp>
        <p:nvGrpSpPr>
          <p:cNvPr id="2" name="Graphic 421">
            <a:extLst>
              <a:ext uri="{FF2B5EF4-FFF2-40B4-BE49-F238E27FC236}">
                <a16:creationId xmlns:a16="http://schemas.microsoft.com/office/drawing/2014/main" id="{5CCDA800-B8E8-15E8-444E-395E364E26EC}"/>
              </a:ext>
            </a:extLst>
          </p:cNvPr>
          <p:cNvGrpSpPr/>
          <p:nvPr/>
        </p:nvGrpSpPr>
        <p:grpSpPr>
          <a:xfrm>
            <a:off x="3104735" y="3733831"/>
            <a:ext cx="1993301" cy="4260164"/>
            <a:chOff x="4351496" y="0"/>
            <a:chExt cx="3489008" cy="6858000"/>
          </a:xfrm>
          <a:solidFill>
            <a:srgbClr val="F2E5FF">
              <a:alpha val="78000"/>
            </a:srgbClr>
          </a:solidFill>
        </p:grpSpPr>
        <p:sp>
          <p:nvSpPr>
            <p:cNvPr id="3" name="Freeform: Shape 2">
              <a:extLst>
                <a:ext uri="{FF2B5EF4-FFF2-40B4-BE49-F238E27FC236}">
                  <a16:creationId xmlns:a16="http://schemas.microsoft.com/office/drawing/2014/main" id="{52BB0CB5-7561-B0E8-0B82-9A3C629DD9CA}"/>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0C8DBBE-E5E5-0DEB-7164-7025DD54593D}"/>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C6AC380-D449-FE27-F03F-FE41CAD13F1C}"/>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1105161-A71F-0B73-12A1-BF2E7F66153E}"/>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6DA9264-7DCB-DD5A-9A4A-85FED965E25B}"/>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172D7BB-A3D1-290E-AD39-44AA03B23BBD}"/>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DCC8D0E-DBDD-28C1-D42F-FF0404944554}"/>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19BC3FC-BC7A-3522-B84A-1D182253B30B}"/>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845EBA9-8F30-5443-570C-D179B457D492}"/>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30CDF13-2D92-84C4-447D-279B735F4216}"/>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469AF91-1DF5-0F59-3FBD-F2EEF85F12A5}"/>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9D71B9B-C185-7BFA-FB3C-FCCBF76F965D}"/>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C635AC3-BBD8-EE31-71F3-57EBEE02657E}"/>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2F259C5-DC79-9344-68B0-45DFCBB87036}"/>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E11C477-18FA-9B0F-8C13-6A6782CE3BE7}"/>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521427C-8016-9F0E-A9E8-4B17D2338FA9}"/>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DA64633-2F6E-9032-660C-D5B86682E330}"/>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80B2E14-5692-0F85-5C99-5ABA3DF3CC7E}"/>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E7D1709-81BC-A787-3131-4E6D4048B20D}"/>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D435D21-95EB-2336-84CD-BA2BDA35AAD3}"/>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9C3E760-4004-2F43-9874-F6DA0DB66E36}"/>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5BABE41-E1AA-3802-F1D3-EFE15C8363A3}"/>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9561939-0AF5-4830-2A72-D1C9768D13C5}"/>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B6D183F-D2EE-E26D-0C7B-05CDDE17485E}"/>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4AA798E-FC77-E815-0654-17BFE901AF0F}"/>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6DE80DC-DE3D-6BD1-E80F-64C783C41D43}"/>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1C7AF2B-46AD-CFCC-FA9F-DEFB26D5A42D}"/>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816B3A0-5CB4-D49B-866A-A011B5FE1A01}"/>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FA32A81-13FA-CF51-FFD9-D21284833F0D}"/>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127BCF7-F993-1EC4-1980-D098FB5A0D88}"/>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0D30C7A-3366-BAA8-815F-8DFDFA59E177}"/>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E0CAAEC-4AED-DCF4-2269-58DF6EAE8CAE}"/>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18B82BB7-FC6B-ED46-822E-1F00799AB37C}"/>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D72C6EA-40B3-96E0-90BB-131158C2C1A2}"/>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864CF5E-DFCB-5290-0ABF-177D8908F93C}"/>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807919A-2939-4D27-E6D1-2C846D1F8F61}"/>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74403A1-562F-13CF-B128-38BA7442C32C}"/>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FDB6AB8-6FE7-9C05-271C-C86323D8B752}"/>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0B495A7-DD03-F4C5-24EB-7894053C35FC}"/>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536E2579-11E3-B437-B734-423E9FACAED9}"/>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9B5EDC6-F378-B234-4343-FF53A4AA50CA}"/>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DB2C41A-0446-C360-5255-1E5FABB8C15C}"/>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50EDC88-0F50-EE5F-29F0-5A8CA9243FB1}"/>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68A78B6-359A-D2EE-368D-001FB1A4D6E4}"/>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1B675CB-D9FF-316A-675E-BAE6A46654FF}"/>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166C2B8-A1E2-07A0-C0A9-7FFC9B11B5B0}"/>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B5426E-274A-60B6-0CD5-26F75D2D3F68}"/>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4058040-E210-38D8-7017-7F32BBF34C7F}"/>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68CDE36-8BC6-1337-9E8D-0899E75C0F76}"/>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FA69003-B922-F3B3-FF1E-61F4D116AE1E}"/>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54D3493A-ABD7-267D-643A-4F8290EC7682}"/>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65FC5E0-B952-8911-564C-B4F12A35E901}"/>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C12B369-4E51-EE19-862E-69E59BE10AF8}"/>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5F35A09-2C8A-5F19-B540-E52C68001F82}"/>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EC20697-8CAC-3675-4E09-44F54DC6D9CD}"/>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30D1AF0-1DAF-F36C-F3DA-ACE04B3AE169}"/>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E191D64-C85B-3D6F-7AAC-008B417AB619}"/>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9D29093-3443-4127-16CC-9901A282B4CE}"/>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0536EAD-B423-F684-4E5D-4B2AC953DC3F}"/>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A7F4E2C-8394-A46C-07B1-46DA0E766667}"/>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DC701A9-7BDA-107C-D15B-DA49C48C09E0}"/>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D8CC9B4-4289-EC99-4FF5-680091E9A620}"/>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24D4A0A-3E20-1CAB-62F0-009508080B24}"/>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C755C1C-F683-2ECF-896D-66A210E7DC07}"/>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DF6B13C-BA50-43D0-E7D8-CFC00A48F2FA}"/>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8A93705-0B81-8375-4B5F-53883AB8FCA8}"/>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34B65A45-DD93-0E17-B407-518B233DC32A}"/>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145BFEB-46A6-F9A9-4695-139018D40740}"/>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3C7719B-8B79-0071-5EF9-2607A6176A49}"/>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654E9E3-2046-042E-BFEC-02A8C777155B}"/>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02D47DC-84E1-960B-DEF0-9507BDAE58DF}"/>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E3CD678-4F03-FEFA-7FDF-A24B94CC0947}"/>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1818632-BD5F-D2C1-3D6C-3FCC67288BF0}"/>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55DA8DF-B3AD-494C-7E45-B4B335655CC5}"/>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637FBA5-A2CE-7C1A-6EE9-10D97EAF038D}"/>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826F10C-D620-44B1-7D4E-E00FC47D4DF5}"/>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3FFE70F-978F-1234-7276-9B952B74B206}"/>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D2615E8-E813-6BB6-D359-2D3A81AF4AD7}"/>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35D1898-3123-2749-CBD8-ED14305F5C53}"/>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3207AC3-9077-F200-8B89-8D39DC06163A}"/>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9E22C81-A2B7-7398-C7DC-DE803A9839C4}"/>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45AF218-D751-2DF3-9886-F0971AFB4777}"/>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B6B2BE8-0A01-EFFF-4216-9909E1447C7A}"/>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81F27A9-53B9-137B-D7E2-97A54B43726F}"/>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497CEA9-8160-533E-B5E7-5D734CB9A646}"/>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286ED77-E810-4051-CD89-8D0B21FCB09D}"/>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5B45B3E-F628-C4BD-AC4E-DEF57F49E371}"/>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A572A10-ECEF-9DDA-3321-A90EC9FE6208}"/>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7DDDFDC-E358-9627-D7D1-E90A17279536}"/>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D93F763-3227-94D3-7070-7123E22C6994}"/>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84E4694-0DD9-774F-E3E7-EE3DA0724826}"/>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E8EF05C-F245-B7D2-215E-6C778CAF63FA}"/>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9A4FBB9-AD28-C435-2BE8-514E5BC186C0}"/>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07DE857-19D7-39F6-D2E6-54338C883AD5}"/>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DEBA61B-CA63-4C8B-245E-9D12320669E3}"/>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240D2D47-1CE9-B0F3-1FF8-A6141ED9ED87}"/>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7CC8024-7CC3-1F17-361A-8CCEFEE6BB78}"/>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DB3EB01-C966-B916-C9D9-35E68E10EE04}"/>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D1B256F-4D92-0C13-4FB3-1A20A3A42941}"/>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258256D-1B44-0C0B-300C-5B1801703573}"/>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7CD811F-4041-0C1C-863A-EFA156B6B444}"/>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AE245C0-AF0F-B826-0458-C72AC9C92925}"/>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704A574-0E1A-F2C4-7130-A3B1E2B13D14}"/>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178CA78-15FF-D1F7-A91C-C1FA9A83D274}"/>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D5EEF8E-966A-CCF9-E332-1FB2B32574BD}"/>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BF5E45C-D2E2-F416-0608-D2DACC811DB4}"/>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D296D89-973C-15A6-F4E3-8657B0BFF2F1}"/>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147F25C-287B-75F3-FDEE-EA2724CB27F0}"/>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A49C391-57AB-0C43-2857-8E44031D0F10}"/>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3FBB99D-78DB-0BC9-726B-70103525D6D0}"/>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C3F84E8-5E25-B28F-D227-1E7562D7B93C}"/>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4EECA1-6F0F-92F0-8C98-CD4160A4D222}"/>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14C2402-17BD-6DE0-FE59-295A79D9AA95}"/>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44C7FD5-723B-7E2A-5059-DF3BE1C182BB}"/>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20CE10B-1DF4-5046-5FF4-533388F9367C}"/>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E249797-0666-E6C7-5B2B-FC6F54AAA0D9}"/>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C2C2A6D-2CF9-9713-3B54-B507FAA9ECAA}"/>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6C213C0-445B-6342-EC6C-66AF5A0C26A0}"/>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E182674-29F5-796C-3138-495378878A60}"/>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82F6376-BFC6-81FA-8B6E-008A8F5AAECB}"/>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B9F04DD-31FE-AAF7-07D6-2D07FE66E836}"/>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8EBCC32-6804-AA55-6352-6464FF32C442}"/>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31CE9DE-8376-5463-510E-D935C69860B6}"/>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BA8E2AC-7B3E-D1E8-5296-1292DD9E33BF}"/>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EF6CBCE3-7858-3FCF-64B9-4854B7469096}"/>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FADB829-A907-54F6-8F05-66C388DF9EA1}"/>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E3BC94F-C14A-B691-48E0-9EB6B3467B33}"/>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207085C-DDC9-DA14-224A-B169FD5144B1}"/>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11742C9-8F33-ED99-6ED6-1152CE5BE07C}"/>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09A99C7-31E6-B268-31EF-DB9B0B77C581}"/>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7AF856A-3932-D282-BBFF-B468AFE458E4}"/>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092EC21-2738-2701-4C05-B54A82D04FDD}"/>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4DD2755-173A-28BD-445E-77E119404534}"/>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A3E52944-4549-D0C2-BB0D-947BA8977725}"/>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A9C5B1E-27C2-F41A-00E0-C265A5DF6741}"/>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01A85F1-4596-531B-2D8B-EC8B1A3D99A5}"/>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6D3E3AE-BCA3-9DCC-B228-47ADFE91D949}"/>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7EDF30A-0E9C-59B8-CE6B-AEB56145DEC5}"/>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707E642-7155-DCC5-A293-51D02E7CDBCD}"/>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71AAE9A8-51C4-C451-8D5E-017DBC401984}"/>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9958838D-6EA0-74AE-BA95-D0A75A33F71B}"/>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00BD94F-3681-BD4B-BDAB-708B4FD77405}"/>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9C08DF-1943-10BE-334F-3FC041FC81C4}"/>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505A9DD-4DE1-305C-6333-38AB28D64A09}"/>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138ACB16-DEE0-71D5-F38E-87DA4B59984F}"/>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
        <p:nvSpPr>
          <p:cNvPr id="186" name="Google Shape;1147;p77">
            <a:extLst>
              <a:ext uri="{FF2B5EF4-FFF2-40B4-BE49-F238E27FC236}">
                <a16:creationId xmlns:a16="http://schemas.microsoft.com/office/drawing/2014/main" id="{0BF611FB-DBDF-26AB-E8A7-6216DB8D5E37}"/>
              </a:ext>
            </a:extLst>
          </p:cNvPr>
          <p:cNvSpPr/>
          <p:nvPr/>
        </p:nvSpPr>
        <p:spPr>
          <a:xfrm>
            <a:off x="1239132" y="2690800"/>
            <a:ext cx="191161" cy="293516"/>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F2E5FF"/>
          </a:solid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 name="Connector: Elbow 187">
            <a:extLst>
              <a:ext uri="{FF2B5EF4-FFF2-40B4-BE49-F238E27FC236}">
                <a16:creationId xmlns:a16="http://schemas.microsoft.com/office/drawing/2014/main" id="{83221B5A-3BEF-49D1-0574-3B367287C21D}"/>
              </a:ext>
            </a:extLst>
          </p:cNvPr>
          <p:cNvCxnSpPr>
            <a:cxnSpLocks/>
          </p:cNvCxnSpPr>
          <p:nvPr/>
        </p:nvCxnSpPr>
        <p:spPr>
          <a:xfrm flipV="1">
            <a:off x="3872492" y="4436123"/>
            <a:ext cx="1141539" cy="327719"/>
          </a:xfrm>
          <a:prstGeom prst="bentConnector3">
            <a:avLst>
              <a:gd name="adj1" fmla="val 50000"/>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9" name="Google Shape;1099;p77">
            <a:extLst>
              <a:ext uri="{FF2B5EF4-FFF2-40B4-BE49-F238E27FC236}">
                <a16:creationId xmlns:a16="http://schemas.microsoft.com/office/drawing/2014/main" id="{CBBB63FE-2FA1-4CFA-E08C-81E385F3BA65}"/>
              </a:ext>
            </a:extLst>
          </p:cNvPr>
          <p:cNvGrpSpPr/>
          <p:nvPr/>
        </p:nvGrpSpPr>
        <p:grpSpPr>
          <a:xfrm>
            <a:off x="5041054" y="3880774"/>
            <a:ext cx="3210342" cy="1157333"/>
            <a:chOff x="1046767" y="4756633"/>
            <a:chExt cx="859646" cy="292841"/>
          </a:xfrm>
          <a:effectLst>
            <a:glow rad="127000">
              <a:srgbClr val="F2E5FF">
                <a:alpha val="26000"/>
              </a:srgbClr>
            </a:glow>
          </a:effectLst>
        </p:grpSpPr>
        <p:sp>
          <p:nvSpPr>
            <p:cNvPr id="200" name="Google Shape;1100;p77">
              <a:extLst>
                <a:ext uri="{FF2B5EF4-FFF2-40B4-BE49-F238E27FC236}">
                  <a16:creationId xmlns:a16="http://schemas.microsoft.com/office/drawing/2014/main" id="{E9D348FF-5850-09D8-8638-38B65CB35219}"/>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101;p77">
              <a:extLst>
                <a:ext uri="{FF2B5EF4-FFF2-40B4-BE49-F238E27FC236}">
                  <a16:creationId xmlns:a16="http://schemas.microsoft.com/office/drawing/2014/main" id="{AE283734-5CE2-3DE8-1BBA-87A2BFB1706F}"/>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02;p77">
              <a:extLst>
                <a:ext uri="{FF2B5EF4-FFF2-40B4-BE49-F238E27FC236}">
                  <a16:creationId xmlns:a16="http://schemas.microsoft.com/office/drawing/2014/main" id="{554684F7-612B-9226-977F-B741D044CCE1}"/>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F2E5FF"/>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TextBox 202">
            <a:extLst>
              <a:ext uri="{FF2B5EF4-FFF2-40B4-BE49-F238E27FC236}">
                <a16:creationId xmlns:a16="http://schemas.microsoft.com/office/drawing/2014/main" id="{3BE1E8FB-0F4E-76DA-20C4-8AD894BD7157}"/>
              </a:ext>
            </a:extLst>
          </p:cNvPr>
          <p:cNvSpPr txBox="1"/>
          <p:nvPr/>
        </p:nvSpPr>
        <p:spPr>
          <a:xfrm>
            <a:off x="5858544" y="4113757"/>
            <a:ext cx="2314248" cy="830997"/>
          </a:xfrm>
          <a:prstGeom prst="rect">
            <a:avLst/>
          </a:prstGeom>
          <a:noFill/>
        </p:spPr>
        <p:txBody>
          <a:bodyPr wrap="square">
            <a:spAutoFit/>
          </a:bodyPr>
          <a:lstStyle>
            <a:defPPr>
              <a:defRPr lang="en-US"/>
            </a:defPPr>
            <a:lvl1pPr algn="just">
              <a:defRPr sz="1600" i="1">
                <a:solidFill>
                  <a:schemeClr val="tx2"/>
                </a:solidFill>
              </a:defRPr>
            </a:lvl1pPr>
          </a:lstStyle>
          <a:p>
            <a:pPr algn="l"/>
            <a:r>
              <a:rPr lang="en-US" dirty="0">
                <a:solidFill>
                  <a:schemeClr val="bg2"/>
                </a:solidFill>
              </a:rPr>
              <a:t>Physical, physiological, </a:t>
            </a:r>
            <a:r>
              <a:rPr lang="en-US" dirty="0" err="1">
                <a:solidFill>
                  <a:schemeClr val="bg2"/>
                </a:solidFill>
              </a:rPr>
              <a:t>behavioural</a:t>
            </a:r>
            <a:r>
              <a:rPr lang="en-US" dirty="0">
                <a:solidFill>
                  <a:schemeClr val="bg2"/>
                </a:solidFill>
              </a:rPr>
              <a:t>, emotional responses</a:t>
            </a:r>
          </a:p>
        </p:txBody>
      </p:sp>
      <p:cxnSp>
        <p:nvCxnSpPr>
          <p:cNvPr id="207" name="Connector: Elbow 206">
            <a:extLst>
              <a:ext uri="{FF2B5EF4-FFF2-40B4-BE49-F238E27FC236}">
                <a16:creationId xmlns:a16="http://schemas.microsoft.com/office/drawing/2014/main" id="{B7CFBD04-22FD-62E4-CADE-8FCF3945A513}"/>
              </a:ext>
            </a:extLst>
          </p:cNvPr>
          <p:cNvCxnSpPr>
            <a:cxnSpLocks/>
            <a:stCxn id="184" idx="149"/>
          </p:cNvCxnSpPr>
          <p:nvPr/>
        </p:nvCxnSpPr>
        <p:spPr>
          <a:xfrm>
            <a:off x="3753415" y="5721996"/>
            <a:ext cx="1309845" cy="868940"/>
          </a:xfrm>
          <a:prstGeom prst="bentConnector3">
            <a:avLst>
              <a:gd name="adj1" fmla="val 67729"/>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8" name="Google Shape;1099;p77">
            <a:extLst>
              <a:ext uri="{FF2B5EF4-FFF2-40B4-BE49-F238E27FC236}">
                <a16:creationId xmlns:a16="http://schemas.microsoft.com/office/drawing/2014/main" id="{C9D60D95-A85A-3301-B562-55B1AAA9C696}"/>
              </a:ext>
            </a:extLst>
          </p:cNvPr>
          <p:cNvGrpSpPr/>
          <p:nvPr/>
        </p:nvGrpSpPr>
        <p:grpSpPr>
          <a:xfrm flipH="1">
            <a:off x="247263" y="3131467"/>
            <a:ext cx="3206347" cy="1096256"/>
            <a:chOff x="1046767" y="4756633"/>
            <a:chExt cx="859646" cy="292841"/>
          </a:xfrm>
          <a:effectLst>
            <a:glow rad="127000">
              <a:srgbClr val="F2E5FF">
                <a:alpha val="26000"/>
              </a:srgbClr>
            </a:glow>
          </a:effectLst>
        </p:grpSpPr>
        <p:sp>
          <p:nvSpPr>
            <p:cNvPr id="209" name="Google Shape;1100;p77">
              <a:extLst>
                <a:ext uri="{FF2B5EF4-FFF2-40B4-BE49-F238E27FC236}">
                  <a16:creationId xmlns:a16="http://schemas.microsoft.com/office/drawing/2014/main" id="{40C2D825-10DF-59AC-C742-763C1F4D7C60}"/>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1101;p77">
              <a:extLst>
                <a:ext uri="{FF2B5EF4-FFF2-40B4-BE49-F238E27FC236}">
                  <a16:creationId xmlns:a16="http://schemas.microsoft.com/office/drawing/2014/main" id="{8E486DC6-CA3D-6ACF-76F5-4E902BAF1C63}"/>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1102;p77">
              <a:extLst>
                <a:ext uri="{FF2B5EF4-FFF2-40B4-BE49-F238E27FC236}">
                  <a16:creationId xmlns:a16="http://schemas.microsoft.com/office/drawing/2014/main" id="{EF643354-79B5-83E9-619A-7017FD385C10}"/>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67" name="TextBox 266">
            <a:extLst>
              <a:ext uri="{FF2B5EF4-FFF2-40B4-BE49-F238E27FC236}">
                <a16:creationId xmlns:a16="http://schemas.microsoft.com/office/drawing/2014/main" id="{40F0BF15-EC40-B008-9BA8-A4F0845149E9}"/>
              </a:ext>
            </a:extLst>
          </p:cNvPr>
          <p:cNvSpPr txBox="1"/>
          <p:nvPr/>
        </p:nvSpPr>
        <p:spPr>
          <a:xfrm>
            <a:off x="5185455" y="6607573"/>
            <a:ext cx="3042079" cy="338554"/>
          </a:xfrm>
          <a:prstGeom prst="rect">
            <a:avLst/>
          </a:prstGeom>
          <a:noFill/>
        </p:spPr>
        <p:txBody>
          <a:bodyPr wrap="square">
            <a:spAutoFit/>
          </a:bodyPr>
          <a:lstStyle>
            <a:defPPr>
              <a:defRPr lang="en-US"/>
            </a:defPPr>
            <a:lvl1pPr algn="just">
              <a:defRPr sz="1600" i="1">
                <a:solidFill>
                  <a:schemeClr val="tx2"/>
                </a:solidFill>
              </a:defRPr>
            </a:lvl1pPr>
          </a:lstStyle>
          <a:p>
            <a:pPr algn="l"/>
            <a:r>
              <a:rPr lang="en-US" dirty="0">
                <a:solidFill>
                  <a:schemeClr val="bg2"/>
                </a:solidFill>
              </a:rPr>
              <a:t>Nervous system responses</a:t>
            </a:r>
          </a:p>
        </p:txBody>
      </p:sp>
      <p:grpSp>
        <p:nvGrpSpPr>
          <p:cNvPr id="269" name="Google Shape;1099;p77">
            <a:extLst>
              <a:ext uri="{FF2B5EF4-FFF2-40B4-BE49-F238E27FC236}">
                <a16:creationId xmlns:a16="http://schemas.microsoft.com/office/drawing/2014/main" id="{3EBFA266-EBE0-1066-99FA-08231112C3CF}"/>
              </a:ext>
            </a:extLst>
          </p:cNvPr>
          <p:cNvGrpSpPr/>
          <p:nvPr/>
        </p:nvGrpSpPr>
        <p:grpSpPr>
          <a:xfrm>
            <a:off x="4860059" y="5934406"/>
            <a:ext cx="3210342" cy="1157333"/>
            <a:chOff x="1046767" y="4756633"/>
            <a:chExt cx="859646" cy="292841"/>
          </a:xfrm>
          <a:effectLst>
            <a:glow rad="127000">
              <a:srgbClr val="F2E5FF">
                <a:alpha val="26000"/>
              </a:srgbClr>
            </a:glow>
          </a:effectLst>
        </p:grpSpPr>
        <p:sp>
          <p:nvSpPr>
            <p:cNvPr id="270" name="Google Shape;1100;p77">
              <a:extLst>
                <a:ext uri="{FF2B5EF4-FFF2-40B4-BE49-F238E27FC236}">
                  <a16:creationId xmlns:a16="http://schemas.microsoft.com/office/drawing/2014/main" id="{12B0D189-BA36-7877-D2C5-8B2918802B36}"/>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101;p77">
              <a:extLst>
                <a:ext uri="{FF2B5EF4-FFF2-40B4-BE49-F238E27FC236}">
                  <a16:creationId xmlns:a16="http://schemas.microsoft.com/office/drawing/2014/main" id="{DC8CE222-EE08-1977-6E6B-05B103F660B6}"/>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F2E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102;p77">
              <a:extLst>
                <a:ext uri="{FF2B5EF4-FFF2-40B4-BE49-F238E27FC236}">
                  <a16:creationId xmlns:a16="http://schemas.microsoft.com/office/drawing/2014/main" id="{166D9B19-7865-64AF-2BEC-0046E1EEB42D}"/>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F2E5FF"/>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TextBox 281">
            <a:extLst>
              <a:ext uri="{FF2B5EF4-FFF2-40B4-BE49-F238E27FC236}">
                <a16:creationId xmlns:a16="http://schemas.microsoft.com/office/drawing/2014/main" id="{B367CDE1-C90D-3361-F008-7F609F8048B3}"/>
              </a:ext>
            </a:extLst>
          </p:cNvPr>
          <p:cNvSpPr txBox="1"/>
          <p:nvPr/>
        </p:nvSpPr>
        <p:spPr>
          <a:xfrm>
            <a:off x="274551" y="3639235"/>
            <a:ext cx="3042079" cy="338554"/>
          </a:xfrm>
          <a:prstGeom prst="rect">
            <a:avLst/>
          </a:prstGeom>
          <a:noFill/>
        </p:spPr>
        <p:txBody>
          <a:bodyPr wrap="square">
            <a:spAutoFit/>
          </a:bodyPr>
          <a:lstStyle>
            <a:defPPr>
              <a:defRPr lang="en-US"/>
            </a:defPPr>
            <a:lvl1pPr algn="just">
              <a:defRPr sz="1600" i="1">
                <a:solidFill>
                  <a:schemeClr val="tx2"/>
                </a:solidFill>
              </a:defRPr>
            </a:lvl1pPr>
          </a:lstStyle>
          <a:p>
            <a:pPr algn="ctr"/>
            <a:r>
              <a:rPr lang="en-US" dirty="0">
                <a:solidFill>
                  <a:schemeClr val="bg2"/>
                </a:solidFill>
              </a:rPr>
              <a:t>Brain data</a:t>
            </a:r>
          </a:p>
        </p:txBody>
      </p:sp>
      <p:cxnSp>
        <p:nvCxnSpPr>
          <p:cNvPr id="283" name="Connector: Elbow 282">
            <a:extLst>
              <a:ext uri="{FF2B5EF4-FFF2-40B4-BE49-F238E27FC236}">
                <a16:creationId xmlns:a16="http://schemas.microsoft.com/office/drawing/2014/main" id="{2A9F7E22-DD1B-BD04-BEC7-92774A0691C9}"/>
              </a:ext>
            </a:extLst>
          </p:cNvPr>
          <p:cNvCxnSpPr>
            <a:cxnSpLocks/>
          </p:cNvCxnSpPr>
          <p:nvPr/>
        </p:nvCxnSpPr>
        <p:spPr>
          <a:xfrm rot="10800000" flipV="1">
            <a:off x="3451068" y="3754917"/>
            <a:ext cx="428640" cy="118301"/>
          </a:xfrm>
          <a:prstGeom prst="bentConnector3">
            <a:avLst>
              <a:gd name="adj1" fmla="val 50000"/>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5963075-18C3-CF8A-E4B5-4E300F155D98}"/>
              </a:ext>
            </a:extLst>
          </p:cNvPr>
          <p:cNvCxnSpPr>
            <a:cxnSpLocks/>
          </p:cNvCxnSpPr>
          <p:nvPr/>
        </p:nvCxnSpPr>
        <p:spPr>
          <a:xfrm>
            <a:off x="8640309" y="2057408"/>
            <a:ext cx="0" cy="7483248"/>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289" name="Isosceles Triangle 288">
            <a:extLst>
              <a:ext uri="{FF2B5EF4-FFF2-40B4-BE49-F238E27FC236}">
                <a16:creationId xmlns:a16="http://schemas.microsoft.com/office/drawing/2014/main" id="{57E07439-BA14-E5B6-3C40-8ECA412F5755}"/>
              </a:ext>
            </a:extLst>
          </p:cNvPr>
          <p:cNvSpPr/>
          <p:nvPr/>
        </p:nvSpPr>
        <p:spPr>
          <a:xfrm rot="16200000" flipV="1">
            <a:off x="8640533" y="4799248"/>
            <a:ext cx="492567" cy="230412"/>
          </a:xfrm>
          <a:prstGeom prst="triangl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pic>
        <p:nvPicPr>
          <p:cNvPr id="291" name="Picture 290" descr="A black background with a black square&#10;&#10;Description automatically generated with medium confidence">
            <a:extLst>
              <a:ext uri="{FF2B5EF4-FFF2-40B4-BE49-F238E27FC236}">
                <a16:creationId xmlns:a16="http://schemas.microsoft.com/office/drawing/2014/main" id="{FA28853B-E278-2657-70E2-5ACC9035F36E}"/>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11381" t="7488" r="9432" b="22050"/>
          <a:stretch/>
        </p:blipFill>
        <p:spPr>
          <a:xfrm>
            <a:off x="2821729" y="3256952"/>
            <a:ext cx="370060" cy="329280"/>
          </a:xfrm>
          <a:prstGeom prst="rect">
            <a:avLst/>
          </a:prstGeom>
          <a:noFill/>
          <a:effectLst/>
        </p:spPr>
      </p:pic>
      <p:pic>
        <p:nvPicPr>
          <p:cNvPr id="295" name="Picture 294" descr="A black background with a black square&#10;&#10;Description automatically generated with medium confidence">
            <a:extLst>
              <a:ext uri="{FF2B5EF4-FFF2-40B4-BE49-F238E27FC236}">
                <a16:creationId xmlns:a16="http://schemas.microsoft.com/office/drawing/2014/main" id="{809710E4-B015-87A8-D091-419B733E2545}"/>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8786" r="8488" b="16583"/>
          <a:stretch/>
        </p:blipFill>
        <p:spPr>
          <a:xfrm>
            <a:off x="5283070" y="3952427"/>
            <a:ext cx="450576" cy="454336"/>
          </a:xfrm>
          <a:prstGeom prst="rect">
            <a:avLst/>
          </a:prstGeom>
          <a:noFill/>
          <a:effectLst/>
        </p:spPr>
      </p:pic>
      <p:pic>
        <p:nvPicPr>
          <p:cNvPr id="297" name="Picture 296" descr="A black background with a black square&#10;&#10;Description automatically generated with medium confidence">
            <a:extLst>
              <a:ext uri="{FF2B5EF4-FFF2-40B4-BE49-F238E27FC236}">
                <a16:creationId xmlns:a16="http://schemas.microsoft.com/office/drawing/2014/main" id="{5CC655D1-ADDD-4409-D030-5506E9A64C03}"/>
              </a:ext>
            </a:extLst>
          </p:cNvPr>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24946" t="6889" r="24432" b="20133"/>
          <a:stretch/>
        </p:blipFill>
        <p:spPr>
          <a:xfrm>
            <a:off x="5164987" y="6017423"/>
            <a:ext cx="313443" cy="451865"/>
          </a:xfrm>
          <a:prstGeom prst="rect">
            <a:avLst/>
          </a:prstGeom>
          <a:noFill/>
          <a:effectLst/>
        </p:spPr>
      </p:pic>
    </p:spTree>
    <p:extLst>
      <p:ext uri="{BB962C8B-B14F-4D97-AF65-F5344CB8AC3E}">
        <p14:creationId xmlns:p14="http://schemas.microsoft.com/office/powerpoint/2010/main" val="21714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7000">
              <a:srgbClr val="934FA4"/>
            </a:gs>
            <a:gs pos="0">
              <a:srgbClr val="432264"/>
            </a:gs>
            <a:gs pos="41000">
              <a:srgbClr val="7C419D"/>
            </a:gs>
            <a:gs pos="97842">
              <a:srgbClr val="B66BAE"/>
            </a:gs>
          </a:gsLst>
          <a:lin ang="2700000" scaled="1"/>
        </a:gradFill>
        <a:effectLst/>
      </p:bgPr>
    </p:bg>
    <p:spTree>
      <p:nvGrpSpPr>
        <p:cNvPr id="1" name="">
          <a:extLst>
            <a:ext uri="{FF2B5EF4-FFF2-40B4-BE49-F238E27FC236}">
              <a16:creationId xmlns:a16="http://schemas.microsoft.com/office/drawing/2014/main" id="{E0E0A14B-BB95-913D-2443-C278FED4DBF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24BB6D4-8C02-B3FC-BDAB-82C363EA6872}"/>
              </a:ext>
            </a:extLst>
          </p:cNvPr>
          <p:cNvSpPr txBox="1"/>
          <p:nvPr/>
        </p:nvSpPr>
        <p:spPr>
          <a:xfrm>
            <a:off x="1498610" y="1936988"/>
            <a:ext cx="14341455" cy="5302927"/>
          </a:xfrm>
          <a:prstGeom prst="rect">
            <a:avLst/>
          </a:prstGeom>
          <a:noFill/>
        </p:spPr>
        <p:txBody>
          <a:bodyPr wrap="square" rtlCol="0">
            <a:spAutoFit/>
          </a:bodyPr>
          <a:lstStyle/>
          <a:p>
            <a:pPr algn="just">
              <a:lnSpc>
                <a:spcPct val="120000"/>
              </a:lnSpc>
            </a:pPr>
            <a:r>
              <a:rPr lang="en-US" sz="2400" i="1" dirty="0">
                <a:solidFill>
                  <a:srgbClr val="F2E5FF"/>
                </a:solidFill>
                <a:effectLst/>
              </a:rPr>
              <a:t>“Neurotechnology (…) stands out as </a:t>
            </a:r>
            <a:r>
              <a:rPr lang="en-US" sz="2400" b="1" i="1" dirty="0">
                <a:solidFill>
                  <a:srgbClr val="D5ABFF"/>
                </a:solidFill>
                <a:effectLst/>
              </a:rPr>
              <a:t>one of the most promising technologies </a:t>
            </a:r>
            <a:r>
              <a:rPr lang="en-US" sz="2400" i="1" dirty="0">
                <a:solidFill>
                  <a:srgbClr val="F2E5FF"/>
                </a:solidFill>
                <a:effectLst/>
              </a:rPr>
              <a:t>of our time due to the wide range of opportunities it offers for new treatments and preventive medicine for people suffering from mental and neurological illnesses such as Alzheimer´s disease.</a:t>
            </a:r>
          </a:p>
          <a:p>
            <a:pPr algn="just">
              <a:lnSpc>
                <a:spcPct val="120000"/>
              </a:lnSpc>
            </a:pPr>
            <a:r>
              <a:rPr lang="en-US" sz="2400" i="1" dirty="0">
                <a:solidFill>
                  <a:srgbClr val="F2E5FF"/>
                </a:solidFill>
                <a:effectLst/>
              </a:rPr>
              <a:t>(…)</a:t>
            </a:r>
          </a:p>
          <a:p>
            <a:pPr algn="just">
              <a:lnSpc>
                <a:spcPct val="120000"/>
              </a:lnSpc>
            </a:pPr>
            <a:r>
              <a:rPr lang="en-US" sz="2400" i="1" dirty="0">
                <a:solidFill>
                  <a:srgbClr val="F2E5FF"/>
                </a:solidFill>
                <a:effectLst/>
              </a:rPr>
              <a:t>In particular, the market for BCIs experienced a remarkable increase last year, with a significant share going to non-invasive technologies. This boom was driven by technological advances and the growing interest in integrating such interfaces into the </a:t>
            </a:r>
            <a:r>
              <a:rPr lang="en-US" sz="2400" b="1" i="1" dirty="0">
                <a:solidFill>
                  <a:srgbClr val="D5ABFF"/>
                </a:solidFill>
                <a:effectLst/>
              </a:rPr>
              <a:t>gaming and entertainment sectors</a:t>
            </a:r>
            <a:r>
              <a:rPr lang="en-US" sz="2400" i="1" dirty="0">
                <a:solidFill>
                  <a:srgbClr val="F2E5FF"/>
                </a:solidFill>
                <a:effectLst/>
              </a:rPr>
              <a:t>.</a:t>
            </a:r>
          </a:p>
          <a:p>
            <a:pPr algn="just">
              <a:lnSpc>
                <a:spcPct val="120000"/>
              </a:lnSpc>
            </a:pPr>
            <a:r>
              <a:rPr lang="en-US" sz="2400" i="1" dirty="0">
                <a:solidFill>
                  <a:srgbClr val="F2E5FF"/>
                </a:solidFill>
                <a:effectLst/>
              </a:rPr>
              <a:t>(…)</a:t>
            </a:r>
          </a:p>
          <a:p>
            <a:pPr algn="just">
              <a:lnSpc>
                <a:spcPct val="120000"/>
              </a:lnSpc>
            </a:pPr>
            <a:r>
              <a:rPr lang="en-US" sz="2400" i="1" dirty="0">
                <a:solidFill>
                  <a:srgbClr val="F2E5FF"/>
                </a:solidFill>
                <a:effectLst/>
              </a:rPr>
              <a:t>Non-invasive neurotechnologies, such as wearable devices, can be used to connect our brains to computers, allowing us to </a:t>
            </a:r>
            <a:r>
              <a:rPr lang="en-US" sz="2400" b="1" i="1" dirty="0">
                <a:solidFill>
                  <a:srgbClr val="D5ABFF"/>
                </a:solidFill>
                <a:effectLst/>
              </a:rPr>
              <a:t>participate with our five senses in virtual worlds</a:t>
            </a:r>
            <a:r>
              <a:rPr lang="en-US" sz="2400" i="1" dirty="0">
                <a:solidFill>
                  <a:srgbClr val="F2E5FF"/>
                </a:solidFill>
                <a:effectLst/>
              </a:rPr>
              <a:t>, or improving our brain functions. Consumers can easily access them online or in </a:t>
            </a:r>
            <a:r>
              <a:rPr lang="en-US" sz="2400" i="1" dirty="0" err="1">
                <a:solidFill>
                  <a:srgbClr val="F2E5FF"/>
                </a:solidFill>
                <a:effectLst/>
              </a:rPr>
              <a:t>specialised</a:t>
            </a:r>
            <a:r>
              <a:rPr lang="en-US" sz="2400" i="1" dirty="0">
                <a:solidFill>
                  <a:srgbClr val="F2E5FF"/>
                </a:solidFill>
                <a:effectLst/>
              </a:rPr>
              <a:t> shops.</a:t>
            </a:r>
            <a:br>
              <a:rPr lang="en-GB" sz="3200" b="0" i="1" dirty="0">
                <a:solidFill>
                  <a:srgbClr val="F2E5FF"/>
                </a:solidFill>
                <a:effectLst/>
              </a:rPr>
            </a:br>
            <a:r>
              <a:rPr lang="en-GB" sz="2000" i="1" dirty="0">
                <a:solidFill>
                  <a:srgbClr val="D5ABFF"/>
                </a:solidFill>
              </a:rPr>
              <a:t>Source: </a:t>
            </a:r>
            <a:r>
              <a:rPr lang="fr-FR" sz="2000" i="1" dirty="0">
                <a:solidFill>
                  <a:srgbClr val="D5ABFF"/>
                </a:solidFill>
              </a:rPr>
              <a:t>León </a:t>
            </a:r>
            <a:r>
              <a:rPr lang="fr-FR" sz="2000" i="1" dirty="0" err="1">
                <a:solidFill>
                  <a:srgbClr val="D5ABFF"/>
                </a:solidFill>
              </a:rPr>
              <a:t>Declaration</a:t>
            </a:r>
            <a:r>
              <a:rPr lang="fr-FR" sz="2000" i="1" dirty="0">
                <a:solidFill>
                  <a:srgbClr val="D5ABFF"/>
                </a:solidFill>
              </a:rPr>
              <a:t> on </a:t>
            </a:r>
            <a:r>
              <a:rPr lang="fr-FR" sz="2000" i="1" dirty="0" err="1">
                <a:solidFill>
                  <a:srgbClr val="D5ABFF"/>
                </a:solidFill>
              </a:rPr>
              <a:t>European</a:t>
            </a:r>
            <a:r>
              <a:rPr lang="fr-FR" sz="2000" i="1" dirty="0">
                <a:solidFill>
                  <a:srgbClr val="D5ABFF"/>
                </a:solidFill>
              </a:rPr>
              <a:t> </a:t>
            </a:r>
            <a:r>
              <a:rPr lang="fr-FR" sz="2000" i="1" dirty="0" err="1">
                <a:solidFill>
                  <a:srgbClr val="D5ABFF"/>
                </a:solidFill>
              </a:rPr>
              <a:t>Neurotechnology</a:t>
            </a:r>
            <a:r>
              <a:rPr lang="fr-FR" sz="2000" i="1" dirty="0">
                <a:solidFill>
                  <a:srgbClr val="D5ABFF"/>
                </a:solidFill>
              </a:rPr>
              <a:t> (EU) (2023)</a:t>
            </a:r>
            <a:endParaRPr lang="en-GB" sz="2000" i="1" dirty="0">
              <a:solidFill>
                <a:srgbClr val="D5ABFF"/>
              </a:solidFill>
            </a:endParaRPr>
          </a:p>
        </p:txBody>
      </p:sp>
      <p:sp>
        <p:nvSpPr>
          <p:cNvPr id="3" name="Slide Number Placeholder 2">
            <a:extLst>
              <a:ext uri="{FF2B5EF4-FFF2-40B4-BE49-F238E27FC236}">
                <a16:creationId xmlns:a16="http://schemas.microsoft.com/office/drawing/2014/main" id="{64B1F716-563D-71CE-7F89-4508B6C9682E}"/>
              </a:ext>
            </a:extLst>
          </p:cNvPr>
          <p:cNvSpPr>
            <a:spLocks noGrp="1"/>
          </p:cNvSpPr>
          <p:nvPr>
            <p:ph type="sldNum" sz="quarter" idx="12"/>
          </p:nvPr>
        </p:nvSpPr>
        <p:spPr/>
        <p:txBody>
          <a:bodyPr/>
          <a:lstStyle/>
          <a:p>
            <a:fld id="{7AE184E0-0BD4-4705-A12B-9B71DDE63301}" type="slidenum">
              <a:rPr lang="nl-BE" noProof="0" smtClean="0"/>
              <a:t>5</a:t>
            </a:fld>
            <a:endParaRPr lang="nl-BE" noProof="0" dirty="0"/>
          </a:p>
        </p:txBody>
      </p:sp>
      <p:grpSp>
        <p:nvGrpSpPr>
          <p:cNvPr id="6" name="Group 5">
            <a:extLst>
              <a:ext uri="{FF2B5EF4-FFF2-40B4-BE49-F238E27FC236}">
                <a16:creationId xmlns:a16="http://schemas.microsoft.com/office/drawing/2014/main" id="{A29ADF81-1E71-41CC-FB3B-A58868ED34A5}"/>
              </a:ext>
            </a:extLst>
          </p:cNvPr>
          <p:cNvGrpSpPr/>
          <p:nvPr/>
        </p:nvGrpSpPr>
        <p:grpSpPr>
          <a:xfrm>
            <a:off x="11106726" y="3565957"/>
            <a:ext cx="5939992" cy="5902035"/>
            <a:chOff x="2729345" y="2299854"/>
            <a:chExt cx="4710546" cy="5278582"/>
          </a:xfrm>
        </p:grpSpPr>
        <p:sp>
          <p:nvSpPr>
            <p:cNvPr id="12" name="Isosceles Triangle 11">
              <a:extLst>
                <a:ext uri="{FF2B5EF4-FFF2-40B4-BE49-F238E27FC236}">
                  <a16:creationId xmlns:a16="http://schemas.microsoft.com/office/drawing/2014/main" id="{4F8E0C2D-B81B-118E-6EC0-08AAC2E451AF}"/>
                </a:ext>
              </a:extLst>
            </p:cNvPr>
            <p:cNvSpPr/>
            <p:nvPr/>
          </p:nvSpPr>
          <p:spPr>
            <a:xfrm>
              <a:off x="2729345" y="2299854"/>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13" name="Isosceles Triangle 12">
              <a:extLst>
                <a:ext uri="{FF2B5EF4-FFF2-40B4-BE49-F238E27FC236}">
                  <a16:creationId xmlns:a16="http://schemas.microsoft.com/office/drawing/2014/main" id="{680C817F-5220-9DA8-2B76-55D8F3803B29}"/>
                </a:ext>
              </a:extLst>
            </p:cNvPr>
            <p:cNvSpPr/>
            <p:nvPr/>
          </p:nvSpPr>
          <p:spPr>
            <a:xfrm>
              <a:off x="2729345" y="3269672"/>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cxnSp>
        <p:nvCxnSpPr>
          <p:cNvPr id="2" name="Straight Connector 1">
            <a:extLst>
              <a:ext uri="{FF2B5EF4-FFF2-40B4-BE49-F238E27FC236}">
                <a16:creationId xmlns:a16="http://schemas.microsoft.com/office/drawing/2014/main" id="{929F2427-50FE-089D-D517-FCD6900A3078}"/>
              </a:ext>
            </a:extLst>
          </p:cNvPr>
          <p:cNvCxnSpPr>
            <a:cxnSpLocks/>
          </p:cNvCxnSpPr>
          <p:nvPr/>
        </p:nvCxnSpPr>
        <p:spPr>
          <a:xfrm>
            <a:off x="1524162" y="7377535"/>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816195A-9481-B807-B7AE-6F1ADCC4DED8}"/>
              </a:ext>
            </a:extLst>
          </p:cNvPr>
          <p:cNvCxnSpPr>
            <a:cxnSpLocks/>
          </p:cNvCxnSpPr>
          <p:nvPr/>
        </p:nvCxnSpPr>
        <p:spPr>
          <a:xfrm>
            <a:off x="1468906" y="1825502"/>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06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6</a:t>
            </a:fld>
            <a:endParaRPr lang="nl-BE" noProof="0" dirty="0"/>
          </a:p>
        </p:txBody>
      </p:sp>
      <p:sp>
        <p:nvSpPr>
          <p:cNvPr id="2" name="TextBox 1">
            <a:extLst>
              <a:ext uri="{FF2B5EF4-FFF2-40B4-BE49-F238E27FC236}">
                <a16:creationId xmlns:a16="http://schemas.microsoft.com/office/drawing/2014/main" id="{27F300A3-FE47-F98A-53A6-B8FD0B17AFE4}"/>
              </a:ext>
            </a:extLst>
          </p:cNvPr>
          <p:cNvSpPr txBox="1"/>
          <p:nvPr/>
        </p:nvSpPr>
        <p:spPr>
          <a:xfrm>
            <a:off x="2438400" y="2615819"/>
            <a:ext cx="8418285" cy="897233"/>
          </a:xfrm>
          <a:prstGeom prst="rect">
            <a:avLst/>
          </a:prstGeom>
          <a:noFill/>
        </p:spPr>
        <p:txBody>
          <a:bodyPr wrap="square" rtlCol="0">
            <a:spAutoFit/>
          </a:bodyPr>
          <a:lstStyle/>
          <a:p>
            <a:pPr algn="just">
              <a:lnSpc>
                <a:spcPct val="120000"/>
              </a:lnSpc>
            </a:pPr>
            <a:r>
              <a:rPr lang="en-US" sz="4800" dirty="0">
                <a:solidFill>
                  <a:srgbClr val="F2E5FF"/>
                </a:solidFill>
                <a:effectLst/>
              </a:rPr>
              <a:t>PART 2 – THE METAVERSE</a:t>
            </a:r>
            <a:endParaRPr lang="en-GB" sz="4000" dirty="0">
              <a:solidFill>
                <a:srgbClr val="D5ABFF"/>
              </a:solidFill>
            </a:endParaRPr>
          </a:p>
        </p:txBody>
      </p:sp>
      <p:cxnSp>
        <p:nvCxnSpPr>
          <p:cNvPr id="3" name="Straight Connector 2">
            <a:extLst>
              <a:ext uri="{FF2B5EF4-FFF2-40B4-BE49-F238E27FC236}">
                <a16:creationId xmlns:a16="http://schemas.microsoft.com/office/drawing/2014/main" id="{6910BF7F-C8FB-B4A9-2A4A-7A0A3AFF95A9}"/>
              </a:ext>
            </a:extLst>
          </p:cNvPr>
          <p:cNvCxnSpPr>
            <a:cxnSpLocks/>
          </p:cNvCxnSpPr>
          <p:nvPr/>
        </p:nvCxnSpPr>
        <p:spPr>
          <a:xfrm>
            <a:off x="1560675" y="3585622"/>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4D9251D-239D-4EB3-892D-5324E68584A8}"/>
              </a:ext>
            </a:extLst>
          </p:cNvPr>
          <p:cNvGrpSpPr/>
          <p:nvPr/>
        </p:nvGrpSpPr>
        <p:grpSpPr>
          <a:xfrm rot="16200000">
            <a:off x="1674439" y="2810436"/>
            <a:ext cx="497410" cy="537026"/>
            <a:chOff x="9268803" y="6937829"/>
            <a:chExt cx="1045792" cy="733083"/>
          </a:xfrm>
        </p:grpSpPr>
        <p:sp>
          <p:nvSpPr>
            <p:cNvPr id="6" name="Isosceles Triangle 5">
              <a:extLst>
                <a:ext uri="{FF2B5EF4-FFF2-40B4-BE49-F238E27FC236}">
                  <a16:creationId xmlns:a16="http://schemas.microsoft.com/office/drawing/2014/main" id="{C72DC6C0-DD30-661E-3D88-AE702DD40CF9}"/>
                </a:ext>
              </a:extLst>
            </p:cNvPr>
            <p:cNvSpPr/>
            <p:nvPr/>
          </p:nvSpPr>
          <p:spPr>
            <a:xfrm flipH="1" flipV="1">
              <a:off x="9268803" y="7088498"/>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7" name="Isosceles Triangle 6">
              <a:extLst>
                <a:ext uri="{FF2B5EF4-FFF2-40B4-BE49-F238E27FC236}">
                  <a16:creationId xmlns:a16="http://schemas.microsoft.com/office/drawing/2014/main" id="{EEF0F3D0-9EE5-3704-76FF-5629D15AD6E4}"/>
                </a:ext>
              </a:extLst>
            </p:cNvPr>
            <p:cNvSpPr/>
            <p:nvPr/>
          </p:nvSpPr>
          <p:spPr>
            <a:xfrm flipH="1" flipV="1">
              <a:off x="9268803" y="6937829"/>
              <a:ext cx="1045792" cy="58241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sp>
        <p:nvSpPr>
          <p:cNvPr id="8" name="TextBox 7">
            <a:extLst>
              <a:ext uri="{FF2B5EF4-FFF2-40B4-BE49-F238E27FC236}">
                <a16:creationId xmlns:a16="http://schemas.microsoft.com/office/drawing/2014/main" id="{2F1D0D36-0361-DA92-C16F-7735C96C32C2}"/>
              </a:ext>
            </a:extLst>
          </p:cNvPr>
          <p:cNvSpPr txBox="1"/>
          <p:nvPr/>
        </p:nvSpPr>
        <p:spPr>
          <a:xfrm>
            <a:off x="2438399" y="3596215"/>
            <a:ext cx="8418285" cy="494751"/>
          </a:xfrm>
          <a:prstGeom prst="rect">
            <a:avLst/>
          </a:prstGeom>
          <a:noFill/>
        </p:spPr>
        <p:txBody>
          <a:bodyPr wrap="square" rtlCol="0">
            <a:spAutoFit/>
          </a:bodyPr>
          <a:lstStyle/>
          <a:p>
            <a:pPr algn="just">
              <a:lnSpc>
                <a:spcPct val="120000"/>
              </a:lnSpc>
            </a:pPr>
            <a:r>
              <a:rPr lang="en-US" sz="2400" i="1" dirty="0">
                <a:solidFill>
                  <a:srgbClr val="D5ABFF"/>
                </a:solidFill>
                <a:effectLst/>
              </a:rPr>
              <a:t>Ready, player one?</a:t>
            </a:r>
            <a:endParaRPr lang="en-GB" sz="1800" i="1" dirty="0">
              <a:solidFill>
                <a:srgbClr val="D5ABFF"/>
              </a:solidFill>
            </a:endParaRPr>
          </a:p>
        </p:txBody>
      </p:sp>
    </p:spTree>
    <p:extLst>
      <p:ext uri="{BB962C8B-B14F-4D97-AF65-F5344CB8AC3E}">
        <p14:creationId xmlns:p14="http://schemas.microsoft.com/office/powerpoint/2010/main" val="61004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7000">
              <a:srgbClr val="934FA4"/>
            </a:gs>
            <a:gs pos="0">
              <a:srgbClr val="432264"/>
            </a:gs>
            <a:gs pos="41000">
              <a:srgbClr val="7C419D"/>
            </a:gs>
            <a:gs pos="97842">
              <a:srgbClr val="B66BAE"/>
            </a:gs>
          </a:gsLst>
          <a:lin ang="27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5ACA81-4559-3276-1087-84F6AF89FB60}"/>
              </a:ext>
            </a:extLst>
          </p:cNvPr>
          <p:cNvSpPr>
            <a:spLocks noGrp="1"/>
          </p:cNvSpPr>
          <p:nvPr>
            <p:ph type="sldNum" sz="quarter" idx="12"/>
          </p:nvPr>
        </p:nvSpPr>
        <p:spPr/>
        <p:txBody>
          <a:bodyPr/>
          <a:lstStyle/>
          <a:p>
            <a:fld id="{7AE184E0-0BD4-4705-A12B-9B71DDE63301}" type="slidenum">
              <a:rPr lang="nl-BE" noProof="0" smtClean="0"/>
              <a:t>7</a:t>
            </a:fld>
            <a:endParaRPr lang="nl-BE" noProof="0" dirty="0"/>
          </a:p>
        </p:txBody>
      </p:sp>
      <p:sp>
        <p:nvSpPr>
          <p:cNvPr id="11" name="TextBox 10">
            <a:extLst>
              <a:ext uri="{FF2B5EF4-FFF2-40B4-BE49-F238E27FC236}">
                <a16:creationId xmlns:a16="http://schemas.microsoft.com/office/drawing/2014/main" id="{DD14C551-0D49-B250-CFA6-F37F18E2EF3A}"/>
              </a:ext>
            </a:extLst>
          </p:cNvPr>
          <p:cNvSpPr txBox="1"/>
          <p:nvPr/>
        </p:nvSpPr>
        <p:spPr>
          <a:xfrm>
            <a:off x="1498610" y="3660849"/>
            <a:ext cx="14341455" cy="1978940"/>
          </a:xfrm>
          <a:prstGeom prst="rect">
            <a:avLst/>
          </a:prstGeom>
          <a:noFill/>
        </p:spPr>
        <p:txBody>
          <a:bodyPr wrap="square" rtlCol="0">
            <a:spAutoFit/>
          </a:bodyPr>
          <a:lstStyle/>
          <a:p>
            <a:pPr algn="just">
              <a:lnSpc>
                <a:spcPct val="120000"/>
              </a:lnSpc>
            </a:pPr>
            <a:r>
              <a:rPr lang="en-US" sz="2800" i="1" dirty="0">
                <a:solidFill>
                  <a:srgbClr val="F2E5FF"/>
                </a:solidFill>
                <a:effectLst/>
              </a:rPr>
              <a:t>“We are at the beginning of the next chapter for the internet. (…) The next platform will be even more immersive — an embodied internet where you’re in the experience, not just looking at it. We call this the </a:t>
            </a:r>
            <a:r>
              <a:rPr lang="en-US" sz="2800" b="1" i="1" dirty="0">
                <a:solidFill>
                  <a:srgbClr val="D5ABFF"/>
                </a:solidFill>
                <a:effectLst/>
              </a:rPr>
              <a:t>METAVERSE</a:t>
            </a:r>
            <a:r>
              <a:rPr lang="en-US" sz="2800" i="1" dirty="0">
                <a:solidFill>
                  <a:srgbClr val="F2E5FF"/>
                </a:solidFill>
                <a:effectLst/>
              </a:rPr>
              <a:t>, and it will touch every product we build.”</a:t>
            </a:r>
            <a:br>
              <a:rPr lang="en-GB" sz="3200" b="0" i="1" dirty="0">
                <a:solidFill>
                  <a:srgbClr val="F2E5FF"/>
                </a:solidFill>
                <a:effectLst/>
              </a:rPr>
            </a:br>
            <a:r>
              <a:rPr lang="en-GB" sz="2000" i="1" dirty="0">
                <a:solidFill>
                  <a:srgbClr val="D5ABFF"/>
                </a:solidFill>
              </a:rPr>
              <a:t>Source: Mark Zuckerberg, Founder’s Letter (2021)</a:t>
            </a:r>
          </a:p>
        </p:txBody>
      </p:sp>
      <p:grpSp>
        <p:nvGrpSpPr>
          <p:cNvPr id="6" name="Group 5">
            <a:extLst>
              <a:ext uri="{FF2B5EF4-FFF2-40B4-BE49-F238E27FC236}">
                <a16:creationId xmlns:a16="http://schemas.microsoft.com/office/drawing/2014/main" id="{08AC3E4E-B270-FD3C-0B34-F7F09DFED6D3}"/>
              </a:ext>
            </a:extLst>
          </p:cNvPr>
          <p:cNvGrpSpPr/>
          <p:nvPr/>
        </p:nvGrpSpPr>
        <p:grpSpPr>
          <a:xfrm>
            <a:off x="11106726" y="3565957"/>
            <a:ext cx="5939992" cy="5902035"/>
            <a:chOff x="2729345" y="2299854"/>
            <a:chExt cx="4710546" cy="5278582"/>
          </a:xfrm>
        </p:grpSpPr>
        <p:sp>
          <p:nvSpPr>
            <p:cNvPr id="12" name="Isosceles Triangle 11">
              <a:extLst>
                <a:ext uri="{FF2B5EF4-FFF2-40B4-BE49-F238E27FC236}">
                  <a16:creationId xmlns:a16="http://schemas.microsoft.com/office/drawing/2014/main" id="{BC3F1B21-1B8D-655F-437A-E18C8336675A}"/>
                </a:ext>
              </a:extLst>
            </p:cNvPr>
            <p:cNvSpPr/>
            <p:nvPr/>
          </p:nvSpPr>
          <p:spPr>
            <a:xfrm>
              <a:off x="2729345" y="2299854"/>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13" name="Isosceles Triangle 12">
              <a:extLst>
                <a:ext uri="{FF2B5EF4-FFF2-40B4-BE49-F238E27FC236}">
                  <a16:creationId xmlns:a16="http://schemas.microsoft.com/office/drawing/2014/main" id="{10F89844-3AC2-BAC0-AAD3-0AE862ED6F16}"/>
                </a:ext>
              </a:extLst>
            </p:cNvPr>
            <p:cNvSpPr/>
            <p:nvPr/>
          </p:nvSpPr>
          <p:spPr>
            <a:xfrm>
              <a:off x="2729345" y="3269672"/>
              <a:ext cx="4710546" cy="4308764"/>
            </a:xfrm>
            <a:prstGeom prst="triangle">
              <a:avLst/>
            </a:prstGeom>
            <a:noFill/>
            <a:ln w="571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grpSp>
      <p:cxnSp>
        <p:nvCxnSpPr>
          <p:cNvPr id="2" name="Straight Connector 1">
            <a:extLst>
              <a:ext uri="{FF2B5EF4-FFF2-40B4-BE49-F238E27FC236}">
                <a16:creationId xmlns:a16="http://schemas.microsoft.com/office/drawing/2014/main" id="{A535D54E-02F2-2248-57A9-9DEF7044C987}"/>
              </a:ext>
            </a:extLst>
          </p:cNvPr>
          <p:cNvCxnSpPr>
            <a:cxnSpLocks/>
          </p:cNvCxnSpPr>
          <p:nvPr/>
        </p:nvCxnSpPr>
        <p:spPr>
          <a:xfrm>
            <a:off x="1524162" y="6508107"/>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1E4AA6-4095-2EBD-2B8C-8460E013ABF6}"/>
              </a:ext>
            </a:extLst>
          </p:cNvPr>
          <p:cNvCxnSpPr>
            <a:cxnSpLocks/>
          </p:cNvCxnSpPr>
          <p:nvPr/>
        </p:nvCxnSpPr>
        <p:spPr>
          <a:xfrm>
            <a:off x="1468906" y="2919780"/>
            <a:ext cx="14290350" cy="0"/>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1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pic>
        <p:nvPicPr>
          <p:cNvPr id="35" name="Content Placeholder 7" descr="A black background with a black square&#10;&#10;Description automatically generated with medium confidence">
            <a:extLst>
              <a:ext uri="{FF2B5EF4-FFF2-40B4-BE49-F238E27FC236}">
                <a16:creationId xmlns:a16="http://schemas.microsoft.com/office/drawing/2014/main" id="{E1A773B7-BBEE-26A5-03F2-4D5172E1EF8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1364" t="25415" r="12702" b="39204"/>
          <a:stretch/>
        </p:blipFill>
        <p:spPr>
          <a:xfrm>
            <a:off x="3263387" y="2545426"/>
            <a:ext cx="720761" cy="335832"/>
          </a:xfrm>
          <a:prstGeom prst="rect">
            <a:avLst/>
          </a:prstGeom>
          <a:noFill/>
          <a:effectLst>
            <a:glow rad="76200">
              <a:srgbClr val="F2E5FF">
                <a:alpha val="29000"/>
              </a:srgbClr>
            </a:glow>
          </a:effectLst>
        </p:spPr>
      </p:pic>
      <p:pic>
        <p:nvPicPr>
          <p:cNvPr id="36" name="Content Placeholder 7" descr="A black background with a black square&#10;&#10;Description automatically generated with medium confidence">
            <a:extLst>
              <a:ext uri="{FF2B5EF4-FFF2-40B4-BE49-F238E27FC236}">
                <a16:creationId xmlns:a16="http://schemas.microsoft.com/office/drawing/2014/main" id="{78A12ABC-95CF-59B6-6E40-117F66F2059A}"/>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1364" t="25415" r="12702" b="39204"/>
          <a:stretch/>
        </p:blipFill>
        <p:spPr>
          <a:xfrm>
            <a:off x="3263392" y="3571761"/>
            <a:ext cx="720761" cy="335832"/>
          </a:xfrm>
          <a:prstGeom prst="rect">
            <a:avLst/>
          </a:prstGeom>
          <a:noFill/>
          <a:effectLst>
            <a:glow rad="76200">
              <a:srgbClr val="F2E5FF">
                <a:alpha val="29000"/>
              </a:srgbClr>
            </a:glow>
          </a:effectLst>
        </p:spPr>
      </p:pic>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p:txBody>
          <a:bodyPr/>
          <a:lstStyle/>
          <a:p>
            <a:fld id="{7AE184E0-0BD4-4705-A12B-9B71DDE63301}" type="slidenum">
              <a:rPr lang="nl-BE" noProof="0" smtClean="0"/>
              <a:t>8</a:t>
            </a:fld>
            <a:endParaRPr lang="nl-BE" noProof="0" dirty="0"/>
          </a:p>
        </p:txBody>
      </p:sp>
      <p:cxnSp>
        <p:nvCxnSpPr>
          <p:cNvPr id="24" name="Straight Connector 23">
            <a:extLst>
              <a:ext uri="{FF2B5EF4-FFF2-40B4-BE49-F238E27FC236}">
                <a16:creationId xmlns:a16="http://schemas.microsoft.com/office/drawing/2014/main" id="{BFC5CB32-67ED-35F5-F2F1-BBD225112B7E}"/>
              </a:ext>
            </a:extLst>
          </p:cNvPr>
          <p:cNvCxnSpPr>
            <a:cxnSpLocks/>
          </p:cNvCxnSpPr>
          <p:nvPr/>
        </p:nvCxnSpPr>
        <p:spPr>
          <a:xfrm>
            <a:off x="2923308" y="246713"/>
            <a:ext cx="0" cy="9260174"/>
          </a:xfrm>
          <a:prstGeom prst="lin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3C7E611-C1DF-4618-C3C8-59DF8D2E4AD5}"/>
              </a:ext>
            </a:extLst>
          </p:cNvPr>
          <p:cNvSpPr>
            <a:spLocks noGrp="1"/>
          </p:cNvSpPr>
          <p:nvPr>
            <p:ph type="title"/>
          </p:nvPr>
        </p:nvSpPr>
        <p:spPr>
          <a:xfrm>
            <a:off x="3048000" y="252000"/>
            <a:ext cx="13487399" cy="863693"/>
          </a:xfrm>
        </p:spPr>
        <p:txBody>
          <a:bodyPr/>
          <a:lstStyle/>
          <a:p>
            <a:r>
              <a:rPr lang="en-US" dirty="0">
                <a:solidFill>
                  <a:srgbClr val="F2E5FF"/>
                </a:solidFill>
                <a:uFill>
                  <a:solidFill>
                    <a:srgbClr val="F2E5FF"/>
                  </a:solidFill>
                </a:uFill>
              </a:rPr>
              <a:t>Metaverse concept</a:t>
            </a:r>
            <a:endParaRPr lang="en-BE" dirty="0">
              <a:solidFill>
                <a:srgbClr val="F2E5FF"/>
              </a:solidFill>
              <a:uFill>
                <a:solidFill>
                  <a:srgbClr val="F2E5FF"/>
                </a:solidFill>
              </a:uFill>
            </a:endParaRPr>
          </a:p>
        </p:txBody>
      </p:sp>
      <p:pic>
        <p:nvPicPr>
          <p:cNvPr id="29" name="Content Placeholder 7" descr="A black background with a black square&#10;&#10;Description automatically generated with medium confidence">
            <a:extLst>
              <a:ext uri="{FF2B5EF4-FFF2-40B4-BE49-F238E27FC236}">
                <a16:creationId xmlns:a16="http://schemas.microsoft.com/office/drawing/2014/main" id="{F9DAED00-709D-F8C7-A9C6-6C9175E43B87}"/>
              </a:ext>
            </a:extLst>
          </p:cNvPr>
          <p:cNvPicPr>
            <a:picLocks noGrp="1" noChangeAspect="1"/>
          </p:cNvPicPr>
          <p:nvPr>
            <p:ph idx="1"/>
          </p:nvPr>
        </p:nvPicPr>
        <p:blipFill rotWithShape="1">
          <a:blip r:embed="rId2" cstate="print">
            <a:lum bright="70000" contrast="-70000"/>
            <a:extLst>
              <a:ext uri="{28A0092B-C50C-407E-A947-70E740481C1C}">
                <a14:useLocalDpi xmlns:a14="http://schemas.microsoft.com/office/drawing/2010/main" val="0"/>
              </a:ext>
            </a:extLst>
          </a:blip>
          <a:srcRect l="11364" t="25415" r="12702" b="39204"/>
          <a:stretch/>
        </p:blipFill>
        <p:spPr>
          <a:xfrm>
            <a:off x="3263387" y="1519091"/>
            <a:ext cx="720761" cy="335832"/>
          </a:xfrm>
          <a:noFill/>
          <a:effectLst>
            <a:glow rad="76200">
              <a:srgbClr val="F2E5FF">
                <a:alpha val="29000"/>
              </a:srgbClr>
            </a:glow>
          </a:effectLst>
        </p:spPr>
      </p:pic>
      <p:sp>
        <p:nvSpPr>
          <p:cNvPr id="30" name="Content Placeholder 4">
            <a:extLst>
              <a:ext uri="{FF2B5EF4-FFF2-40B4-BE49-F238E27FC236}">
                <a16:creationId xmlns:a16="http://schemas.microsoft.com/office/drawing/2014/main" id="{C58F5FDD-5F87-7615-27FE-600DB595BC2C}"/>
              </a:ext>
            </a:extLst>
          </p:cNvPr>
          <p:cNvSpPr txBox="1">
            <a:spLocks/>
          </p:cNvSpPr>
          <p:nvPr/>
        </p:nvSpPr>
        <p:spPr>
          <a:xfrm>
            <a:off x="4309088" y="1368532"/>
            <a:ext cx="12828985" cy="6933639"/>
          </a:xfrm>
          <a:prstGeom prst="rect">
            <a:avLst/>
          </a:prstGeom>
        </p:spPr>
        <p:txBody>
          <a:bodyPr vert="horz" lIns="91440" tIns="45720" rIns="91440" bIns="45720" rtlCol="0">
            <a:norm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buNone/>
            </a:pPr>
            <a:r>
              <a:rPr lang="en-GB" sz="2800" dirty="0">
                <a:solidFill>
                  <a:srgbClr val="F2E5FF"/>
                </a:solidFill>
              </a:rPr>
              <a:t>First coined by </a:t>
            </a:r>
            <a:r>
              <a:rPr lang="en-GB" sz="2800" b="1" dirty="0">
                <a:solidFill>
                  <a:srgbClr val="F2E5FF"/>
                </a:solidFill>
              </a:rPr>
              <a:t>‘</a:t>
            </a:r>
            <a:r>
              <a:rPr lang="en-GB" sz="2800" b="1" dirty="0">
                <a:solidFill>
                  <a:srgbClr val="D5ABFF"/>
                </a:solidFill>
              </a:rPr>
              <a:t>Neal Stephenson: Snow Crash (1992)</a:t>
            </a:r>
            <a:r>
              <a:rPr lang="en-GB" sz="2800" b="1" dirty="0">
                <a:solidFill>
                  <a:srgbClr val="F2E5FF"/>
                </a:solidFill>
              </a:rPr>
              <a:t>’</a:t>
            </a:r>
          </a:p>
          <a:p>
            <a:pPr marL="85725" indent="0">
              <a:buNone/>
            </a:pPr>
            <a:endParaRPr lang="en-GB" sz="2800" b="1" dirty="0">
              <a:solidFill>
                <a:srgbClr val="F2E5FF"/>
              </a:solidFill>
            </a:endParaRPr>
          </a:p>
          <a:p>
            <a:pPr marL="85725" indent="0">
              <a:buNone/>
            </a:pPr>
            <a:r>
              <a:rPr lang="en-GB" sz="2800" dirty="0">
                <a:solidFill>
                  <a:srgbClr val="F2E5FF"/>
                </a:solidFill>
              </a:rPr>
              <a:t>Propelled into the spotlight by </a:t>
            </a:r>
            <a:r>
              <a:rPr lang="en-GB" sz="2800" b="1" dirty="0">
                <a:solidFill>
                  <a:srgbClr val="F2E5FF"/>
                </a:solidFill>
              </a:rPr>
              <a:t>‘</a:t>
            </a:r>
            <a:r>
              <a:rPr lang="en-GB" sz="2800" b="1" dirty="0">
                <a:solidFill>
                  <a:srgbClr val="D5ABFF"/>
                </a:solidFill>
              </a:rPr>
              <a:t>META</a:t>
            </a:r>
            <a:r>
              <a:rPr lang="en-GB" sz="2800" b="1" dirty="0">
                <a:solidFill>
                  <a:srgbClr val="F2E5FF"/>
                </a:solidFill>
              </a:rPr>
              <a:t>’ </a:t>
            </a:r>
            <a:r>
              <a:rPr lang="en-GB" sz="2800" dirty="0">
                <a:solidFill>
                  <a:srgbClr val="F2E5FF"/>
                </a:solidFill>
              </a:rPr>
              <a:t>(2021)</a:t>
            </a:r>
          </a:p>
          <a:p>
            <a:pPr marL="85725" indent="0">
              <a:buNone/>
            </a:pPr>
            <a:endParaRPr lang="en-GB" sz="2800" b="1" dirty="0">
              <a:solidFill>
                <a:srgbClr val="F2E5FF"/>
              </a:solidFill>
            </a:endParaRPr>
          </a:p>
          <a:p>
            <a:pPr marL="85725" indent="0">
              <a:buNone/>
            </a:pPr>
            <a:r>
              <a:rPr lang="en-GB" sz="2800" b="1" dirty="0">
                <a:solidFill>
                  <a:srgbClr val="F2E5FF"/>
                </a:solidFill>
              </a:rPr>
              <a:t>‘</a:t>
            </a:r>
            <a:r>
              <a:rPr lang="en-GB" sz="2800" b="1" dirty="0">
                <a:solidFill>
                  <a:srgbClr val="D5ABFF"/>
                </a:solidFill>
              </a:rPr>
              <a:t>Meta</a:t>
            </a:r>
            <a:r>
              <a:rPr lang="en-GB" sz="2800" b="1" dirty="0">
                <a:solidFill>
                  <a:srgbClr val="F2E5FF"/>
                </a:solidFill>
              </a:rPr>
              <a:t>’</a:t>
            </a:r>
            <a:r>
              <a:rPr lang="en-GB" sz="2800" dirty="0">
                <a:solidFill>
                  <a:srgbClr val="F2E5FF"/>
                </a:solidFill>
              </a:rPr>
              <a:t> (Greek prefix </a:t>
            </a:r>
            <a:r>
              <a:rPr lang="en-GB" sz="2800" dirty="0" err="1">
                <a:solidFill>
                  <a:srgbClr val="F2E5FF"/>
                </a:solidFill>
              </a:rPr>
              <a:t>μετ</a:t>
            </a:r>
            <a:r>
              <a:rPr lang="en-GB" sz="2800" dirty="0">
                <a:solidFill>
                  <a:srgbClr val="F2E5FF"/>
                </a:solidFill>
              </a:rPr>
              <a:t>α meaning post, after or beyond) + ‘</a:t>
            </a:r>
            <a:r>
              <a:rPr lang="en-GB" sz="2800" b="1" dirty="0">
                <a:solidFill>
                  <a:srgbClr val="D5ABFF"/>
                </a:solidFill>
              </a:rPr>
              <a:t>universe</a:t>
            </a:r>
            <a:r>
              <a:rPr lang="en-GB" sz="2800" b="1" dirty="0">
                <a:solidFill>
                  <a:srgbClr val="F2E5FF"/>
                </a:solidFill>
              </a:rPr>
              <a:t>’ </a:t>
            </a:r>
          </a:p>
          <a:p>
            <a:pPr marL="85725" indent="0">
              <a:buNone/>
            </a:pPr>
            <a:r>
              <a:rPr lang="en-GB" sz="2800" b="1" i="1" dirty="0">
                <a:solidFill>
                  <a:srgbClr val="D5ABFF"/>
                </a:solidFill>
              </a:rPr>
              <a:t>= beyond this universe</a:t>
            </a:r>
          </a:p>
          <a:p>
            <a:pPr marL="85725" indent="0">
              <a:buNone/>
            </a:pPr>
            <a:endParaRPr lang="en-GB" sz="2800" b="1" dirty="0">
              <a:solidFill>
                <a:srgbClr val="F2E5FF"/>
              </a:solidFill>
            </a:endParaRPr>
          </a:p>
          <a:p>
            <a:pPr marL="85725" indent="0">
              <a:buNone/>
            </a:pPr>
            <a:r>
              <a:rPr lang="en-GB" sz="2800" b="1" dirty="0">
                <a:solidFill>
                  <a:srgbClr val="D5ABFF"/>
                </a:solidFill>
              </a:rPr>
              <a:t>Pop culture references: </a:t>
            </a:r>
            <a:r>
              <a:rPr lang="en-GB" sz="2800" dirty="0">
                <a:solidFill>
                  <a:srgbClr val="F2E5FF"/>
                </a:solidFill>
              </a:rPr>
              <a:t>The Matrix - </a:t>
            </a:r>
            <a:r>
              <a:rPr lang="en-GB" sz="2800" dirty="0">
                <a:solidFill>
                  <a:srgbClr val="F2E5FF"/>
                </a:solidFill>
                <a:effectLst/>
              </a:rPr>
              <a:t>Ready Player One – Inception – Black Mirror - Tron (Legacy) -… </a:t>
            </a:r>
          </a:p>
          <a:p>
            <a:pPr marL="85725" indent="0">
              <a:buNone/>
            </a:pPr>
            <a:endParaRPr lang="en-GB" sz="2800" b="1" dirty="0">
              <a:solidFill>
                <a:srgbClr val="F2E5FF"/>
              </a:solidFill>
            </a:endParaRPr>
          </a:p>
          <a:p>
            <a:pPr marL="85725" indent="0">
              <a:buNone/>
            </a:pPr>
            <a:r>
              <a:rPr lang="en-GB" sz="2800" dirty="0">
                <a:solidFill>
                  <a:srgbClr val="F2E5FF"/>
                </a:solidFill>
              </a:rPr>
              <a:t>No universally accepted definition: </a:t>
            </a:r>
            <a:r>
              <a:rPr lang="en-GB" sz="2800" b="1" dirty="0">
                <a:solidFill>
                  <a:srgbClr val="D5ABFF"/>
                </a:solidFill>
              </a:rPr>
              <a:t>industry interpretations </a:t>
            </a:r>
            <a:r>
              <a:rPr lang="en-GB" sz="2800" dirty="0">
                <a:solidFill>
                  <a:srgbClr val="F2E5FF"/>
                </a:solidFill>
              </a:rPr>
              <a:t>~ perspectives</a:t>
            </a: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None/>
            </a:pPr>
            <a:endParaRPr lang="en-GB" sz="2800" dirty="0">
              <a:solidFill>
                <a:srgbClr val="F2E5FF"/>
              </a:solidFill>
            </a:endParaRPr>
          </a:p>
          <a:p>
            <a:pPr marL="85725" indent="0">
              <a:buFont typeface="Arial" panose="020B0604020202020204" pitchFamily="34" charset="0"/>
              <a:buNone/>
            </a:pPr>
            <a:endParaRPr lang="en-GB" sz="4000" dirty="0">
              <a:solidFill>
                <a:srgbClr val="F2E5FF"/>
              </a:solidFill>
            </a:endParaRPr>
          </a:p>
        </p:txBody>
      </p:sp>
      <p:pic>
        <p:nvPicPr>
          <p:cNvPr id="37" name="Content Placeholder 7" descr="A black background with a black square&#10;&#10;Description automatically generated with medium confidence">
            <a:extLst>
              <a:ext uri="{FF2B5EF4-FFF2-40B4-BE49-F238E27FC236}">
                <a16:creationId xmlns:a16="http://schemas.microsoft.com/office/drawing/2014/main" id="{D313121F-4939-AAA5-A67F-1BC2EDF63B6A}"/>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1364" t="25415" r="12702" b="39204"/>
          <a:stretch/>
        </p:blipFill>
        <p:spPr>
          <a:xfrm>
            <a:off x="3263387" y="6598418"/>
            <a:ext cx="720761" cy="335832"/>
          </a:xfrm>
          <a:prstGeom prst="rect">
            <a:avLst/>
          </a:prstGeom>
          <a:noFill/>
          <a:effectLst>
            <a:glow rad="76200">
              <a:srgbClr val="F2E5FF">
                <a:alpha val="29000"/>
              </a:srgbClr>
            </a:glow>
          </a:effectLst>
        </p:spPr>
      </p:pic>
      <p:pic>
        <p:nvPicPr>
          <p:cNvPr id="38" name="Content Placeholder 7" descr="A black background with a black square&#10;&#10;Description automatically generated with medium confidence">
            <a:extLst>
              <a:ext uri="{FF2B5EF4-FFF2-40B4-BE49-F238E27FC236}">
                <a16:creationId xmlns:a16="http://schemas.microsoft.com/office/drawing/2014/main" id="{25DDB348-842D-CCDC-0AC1-EF4D14543DC5}"/>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1364" t="25415" r="12702" b="39204"/>
          <a:stretch/>
        </p:blipFill>
        <p:spPr>
          <a:xfrm>
            <a:off x="3263387" y="5106700"/>
            <a:ext cx="720761" cy="335832"/>
          </a:xfrm>
          <a:prstGeom prst="rect">
            <a:avLst/>
          </a:prstGeom>
          <a:noFill/>
          <a:effectLst>
            <a:glow rad="76200">
              <a:srgbClr val="F2E5FF">
                <a:alpha val="29000"/>
              </a:srgbClr>
            </a:glow>
          </a:effectLst>
        </p:spPr>
      </p:pic>
      <p:grpSp>
        <p:nvGrpSpPr>
          <p:cNvPr id="2" name="Group 1">
            <a:extLst>
              <a:ext uri="{FF2B5EF4-FFF2-40B4-BE49-F238E27FC236}">
                <a16:creationId xmlns:a16="http://schemas.microsoft.com/office/drawing/2014/main" id="{0FF7B803-275E-8B52-94EC-520AEEC45C49}"/>
              </a:ext>
            </a:extLst>
          </p:cNvPr>
          <p:cNvGrpSpPr/>
          <p:nvPr/>
        </p:nvGrpSpPr>
        <p:grpSpPr>
          <a:xfrm>
            <a:off x="391226" y="426305"/>
            <a:ext cx="1994396" cy="1833417"/>
            <a:chOff x="391226" y="426305"/>
            <a:chExt cx="1994396" cy="1833417"/>
          </a:xfrm>
        </p:grpSpPr>
        <p:grpSp>
          <p:nvGrpSpPr>
            <p:cNvPr id="20" name="Group 19">
              <a:extLst>
                <a:ext uri="{FF2B5EF4-FFF2-40B4-BE49-F238E27FC236}">
                  <a16:creationId xmlns:a16="http://schemas.microsoft.com/office/drawing/2014/main" id="{6116F656-09A0-118F-947A-F34B5A6C7D69}"/>
                </a:ext>
              </a:extLst>
            </p:cNvPr>
            <p:cNvGrpSpPr/>
            <p:nvPr/>
          </p:nvGrpSpPr>
          <p:grpSpPr>
            <a:xfrm>
              <a:off x="391226" y="426305"/>
              <a:ext cx="1994396" cy="1833417"/>
              <a:chOff x="2729345" y="2299854"/>
              <a:chExt cx="4710546" cy="5278581"/>
            </a:xfrm>
          </p:grpSpPr>
          <p:sp>
            <p:nvSpPr>
              <p:cNvPr id="21" name="Isosceles Triangle 20">
                <a:extLst>
                  <a:ext uri="{FF2B5EF4-FFF2-40B4-BE49-F238E27FC236}">
                    <a16:creationId xmlns:a16="http://schemas.microsoft.com/office/drawing/2014/main" id="{C0C6C990-5A98-FD1B-BF2E-77140EDAFC47}"/>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22" name="Isosceles Triangle 21">
                <a:extLst>
                  <a:ext uri="{FF2B5EF4-FFF2-40B4-BE49-F238E27FC236}">
                    <a16:creationId xmlns:a16="http://schemas.microsoft.com/office/drawing/2014/main" id="{7E5706B3-DB7F-2537-9BF0-C6F0F4B9A618}"/>
                  </a:ext>
                </a:extLst>
              </p:cNvPr>
              <p:cNvSpPr/>
              <p:nvPr/>
            </p:nvSpPr>
            <p:spPr>
              <a:xfrm>
                <a:off x="2729345" y="3269671"/>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BE" dirty="0">
                  <a:solidFill>
                    <a:schemeClr val="tx1"/>
                  </a:solidFill>
                </a:endParaRPr>
              </a:p>
            </p:txBody>
          </p:sp>
        </p:grpSp>
        <p:sp>
          <p:nvSpPr>
            <p:cNvPr id="39" name="TextBox 38">
              <a:extLst>
                <a:ext uri="{FF2B5EF4-FFF2-40B4-BE49-F238E27FC236}">
                  <a16:creationId xmlns:a16="http://schemas.microsoft.com/office/drawing/2014/main" id="{6188BFE6-724B-2DE8-40EF-83D6DE4B5790}"/>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2</a:t>
              </a:r>
              <a:endParaRPr lang="en-BE" sz="3200" dirty="0">
                <a:solidFill>
                  <a:srgbClr val="F2E5FF"/>
                </a:solidFill>
              </a:endParaRPr>
            </a:p>
          </p:txBody>
        </p:sp>
      </p:grpSp>
    </p:spTree>
    <p:extLst>
      <p:ext uri="{BB962C8B-B14F-4D97-AF65-F5344CB8AC3E}">
        <p14:creationId xmlns:p14="http://schemas.microsoft.com/office/powerpoint/2010/main" val="115801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934FA4"/>
            </a:gs>
            <a:gs pos="0">
              <a:srgbClr val="432264"/>
            </a:gs>
            <a:gs pos="41000">
              <a:srgbClr val="7C419D"/>
            </a:gs>
            <a:gs pos="97842">
              <a:srgbClr val="B66BAE"/>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10DC9-E42F-175F-D030-B66521CF18E8}"/>
              </a:ext>
            </a:extLst>
          </p:cNvPr>
          <p:cNvSpPr>
            <a:spLocks noGrp="1"/>
          </p:cNvSpPr>
          <p:nvPr>
            <p:ph type="sldNum" sz="quarter" idx="12"/>
          </p:nvPr>
        </p:nvSpPr>
        <p:spPr>
          <a:xfrm>
            <a:off x="15523748" y="8945566"/>
            <a:ext cx="921880" cy="519289"/>
          </a:xfrm>
        </p:spPr>
        <p:txBody>
          <a:bodyPr/>
          <a:lstStyle/>
          <a:p>
            <a:fld id="{7AE184E0-0BD4-4705-A12B-9B71DDE63301}" type="slidenum">
              <a:rPr lang="nl-BE" noProof="0" smtClean="0"/>
              <a:t>9</a:t>
            </a:fld>
            <a:endParaRPr lang="nl-BE" noProof="0" dirty="0"/>
          </a:p>
        </p:txBody>
      </p:sp>
      <p:cxnSp>
        <p:nvCxnSpPr>
          <p:cNvPr id="24" name="Straight Connector 23">
            <a:extLst>
              <a:ext uri="{FF2B5EF4-FFF2-40B4-BE49-F238E27FC236}">
                <a16:creationId xmlns:a16="http://schemas.microsoft.com/office/drawing/2014/main" id="{BFC5CB32-67ED-35F5-F2F1-BBD225112B7E}"/>
              </a:ext>
            </a:extLst>
          </p:cNvPr>
          <p:cNvCxnSpPr>
            <a:cxnSpLocks/>
          </p:cNvCxnSpPr>
          <p:nvPr/>
        </p:nvCxnSpPr>
        <p:spPr>
          <a:xfrm flipH="1">
            <a:off x="-319314" y="2383026"/>
            <a:ext cx="3892122" cy="1783915"/>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3C7E611-C1DF-4618-C3C8-59DF8D2E4AD5}"/>
              </a:ext>
            </a:extLst>
          </p:cNvPr>
          <p:cNvSpPr>
            <a:spLocks noGrp="1"/>
          </p:cNvSpPr>
          <p:nvPr>
            <p:ph type="title"/>
          </p:nvPr>
        </p:nvSpPr>
        <p:spPr>
          <a:xfrm>
            <a:off x="3048000" y="252000"/>
            <a:ext cx="13487399" cy="863693"/>
          </a:xfrm>
        </p:spPr>
        <p:txBody>
          <a:bodyPr/>
          <a:lstStyle/>
          <a:p>
            <a:r>
              <a:rPr lang="en-US" dirty="0">
                <a:solidFill>
                  <a:srgbClr val="F2E5FF"/>
                </a:solidFill>
                <a:uFill>
                  <a:solidFill>
                    <a:srgbClr val="F2E5FF"/>
                  </a:solidFill>
                </a:uFill>
              </a:rPr>
              <a:t>Metaverse potential</a:t>
            </a:r>
            <a:endParaRPr lang="en-BE" dirty="0">
              <a:solidFill>
                <a:srgbClr val="F2E5FF"/>
              </a:solidFill>
              <a:uFill>
                <a:solidFill>
                  <a:srgbClr val="F2E5FF"/>
                </a:solidFill>
              </a:uFill>
            </a:endParaRPr>
          </a:p>
        </p:txBody>
      </p:sp>
      <p:sp>
        <p:nvSpPr>
          <p:cNvPr id="6" name="Oval 5">
            <a:extLst>
              <a:ext uri="{FF2B5EF4-FFF2-40B4-BE49-F238E27FC236}">
                <a16:creationId xmlns:a16="http://schemas.microsoft.com/office/drawing/2014/main" id="{CF6C390D-22A7-32B2-8557-7D3A2E90F213}"/>
              </a:ext>
            </a:extLst>
          </p:cNvPr>
          <p:cNvSpPr/>
          <p:nvPr/>
        </p:nvSpPr>
        <p:spPr>
          <a:xfrm>
            <a:off x="7377722" y="1526043"/>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Oval 8">
            <a:extLst>
              <a:ext uri="{FF2B5EF4-FFF2-40B4-BE49-F238E27FC236}">
                <a16:creationId xmlns:a16="http://schemas.microsoft.com/office/drawing/2014/main" id="{933005C1-EC52-334B-495C-40BEE292B225}"/>
              </a:ext>
            </a:extLst>
          </p:cNvPr>
          <p:cNvSpPr/>
          <p:nvPr/>
        </p:nvSpPr>
        <p:spPr>
          <a:xfrm>
            <a:off x="9237409" y="3987624"/>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Oval 11">
            <a:extLst>
              <a:ext uri="{FF2B5EF4-FFF2-40B4-BE49-F238E27FC236}">
                <a16:creationId xmlns:a16="http://schemas.microsoft.com/office/drawing/2014/main" id="{AED7E120-DE3D-DA94-AE3C-39D0CEC1F33F}"/>
              </a:ext>
            </a:extLst>
          </p:cNvPr>
          <p:cNvSpPr/>
          <p:nvPr/>
        </p:nvSpPr>
        <p:spPr>
          <a:xfrm>
            <a:off x="14713749" y="1573026"/>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5" name="Oval 14">
            <a:extLst>
              <a:ext uri="{FF2B5EF4-FFF2-40B4-BE49-F238E27FC236}">
                <a16:creationId xmlns:a16="http://schemas.microsoft.com/office/drawing/2014/main" id="{B8D84E4E-7F19-37C5-E96D-C5AA64511BB3}"/>
              </a:ext>
            </a:extLst>
          </p:cNvPr>
          <p:cNvSpPr/>
          <p:nvPr/>
        </p:nvSpPr>
        <p:spPr>
          <a:xfrm>
            <a:off x="13205069" y="3969633"/>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8" name="Oval 17">
            <a:extLst>
              <a:ext uri="{FF2B5EF4-FFF2-40B4-BE49-F238E27FC236}">
                <a16:creationId xmlns:a16="http://schemas.microsoft.com/office/drawing/2014/main" id="{FFBDC619-C157-3DC9-34D2-20C9D6212B0B}"/>
              </a:ext>
            </a:extLst>
          </p:cNvPr>
          <p:cNvSpPr/>
          <p:nvPr/>
        </p:nvSpPr>
        <p:spPr>
          <a:xfrm>
            <a:off x="7375531" y="6560574"/>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5" name="Oval 24">
            <a:extLst>
              <a:ext uri="{FF2B5EF4-FFF2-40B4-BE49-F238E27FC236}">
                <a16:creationId xmlns:a16="http://schemas.microsoft.com/office/drawing/2014/main" id="{A0DEF55F-DEF6-1AB0-658A-3F8C1FC19282}"/>
              </a:ext>
            </a:extLst>
          </p:cNvPr>
          <p:cNvSpPr/>
          <p:nvPr/>
        </p:nvSpPr>
        <p:spPr>
          <a:xfrm>
            <a:off x="11314451" y="6607558"/>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1" name="Oval 30">
            <a:extLst>
              <a:ext uri="{FF2B5EF4-FFF2-40B4-BE49-F238E27FC236}">
                <a16:creationId xmlns:a16="http://schemas.microsoft.com/office/drawing/2014/main" id="{E5C4C166-9285-5E23-EA19-A714348AAA21}"/>
              </a:ext>
            </a:extLst>
          </p:cNvPr>
          <p:cNvSpPr/>
          <p:nvPr/>
        </p:nvSpPr>
        <p:spPr>
          <a:xfrm>
            <a:off x="3573513" y="6560574"/>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4" name="Oval 33">
            <a:extLst>
              <a:ext uri="{FF2B5EF4-FFF2-40B4-BE49-F238E27FC236}">
                <a16:creationId xmlns:a16="http://schemas.microsoft.com/office/drawing/2014/main" id="{70D1C437-F844-0FB1-DFAE-952A7DD58477}"/>
              </a:ext>
            </a:extLst>
          </p:cNvPr>
          <p:cNvSpPr/>
          <p:nvPr/>
        </p:nvSpPr>
        <p:spPr>
          <a:xfrm>
            <a:off x="3572809" y="1573026"/>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7" name="Oval 36">
            <a:extLst>
              <a:ext uri="{FF2B5EF4-FFF2-40B4-BE49-F238E27FC236}">
                <a16:creationId xmlns:a16="http://schemas.microsoft.com/office/drawing/2014/main" id="{FC133777-694A-70E8-A82D-5C4D92C37B86}"/>
              </a:ext>
            </a:extLst>
          </p:cNvPr>
          <p:cNvSpPr/>
          <p:nvPr/>
        </p:nvSpPr>
        <p:spPr>
          <a:xfrm>
            <a:off x="5458075" y="3969633"/>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0" name="Oval 39">
            <a:extLst>
              <a:ext uri="{FF2B5EF4-FFF2-40B4-BE49-F238E27FC236}">
                <a16:creationId xmlns:a16="http://schemas.microsoft.com/office/drawing/2014/main" id="{ADD11A08-B163-B773-61C4-D153434B654B}"/>
              </a:ext>
            </a:extLst>
          </p:cNvPr>
          <p:cNvSpPr/>
          <p:nvPr/>
        </p:nvSpPr>
        <p:spPr>
          <a:xfrm>
            <a:off x="11045735" y="1526043"/>
            <a:ext cx="1620000" cy="1620000"/>
          </a:xfrm>
          <a:prstGeom prst="ellips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cxnSp>
        <p:nvCxnSpPr>
          <p:cNvPr id="45" name="Straight Connector 44">
            <a:extLst>
              <a:ext uri="{FF2B5EF4-FFF2-40B4-BE49-F238E27FC236}">
                <a16:creationId xmlns:a16="http://schemas.microsoft.com/office/drawing/2014/main" id="{38D8190A-4CCD-01BA-45A3-56FF48B8D888}"/>
              </a:ext>
            </a:extLst>
          </p:cNvPr>
          <p:cNvCxnSpPr>
            <a:cxnSpLocks/>
            <a:stCxn id="37" idx="2"/>
            <a:endCxn id="34" idx="4"/>
          </p:cNvCxnSpPr>
          <p:nvPr/>
        </p:nvCxnSpPr>
        <p:spPr>
          <a:xfrm flipH="1" flipV="1">
            <a:off x="4382809" y="3193026"/>
            <a:ext cx="1075266" cy="1586607"/>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B3199DA-5900-14AF-7F20-62116DCAB2B1}"/>
              </a:ext>
            </a:extLst>
          </p:cNvPr>
          <p:cNvCxnSpPr>
            <a:cxnSpLocks/>
            <a:stCxn id="9" idx="0"/>
            <a:endCxn id="6" idx="6"/>
          </p:cNvCxnSpPr>
          <p:nvPr/>
        </p:nvCxnSpPr>
        <p:spPr>
          <a:xfrm flipH="1" flipV="1">
            <a:off x="8997722" y="2336043"/>
            <a:ext cx="1049687" cy="1651581"/>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5F89A9-EC24-A297-1C47-C999E472C460}"/>
              </a:ext>
            </a:extLst>
          </p:cNvPr>
          <p:cNvCxnSpPr>
            <a:cxnSpLocks/>
            <a:endCxn id="37" idx="0"/>
          </p:cNvCxnSpPr>
          <p:nvPr/>
        </p:nvCxnSpPr>
        <p:spPr>
          <a:xfrm flipH="1">
            <a:off x="6268075" y="2329499"/>
            <a:ext cx="1109646" cy="1640134"/>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EDCF2AE-56B5-C13C-475F-C3382B063DA4}"/>
              </a:ext>
            </a:extLst>
          </p:cNvPr>
          <p:cNvCxnSpPr>
            <a:cxnSpLocks/>
          </p:cNvCxnSpPr>
          <p:nvPr/>
        </p:nvCxnSpPr>
        <p:spPr>
          <a:xfrm flipH="1">
            <a:off x="10857409" y="4773089"/>
            <a:ext cx="2347659" cy="24535"/>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7B7464-149A-A656-5801-8C6E1E4BCF53}"/>
              </a:ext>
            </a:extLst>
          </p:cNvPr>
          <p:cNvCxnSpPr>
            <a:cxnSpLocks/>
            <a:stCxn id="15" idx="0"/>
            <a:endCxn id="40" idx="6"/>
          </p:cNvCxnSpPr>
          <p:nvPr/>
        </p:nvCxnSpPr>
        <p:spPr>
          <a:xfrm flipH="1" flipV="1">
            <a:off x="12665735" y="2336043"/>
            <a:ext cx="1349334" cy="1633590"/>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6F60DE-61EB-7926-846B-D4E8298D4891}"/>
              </a:ext>
            </a:extLst>
          </p:cNvPr>
          <p:cNvCxnSpPr>
            <a:cxnSpLocks/>
            <a:stCxn id="25" idx="0"/>
            <a:endCxn id="15" idx="4"/>
          </p:cNvCxnSpPr>
          <p:nvPr/>
        </p:nvCxnSpPr>
        <p:spPr>
          <a:xfrm flipV="1">
            <a:off x="12124451" y="5589633"/>
            <a:ext cx="1890618" cy="1017925"/>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F6892DE-99DB-73FB-2355-7D9A7BC56783}"/>
              </a:ext>
            </a:extLst>
          </p:cNvPr>
          <p:cNvCxnSpPr>
            <a:cxnSpLocks/>
            <a:stCxn id="18" idx="0"/>
            <a:endCxn id="9" idx="4"/>
          </p:cNvCxnSpPr>
          <p:nvPr/>
        </p:nvCxnSpPr>
        <p:spPr>
          <a:xfrm flipV="1">
            <a:off x="8185531" y="5607624"/>
            <a:ext cx="1861878" cy="952950"/>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6FC9976-C4C6-4B1B-2AA2-6F1FC2C509CB}"/>
              </a:ext>
            </a:extLst>
          </p:cNvPr>
          <p:cNvCxnSpPr>
            <a:cxnSpLocks/>
          </p:cNvCxnSpPr>
          <p:nvPr/>
        </p:nvCxnSpPr>
        <p:spPr>
          <a:xfrm flipH="1" flipV="1">
            <a:off x="12665735" y="2329499"/>
            <a:ext cx="2048013" cy="46983"/>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687351-A750-E752-D57B-78731D2A7371}"/>
              </a:ext>
            </a:extLst>
          </p:cNvPr>
          <p:cNvCxnSpPr>
            <a:cxnSpLocks/>
          </p:cNvCxnSpPr>
          <p:nvPr/>
        </p:nvCxnSpPr>
        <p:spPr>
          <a:xfrm flipH="1">
            <a:off x="5193513" y="7364030"/>
            <a:ext cx="2049497" cy="0"/>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5E09B6E-C892-1E02-C87F-9E73A3CD9EDC}"/>
              </a:ext>
            </a:extLst>
          </p:cNvPr>
          <p:cNvCxnSpPr>
            <a:cxnSpLocks/>
            <a:endCxn id="31" idx="4"/>
          </p:cNvCxnSpPr>
          <p:nvPr/>
        </p:nvCxnSpPr>
        <p:spPr>
          <a:xfrm flipH="1" flipV="1">
            <a:off x="4383513" y="8180574"/>
            <a:ext cx="2583344" cy="2371312"/>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17AC43D-1724-F635-1AA8-6F5DF1C992C7}"/>
              </a:ext>
            </a:extLst>
          </p:cNvPr>
          <p:cNvCxnSpPr>
            <a:cxnSpLocks/>
          </p:cNvCxnSpPr>
          <p:nvPr/>
        </p:nvCxnSpPr>
        <p:spPr>
          <a:xfrm flipH="1" flipV="1">
            <a:off x="12991061" y="7387522"/>
            <a:ext cx="4658310" cy="0"/>
          </a:xfrm>
          <a:prstGeom prst="line">
            <a:avLst/>
          </a:prstGeom>
          <a:ln w="38100">
            <a:solidFill>
              <a:srgbClr val="F2E5FF">
                <a:alpha val="74000"/>
              </a:srgbClr>
            </a:solidFill>
            <a:headEnd type="none" w="med" len="med"/>
            <a:tailEnd type="none"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118AA8D-7AE1-FB76-3E3E-0545CC30088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0889" t="4393" r="10897" b="16363"/>
          <a:stretch/>
        </p:blipFill>
        <p:spPr>
          <a:xfrm>
            <a:off x="3971562" y="2094613"/>
            <a:ext cx="786717" cy="797078"/>
          </a:xfrm>
          <a:prstGeom prst="rect">
            <a:avLst/>
          </a:prstGeom>
          <a:noFill/>
          <a:effectLst>
            <a:glow rad="76200">
              <a:srgbClr val="F2E5FF">
                <a:alpha val="29000"/>
              </a:srgbClr>
            </a:glow>
          </a:effectLst>
        </p:spPr>
      </p:pic>
      <p:pic>
        <p:nvPicPr>
          <p:cNvPr id="43" name="Picture 42" descr="A black background with a black square&#10;&#10;Description automatically generated with medium confidence">
            <a:extLst>
              <a:ext uri="{FF2B5EF4-FFF2-40B4-BE49-F238E27FC236}">
                <a16:creationId xmlns:a16="http://schemas.microsoft.com/office/drawing/2014/main" id="{A19393F3-EA4C-97D2-E794-8D8A10C87B51}"/>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0007" r="8660" b="15199"/>
          <a:stretch/>
        </p:blipFill>
        <p:spPr>
          <a:xfrm>
            <a:off x="7760158" y="1797678"/>
            <a:ext cx="888224" cy="926097"/>
          </a:xfrm>
          <a:prstGeom prst="rect">
            <a:avLst/>
          </a:prstGeom>
          <a:noFill/>
          <a:effectLst>
            <a:glow rad="76200">
              <a:srgbClr val="F2E5FF">
                <a:alpha val="29000"/>
              </a:srgbClr>
            </a:glow>
          </a:effectLst>
        </p:spPr>
      </p:pic>
      <p:pic>
        <p:nvPicPr>
          <p:cNvPr id="46" name="Picture 45" descr="A black background with a black square&#10;&#10;Description automatically generated with medium confidence">
            <a:extLst>
              <a:ext uri="{FF2B5EF4-FFF2-40B4-BE49-F238E27FC236}">
                <a16:creationId xmlns:a16="http://schemas.microsoft.com/office/drawing/2014/main" id="{95C5262D-9724-8FF4-92DD-459224EA35F3}"/>
              </a:ext>
            </a:extLst>
          </p:cNvPr>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0007" r="10329" b="12344"/>
          <a:stretch/>
        </p:blipFill>
        <p:spPr>
          <a:xfrm>
            <a:off x="5881608" y="4351609"/>
            <a:ext cx="810704" cy="892029"/>
          </a:xfrm>
          <a:prstGeom prst="rect">
            <a:avLst/>
          </a:prstGeom>
          <a:noFill/>
          <a:effectLst>
            <a:glow rad="76200">
              <a:srgbClr val="F2E5FF">
                <a:alpha val="29000"/>
              </a:srgbClr>
            </a:glow>
          </a:effectLst>
        </p:spPr>
      </p:pic>
      <p:pic>
        <p:nvPicPr>
          <p:cNvPr id="49" name="Picture 48" descr="A black background with a black square&#10;&#10;Description automatically generated with medium confidence">
            <a:extLst>
              <a:ext uri="{FF2B5EF4-FFF2-40B4-BE49-F238E27FC236}">
                <a16:creationId xmlns:a16="http://schemas.microsoft.com/office/drawing/2014/main" id="{F27F81EE-E00C-3AAB-BDFF-E18C505F3772}"/>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l="13986" t="16272" r="13986" b="30409"/>
          <a:stretch/>
        </p:blipFill>
        <p:spPr>
          <a:xfrm>
            <a:off x="9568395" y="4418494"/>
            <a:ext cx="958029" cy="709189"/>
          </a:xfrm>
          <a:prstGeom prst="rect">
            <a:avLst/>
          </a:prstGeom>
          <a:noFill/>
          <a:effectLst>
            <a:glow rad="76200">
              <a:srgbClr val="F2E5FF">
                <a:alpha val="29000"/>
              </a:srgbClr>
            </a:glow>
          </a:effectLst>
        </p:spPr>
      </p:pic>
      <p:pic>
        <p:nvPicPr>
          <p:cNvPr id="52" name="Picture 51" descr="A black background with a black square&#10;&#10;Description automatically generated with medium confidence">
            <a:extLst>
              <a:ext uri="{FF2B5EF4-FFF2-40B4-BE49-F238E27FC236}">
                <a16:creationId xmlns:a16="http://schemas.microsoft.com/office/drawing/2014/main" id="{EDA6C78C-4E93-7A89-D1A2-2B48622BBE81}"/>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10328" t="7343" r="11177" b="22457"/>
          <a:stretch/>
        </p:blipFill>
        <p:spPr>
          <a:xfrm>
            <a:off x="11415385" y="2017535"/>
            <a:ext cx="750171" cy="670909"/>
          </a:xfrm>
          <a:prstGeom prst="rect">
            <a:avLst/>
          </a:prstGeom>
          <a:noFill/>
          <a:effectLst>
            <a:glow rad="76200">
              <a:srgbClr val="F2E5FF">
                <a:alpha val="29000"/>
              </a:srgbClr>
            </a:glow>
          </a:effectLst>
        </p:spPr>
      </p:pic>
      <p:pic>
        <p:nvPicPr>
          <p:cNvPr id="55" name="Picture 54" descr="A black background with a black square&#10;&#10;Description automatically generated with medium confidence">
            <a:extLst>
              <a:ext uri="{FF2B5EF4-FFF2-40B4-BE49-F238E27FC236}">
                <a16:creationId xmlns:a16="http://schemas.microsoft.com/office/drawing/2014/main" id="{9B31AD56-8743-9145-3E72-BB4BBEB8101E}"/>
              </a:ext>
            </a:extLst>
          </p:cNvPr>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14613" t="12304" r="11767" b="26303"/>
          <a:stretch/>
        </p:blipFill>
        <p:spPr>
          <a:xfrm>
            <a:off x="13536053" y="4418494"/>
            <a:ext cx="948489" cy="790966"/>
          </a:xfrm>
          <a:prstGeom prst="rect">
            <a:avLst/>
          </a:prstGeom>
          <a:noFill/>
          <a:effectLst>
            <a:glow rad="76200">
              <a:srgbClr val="F2E5FF">
                <a:alpha val="29000"/>
              </a:srgbClr>
            </a:glow>
          </a:effectLst>
        </p:spPr>
      </p:pic>
      <p:pic>
        <p:nvPicPr>
          <p:cNvPr id="57" name="Picture 56" descr="A black background with a black square&#10;&#10;Description automatically generated with medium confidence">
            <a:extLst>
              <a:ext uri="{FF2B5EF4-FFF2-40B4-BE49-F238E27FC236}">
                <a16:creationId xmlns:a16="http://schemas.microsoft.com/office/drawing/2014/main" id="{4EBB6FD6-60DD-60D7-6593-E87906C44C0E}"/>
              </a:ext>
            </a:extLst>
          </p:cNvPr>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l="19075" r="20242" b="15360"/>
          <a:stretch/>
        </p:blipFill>
        <p:spPr>
          <a:xfrm>
            <a:off x="15199394" y="1986869"/>
            <a:ext cx="648707" cy="904822"/>
          </a:xfrm>
          <a:prstGeom prst="rect">
            <a:avLst/>
          </a:prstGeom>
          <a:noFill/>
          <a:effectLst>
            <a:glow rad="76200">
              <a:srgbClr val="F2E5FF">
                <a:alpha val="29000"/>
              </a:srgbClr>
            </a:glow>
          </a:effectLst>
        </p:spPr>
      </p:pic>
      <p:pic>
        <p:nvPicPr>
          <p:cNvPr id="59" name="Picture 58" descr="A black background with a black square&#10;&#10;Description automatically generated with medium confidence">
            <a:extLst>
              <a:ext uri="{FF2B5EF4-FFF2-40B4-BE49-F238E27FC236}">
                <a16:creationId xmlns:a16="http://schemas.microsoft.com/office/drawing/2014/main" id="{9A910E79-9C07-B027-C7F1-87B920559D1A}"/>
              </a:ext>
            </a:extLst>
          </p:cNvPr>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l="10487" t="2923" r="8872" b="16165"/>
          <a:stretch/>
        </p:blipFill>
        <p:spPr>
          <a:xfrm>
            <a:off x="3966235" y="6995695"/>
            <a:ext cx="774012" cy="776608"/>
          </a:xfrm>
          <a:prstGeom prst="rect">
            <a:avLst/>
          </a:prstGeom>
          <a:noFill/>
          <a:effectLst>
            <a:glow rad="76200">
              <a:srgbClr val="F2E5FF">
                <a:alpha val="29000"/>
              </a:srgbClr>
            </a:glow>
          </a:effectLst>
        </p:spPr>
      </p:pic>
      <p:pic>
        <p:nvPicPr>
          <p:cNvPr id="62" name="Picture 61" descr="A black background with a black square&#10;&#10;Description automatically generated with medium confidence">
            <a:extLst>
              <a:ext uri="{FF2B5EF4-FFF2-40B4-BE49-F238E27FC236}">
                <a16:creationId xmlns:a16="http://schemas.microsoft.com/office/drawing/2014/main" id="{3EE79DFF-9EA4-A9B8-E765-9151D83A5770}"/>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4713" r="5464" b="15935"/>
          <a:stretch/>
        </p:blipFill>
        <p:spPr>
          <a:xfrm>
            <a:off x="7780983" y="6985416"/>
            <a:ext cx="809095" cy="757227"/>
          </a:xfrm>
          <a:prstGeom prst="rect">
            <a:avLst/>
          </a:prstGeom>
          <a:noFill/>
          <a:effectLst>
            <a:glow rad="76200">
              <a:srgbClr val="F2E5FF">
                <a:alpha val="29000"/>
              </a:srgbClr>
            </a:glow>
          </a:effectLst>
        </p:spPr>
      </p:pic>
      <p:pic>
        <p:nvPicPr>
          <p:cNvPr id="65" name="Picture 64" descr="A black background with a black square&#10;&#10;Description automatically generated with medium confidence">
            <a:extLst>
              <a:ext uri="{FF2B5EF4-FFF2-40B4-BE49-F238E27FC236}">
                <a16:creationId xmlns:a16="http://schemas.microsoft.com/office/drawing/2014/main" id="{5FB6BFA2-0652-A0EB-D165-4D70F74ADEF5}"/>
              </a:ext>
            </a:extLst>
          </p:cNvPr>
          <p:cNvPicPr>
            <a:picLocks noChangeAspect="1"/>
          </p:cNvPicPr>
          <p:nvPr/>
        </p:nvPicPr>
        <p:blipFill rotWithShape="1">
          <a:blip r:embed="rId11" cstate="print">
            <a:lum bright="70000" contrast="-70000"/>
            <a:extLst>
              <a:ext uri="{28A0092B-C50C-407E-A947-70E740481C1C}">
                <a14:useLocalDpi xmlns:a14="http://schemas.microsoft.com/office/drawing/2010/main" val="0"/>
              </a:ext>
            </a:extLst>
          </a:blip>
          <a:srcRect l="12831" t="11795" r="8659" b="24042"/>
          <a:stretch/>
        </p:blipFill>
        <p:spPr>
          <a:xfrm>
            <a:off x="11736589" y="7047046"/>
            <a:ext cx="775723" cy="633966"/>
          </a:xfrm>
          <a:prstGeom prst="rect">
            <a:avLst/>
          </a:prstGeom>
          <a:noFill/>
          <a:effectLst>
            <a:glow rad="76200">
              <a:srgbClr val="F2E5FF">
                <a:alpha val="29000"/>
              </a:srgbClr>
            </a:glow>
          </a:effectLst>
        </p:spPr>
      </p:pic>
      <p:grpSp>
        <p:nvGrpSpPr>
          <p:cNvPr id="73" name="Group 72">
            <a:extLst>
              <a:ext uri="{FF2B5EF4-FFF2-40B4-BE49-F238E27FC236}">
                <a16:creationId xmlns:a16="http://schemas.microsoft.com/office/drawing/2014/main" id="{BD10ADFD-FE66-19FC-16F8-4F4057BEAFC4}"/>
              </a:ext>
            </a:extLst>
          </p:cNvPr>
          <p:cNvGrpSpPr/>
          <p:nvPr/>
        </p:nvGrpSpPr>
        <p:grpSpPr>
          <a:xfrm>
            <a:off x="391226" y="426305"/>
            <a:ext cx="1994396" cy="1833417"/>
            <a:chOff x="391226" y="426305"/>
            <a:chExt cx="1994396" cy="1833417"/>
          </a:xfrm>
        </p:grpSpPr>
        <p:grpSp>
          <p:nvGrpSpPr>
            <p:cNvPr id="74" name="Group 73">
              <a:extLst>
                <a:ext uri="{FF2B5EF4-FFF2-40B4-BE49-F238E27FC236}">
                  <a16:creationId xmlns:a16="http://schemas.microsoft.com/office/drawing/2014/main" id="{5CF28ED2-BB11-387A-E0D2-971D3E88772C}"/>
                </a:ext>
              </a:extLst>
            </p:cNvPr>
            <p:cNvGrpSpPr/>
            <p:nvPr/>
          </p:nvGrpSpPr>
          <p:grpSpPr>
            <a:xfrm>
              <a:off x="391226" y="426305"/>
              <a:ext cx="1994396" cy="1833417"/>
              <a:chOff x="2729345" y="2299854"/>
              <a:chExt cx="4710546" cy="5278581"/>
            </a:xfrm>
          </p:grpSpPr>
          <p:sp>
            <p:nvSpPr>
              <p:cNvPr id="76" name="Isosceles Triangle 75">
                <a:extLst>
                  <a:ext uri="{FF2B5EF4-FFF2-40B4-BE49-F238E27FC236}">
                    <a16:creationId xmlns:a16="http://schemas.microsoft.com/office/drawing/2014/main" id="{2D0175C6-BEF2-FBF8-7F34-1B49D18FED3B}"/>
                  </a:ext>
                </a:extLst>
              </p:cNvPr>
              <p:cNvSpPr/>
              <p:nvPr/>
            </p:nvSpPr>
            <p:spPr>
              <a:xfrm>
                <a:off x="2729345" y="2299854"/>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solidFill>
                    <a:schemeClr val="tx1"/>
                  </a:solidFill>
                </a:endParaRPr>
              </a:p>
            </p:txBody>
          </p:sp>
          <p:sp>
            <p:nvSpPr>
              <p:cNvPr id="78" name="Isosceles Triangle 77">
                <a:extLst>
                  <a:ext uri="{FF2B5EF4-FFF2-40B4-BE49-F238E27FC236}">
                    <a16:creationId xmlns:a16="http://schemas.microsoft.com/office/drawing/2014/main" id="{7A5E6986-02C9-427C-501F-0ACF4183B2F9}"/>
                  </a:ext>
                </a:extLst>
              </p:cNvPr>
              <p:cNvSpPr/>
              <p:nvPr/>
            </p:nvSpPr>
            <p:spPr>
              <a:xfrm>
                <a:off x="2729345" y="3269671"/>
                <a:ext cx="4710546" cy="4308764"/>
              </a:xfrm>
              <a:prstGeom prst="triangle">
                <a:avLst/>
              </a:prstGeom>
              <a:ln w="38100">
                <a:solidFill>
                  <a:srgbClr val="F2E5FF">
                    <a:alpha val="74000"/>
                  </a:srgbClr>
                </a:solidFill>
                <a:headEnd type="oval" w="med" len="med"/>
                <a:tailEnd type="oval" w="med" len="med"/>
              </a:ln>
              <a:effectLst>
                <a:glow rad="127000">
                  <a:srgbClr val="F2E5FF">
                    <a:alpha val="31000"/>
                  </a:srgbClr>
                </a:glo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BE" dirty="0">
                  <a:solidFill>
                    <a:schemeClr val="tx1"/>
                  </a:solidFill>
                </a:endParaRPr>
              </a:p>
            </p:txBody>
          </p:sp>
        </p:grpSp>
        <p:sp>
          <p:nvSpPr>
            <p:cNvPr id="75" name="TextBox 74">
              <a:extLst>
                <a:ext uri="{FF2B5EF4-FFF2-40B4-BE49-F238E27FC236}">
                  <a16:creationId xmlns:a16="http://schemas.microsoft.com/office/drawing/2014/main" id="{CF745908-B9B5-56CE-EF7F-00CDC5296DF2}"/>
                </a:ext>
              </a:extLst>
            </p:cNvPr>
            <p:cNvSpPr txBox="1"/>
            <p:nvPr/>
          </p:nvSpPr>
          <p:spPr>
            <a:xfrm>
              <a:off x="1171356" y="1174589"/>
              <a:ext cx="366173" cy="628955"/>
            </a:xfrm>
            <a:prstGeom prst="rect">
              <a:avLst/>
            </a:prstGeom>
            <a:noFill/>
          </p:spPr>
          <p:txBody>
            <a:bodyPr wrap="square" rtlCol="0">
              <a:spAutoFit/>
            </a:bodyPr>
            <a:lstStyle/>
            <a:p>
              <a:pPr algn="l">
                <a:lnSpc>
                  <a:spcPct val="120000"/>
                </a:lnSpc>
              </a:pPr>
              <a:r>
                <a:rPr lang="en-US" sz="3200" dirty="0">
                  <a:solidFill>
                    <a:srgbClr val="F2E5FF"/>
                  </a:solidFill>
                </a:rPr>
                <a:t>2</a:t>
              </a:r>
              <a:endParaRPr lang="en-BE" sz="3200" dirty="0">
                <a:solidFill>
                  <a:srgbClr val="F2E5FF"/>
                </a:solidFill>
              </a:endParaRPr>
            </a:p>
          </p:txBody>
        </p:sp>
      </p:grpSp>
    </p:spTree>
    <p:extLst>
      <p:ext uri="{BB962C8B-B14F-4D97-AF65-F5344CB8AC3E}">
        <p14:creationId xmlns:p14="http://schemas.microsoft.com/office/powerpoint/2010/main" val="3282571220"/>
      </p:ext>
    </p:extLst>
  </p:cSld>
  <p:clrMapOvr>
    <a:masterClrMapping/>
  </p:clrMapOvr>
</p:sld>
</file>

<file path=ppt/theme/theme1.xml><?xml version="1.0" encoding="utf-8"?>
<a:theme xmlns:a="http://schemas.openxmlformats.org/drawingml/2006/main" name="Office Theme">
  <a:themeElements>
    <a:clrScheme name="UGent RE">
      <a:dk1>
        <a:sysClr val="windowText" lastClr="000000"/>
      </a:dk1>
      <a:lt1>
        <a:sysClr val="window" lastClr="FFFFFF"/>
      </a:lt1>
      <a:dk2>
        <a:srgbClr val="1E64C8"/>
      </a:dk2>
      <a:lt2>
        <a:srgbClr val="E9F0FA"/>
      </a:lt2>
      <a:accent1>
        <a:srgbClr val="DC4E28"/>
      </a:accent1>
      <a:accent2>
        <a:srgbClr val="E0603E"/>
      </a:accent2>
      <a:accent3>
        <a:srgbClr val="E37153"/>
      </a:accent3>
      <a:accent4>
        <a:srgbClr val="E78369"/>
      </a:accent4>
      <a:accent5>
        <a:srgbClr val="EA957E"/>
      </a:accent5>
      <a:accent6>
        <a:srgbClr val="EEA794"/>
      </a:accent6>
      <a:hlink>
        <a:srgbClr val="1E64C8"/>
      </a:hlink>
      <a:folHlink>
        <a:srgbClr val="1E64C8"/>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NL_RE.potx" id="{DD0C8BA7-C65B-439C-97D8-AB5EC0BC6748}" vid="{742CF105-13B8-4237-A3AE-0D158D2C3D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PowerPoint_UGent_NL_RE</Template>
  <TotalTime>16301</TotalTime>
  <Words>2548</Words>
  <Application>Microsoft Office PowerPoint</Application>
  <PresentationFormat>Custom</PresentationFormat>
  <Paragraphs>282</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Abril Fatface</vt:lpstr>
      <vt:lpstr>Arial</vt:lpstr>
      <vt:lpstr>Calibri</vt:lpstr>
      <vt:lpstr>Wingdings</vt:lpstr>
      <vt:lpstr>Office Theme</vt:lpstr>
      <vt:lpstr>PowerPoint Presentation</vt:lpstr>
      <vt:lpstr>AGENDA</vt:lpstr>
      <vt:lpstr>PowerPoint Presentation</vt:lpstr>
      <vt:lpstr>Neural data</vt:lpstr>
      <vt:lpstr>PowerPoint Presentation</vt:lpstr>
      <vt:lpstr>PowerPoint Presentation</vt:lpstr>
      <vt:lpstr>PowerPoint Presentation</vt:lpstr>
      <vt:lpstr>Metaverse concept</vt:lpstr>
      <vt:lpstr>Metaverse potential</vt:lpstr>
      <vt:lpstr>Metaverse features</vt:lpstr>
      <vt:lpstr>Neural data as metaverse enabler</vt:lpstr>
      <vt:lpstr>Catalyst for user manipulation</vt:lpstr>
      <vt:lpstr>25 %</vt:lpstr>
      <vt:lpstr>PowerPoint Presentation</vt:lpstr>
      <vt:lpstr>Research gaps</vt:lpstr>
      <vt:lpstr>2| DELINEATION OF neural data</vt:lpstr>
      <vt:lpstr>2| DELINEATION OF neural data</vt:lpstr>
      <vt:lpstr>Research gaps</vt:lpstr>
      <vt:lpstr>4| EU Digital Regulatory Framework</vt:lpstr>
      <vt:lpstr>4| EU Digital Regulatory Framework</vt:lpstr>
      <vt:lpstr>To what extent does the current EU Digital Regulatory Framework* adequately address the challenges posed by neuroreading and neuromanipulation through direct-to-consumer neurotechnology devices in the metaverse?</vt:lpstr>
      <vt:lpstr>OVERVIEW</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Julie Van Pée</dc:creator>
  <cp:keywords/>
  <dc:description/>
  <cp:lastModifiedBy>Julie Van Pée</cp:lastModifiedBy>
  <cp:revision>2</cp:revision>
  <dcterms:created xsi:type="dcterms:W3CDTF">2024-02-23T12:01:23Z</dcterms:created>
  <dcterms:modified xsi:type="dcterms:W3CDTF">2024-11-06T16:01:06Z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1.1</vt:lpwstr>
  </property>
  <property fmtid="{D5CDD505-2E9C-101B-9397-08002B2CF9AE}" pid="4" name="Date">
    <vt:filetime>2019-05-23T22:00:00Z</vt:filetime>
  </property>
  <property fmtid="{D5CDD505-2E9C-101B-9397-08002B2CF9AE}" pid="5" name="Build">
    <vt:lpwstr>20</vt:lpwstr>
  </property>
</Properties>
</file>